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320" r:id="rId2"/>
    <p:sldId id="256" r:id="rId3"/>
    <p:sldId id="280" r:id="rId4"/>
    <p:sldId id="257" r:id="rId5"/>
    <p:sldId id="282" r:id="rId6"/>
    <p:sldId id="286" r:id="rId7"/>
    <p:sldId id="283" r:id="rId8"/>
    <p:sldId id="284" r:id="rId9"/>
    <p:sldId id="285" r:id="rId10"/>
    <p:sldId id="313" r:id="rId11"/>
    <p:sldId id="311" r:id="rId12"/>
    <p:sldId id="312" r:id="rId13"/>
    <p:sldId id="317" r:id="rId14"/>
    <p:sldId id="316" r:id="rId15"/>
    <p:sldId id="288" r:id="rId16"/>
    <p:sldId id="289" r:id="rId17"/>
    <p:sldId id="290" r:id="rId18"/>
    <p:sldId id="287" r:id="rId19"/>
    <p:sldId id="298" r:id="rId20"/>
    <p:sldId id="297" r:id="rId21"/>
    <p:sldId id="260" r:id="rId22"/>
    <p:sldId id="293" r:id="rId23"/>
    <p:sldId id="314" r:id="rId24"/>
    <p:sldId id="310" r:id="rId25"/>
    <p:sldId id="318" r:id="rId26"/>
    <p:sldId id="319" r:id="rId27"/>
    <p:sldId id="309" r:id="rId28"/>
    <p:sldId id="294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10" d="100"/>
        <a:sy n="110" d="100"/>
      </p:scale>
      <p:origin x="0" y="427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2B7CC62-612E-450D-A863-5C88CFCBD7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461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30EDA1A-8876-4EC1-B73A-8BA3FDA3C74C}" type="datetimeFigureOut">
              <a:rPr lang="cs-CZ" smtClean="0"/>
              <a:t>16. 1. 2014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2D1ACC3-E58C-4E27-B011-A07AFA9EF05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Iron_Bridge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iadukt_Garabit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F6EXZWUntS4" TargetMode="External"/><Relationship Id="rId2" Type="http://schemas.openxmlformats.org/officeDocument/2006/relationships/hyperlink" Target="http://cs.wikipedia.org/wiki/Brooklynsk%C3%BD_most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Category:Zlat%C3%BD_most_(%C4%8Cesk%C3%A9_Bud%C4%9Bjovice)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4.xml"/><Relationship Id="rId5" Type="http://schemas.openxmlformats.org/officeDocument/2006/relationships/slide" Target="slide9.xml"/><Relationship Id="rId4" Type="http://schemas.openxmlformats.org/officeDocument/2006/relationships/slide" Target="slide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7" Type="http://schemas.openxmlformats.org/officeDocument/2006/relationships/slide" Target="slide24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Relationship Id="rId6" Type="http://schemas.openxmlformats.org/officeDocument/2006/relationships/slide" Target="slide23.xml"/><Relationship Id="rId5" Type="http://schemas.openxmlformats.org/officeDocument/2006/relationships/slide" Target="slide22.xml"/><Relationship Id="rId4" Type="http://schemas.openxmlformats.org/officeDocument/2006/relationships/slide" Target="slide2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able_bridge_of_Marc_Seguin_between_Tain_and_Tournon_(France_2011).jpg?uselang=cs" TargetMode="External"/><Relationship Id="rId2" Type="http://schemas.openxmlformats.org/officeDocument/2006/relationships/hyperlink" Target="http://cs.wikipedia.org/wiki/Soubor:Iron_Bridg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Brooklyn_Bridge_Postdlf.jpg" TargetMode="External"/><Relationship Id="rId4" Type="http://schemas.openxmlformats.org/officeDocument/2006/relationships/hyperlink" Target="http://cs.wikipedia.org/wiki/Soubor:Garabit.jpg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olden_gate2-2.jpg" TargetMode="External"/><Relationship Id="rId2" Type="http://schemas.openxmlformats.org/officeDocument/2006/relationships/hyperlink" Target="http://cs.wikipedia.org/wiki/Soubor:Manhattan_Bridge_2007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%C4%8CB,_Zlat%C3%BD_most_01.jpg" TargetMode="External"/><Relationship Id="rId4" Type="http://schemas.openxmlformats.org/officeDocument/2006/relationships/hyperlink" Target="http://cs.wikipedia.org/wiki/Soubor:St%C3%A1dleck%C3%BD_most_panorama_(2)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402851303"/>
              </p:ext>
            </p:extLst>
          </p:nvPr>
        </p:nvGraphicFramePr>
        <p:xfrm>
          <a:off x="1331913" y="1196975"/>
          <a:ext cx="6707187" cy="3879851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VY_32_INOVACE_32-19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Michal Kronika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Dopravní stavby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 – 4.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28. 12.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názorný výklad  nové látky a  okamžité procvičení</a:t>
                      </a:r>
                      <a:endParaRPr kumimoji="0" lang="cs-CZ" alt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1742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Ocelové mosty - historie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Dopravní stavby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012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ocelových mostů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Kov je jedním z nejstarších průmyslových materiálů. Přírodní kovy jako je zlato, stříbro a měď byly používány už v 6. a 7. tisíciletí př. n. letopočtem. V 5. a 6. tisíciletí př. n. l. lidé tavili měď, cín a olovo a přibližně od 3. tisíciletí př. n. l. je známé používání </a:t>
            </a:r>
            <a:r>
              <a:rPr lang="cs-CZ" dirty="0" smtClean="0"/>
              <a:t>bronzu</a:t>
            </a:r>
            <a:endParaRPr lang="cs-CZ" altLang="cs-CZ" dirty="0" smtClean="0"/>
          </a:p>
          <a:p>
            <a:r>
              <a:rPr lang="cs-CZ" dirty="0"/>
              <a:t>Ž</a:t>
            </a:r>
            <a:r>
              <a:rPr lang="cs-CZ" dirty="0" smtClean="0"/>
              <a:t>elezo </a:t>
            </a:r>
            <a:r>
              <a:rPr lang="cs-CZ" dirty="0"/>
              <a:t>se ve stavebnictví používalo po mnohá </a:t>
            </a:r>
            <a:r>
              <a:rPr lang="cs-CZ" dirty="0" smtClean="0"/>
              <a:t>staletí </a:t>
            </a:r>
            <a:r>
              <a:rPr lang="cs-CZ" dirty="0"/>
              <a:t>pouze na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detaily či spojovací prostředky </a:t>
            </a:r>
            <a:r>
              <a:rPr lang="cs-CZ" dirty="0"/>
              <a:t>- příchytky, čepy, skoby, </a:t>
            </a:r>
            <a:r>
              <a:rPr lang="cs-CZ" dirty="0" smtClean="0"/>
              <a:t>řetězy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384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ocelových mostů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</a:t>
            </a:r>
            <a:r>
              <a:rPr lang="cs-CZ" dirty="0"/>
              <a:t>roce 1769 se v Anglii objevily první válcovací stolice na tenké plechy, záhy na to kruhové, čtvercové a pásové železo, o něco později byly zkonstruované válcovací stolice na železné profily L, T a Z (1819 - 1820 Anglie), na kolejnice (1832 Anglie) a na železné profily I, U (1849 Francie). </a:t>
            </a:r>
          </a:p>
        </p:txBody>
      </p:sp>
    </p:spTree>
    <p:extLst>
      <p:ext uri="{BB962C8B-B14F-4D97-AF65-F5344CB8AC3E}">
        <p14:creationId xmlns:p14="http://schemas.microsoft.com/office/powerpoint/2010/main" val="3252273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Iron </a:t>
            </a:r>
            <a:r>
              <a:rPr lang="cs-CZ" sz="3200" dirty="0" err="1"/>
              <a:t>Bridge</a:t>
            </a:r>
            <a:r>
              <a:rPr lang="cs-CZ" sz="3200" dirty="0"/>
              <a:t> </a:t>
            </a:r>
            <a:r>
              <a:rPr lang="cs-CZ" sz="3200" dirty="0" smtClean="0"/>
              <a:t>(1779) </a:t>
            </a:r>
            <a:r>
              <a:rPr lang="cs-CZ" sz="2400" dirty="0" smtClean="0"/>
              <a:t>nejstarší ocelový most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554162"/>
            <a:ext cx="8884096" cy="569126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Za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začátek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používání kovu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výstavbě mostů </a:t>
            </a:r>
            <a:r>
              <a:rPr lang="cs-CZ" dirty="0"/>
              <a:t>lze považovat stavbu litinového mostu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Iron</a:t>
            </a:r>
            <a:r>
              <a:rPr lang="cs-CZ" b="1" dirty="0"/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Bridge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přes </a:t>
            </a:r>
            <a:r>
              <a:rPr lang="cs-CZ" dirty="0"/>
              <a:t>řeku </a:t>
            </a:r>
            <a:r>
              <a:rPr lang="cs-CZ" dirty="0" err="1"/>
              <a:t>Severn</a:t>
            </a:r>
            <a:r>
              <a:rPr lang="cs-CZ" dirty="0"/>
              <a:t> v </a:t>
            </a:r>
            <a:r>
              <a:rPr lang="cs-CZ" dirty="0" err="1"/>
              <a:t>Coalbrookdale</a:t>
            </a:r>
            <a:r>
              <a:rPr lang="cs-CZ" dirty="0"/>
              <a:t> (1779 </a:t>
            </a:r>
            <a:r>
              <a:rPr lang="cs-CZ" dirty="0" smtClean="0"/>
              <a:t>Anglie) </a:t>
            </a:r>
          </a:p>
          <a:p>
            <a:r>
              <a:rPr lang="cs-CZ" dirty="0" smtClean="0"/>
              <a:t>Byla to první celokovová stavba mostu</a:t>
            </a:r>
          </a:p>
          <a:p>
            <a:r>
              <a:rPr lang="cs-CZ" dirty="0" smtClean="0"/>
              <a:t>Svým </a:t>
            </a:r>
            <a:r>
              <a:rPr lang="cs-CZ" dirty="0"/>
              <a:t>tvarem připomíná tvar kamenných mostů, což je pochopitelné, protože litina stejně jako kámen, výlučně vzdoruje </a:t>
            </a:r>
            <a:r>
              <a:rPr lang="cs-CZ" dirty="0" smtClean="0"/>
              <a:t>tlaku</a:t>
            </a:r>
          </a:p>
          <a:p>
            <a:r>
              <a:rPr lang="cs-CZ" dirty="0" smtClean="0"/>
              <a:t>V </a:t>
            </a:r>
            <a:r>
              <a:rPr lang="cs-CZ" dirty="0"/>
              <a:t>příhradové struktuře pásových oblouků jsou již charakteristické prvky kovových </a:t>
            </a:r>
            <a:r>
              <a:rPr lang="cs-CZ" dirty="0" smtClean="0"/>
              <a:t>konstrukcí</a:t>
            </a:r>
          </a:p>
          <a:p>
            <a:r>
              <a:rPr lang="cs-CZ" sz="2200" dirty="0">
                <a:hlinkClick r:id="rId2"/>
              </a:rPr>
              <a:t>http://</a:t>
            </a:r>
            <a:r>
              <a:rPr lang="cs-CZ" sz="2200" dirty="0" smtClean="0">
                <a:hlinkClick r:id="rId2"/>
              </a:rPr>
              <a:t>cs.wikipedia.org/wiki/Iron_Bridge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6504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effectLst/>
              </a:rPr>
              <a:t>Iron </a:t>
            </a:r>
            <a:r>
              <a:rPr lang="cs-CZ" dirty="0" err="1" smtClean="0">
                <a:effectLst/>
              </a:rPr>
              <a:t>Bridge</a:t>
            </a:r>
            <a:r>
              <a:rPr lang="cs-CZ" dirty="0" smtClean="0">
                <a:effectLst/>
              </a:rPr>
              <a:t> (1779), Anglie</a:t>
            </a:r>
            <a:endParaRPr lang="cs-CZ" dirty="0"/>
          </a:p>
        </p:txBody>
      </p:sp>
      <p:pic>
        <p:nvPicPr>
          <p:cNvPr id="7" name="Picture 2" descr="http://upload.wikimedia.org/wikipedia/commons/thumb/7/70/Iron_Bridge.JPG/1024px-Iron_Bridge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8749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 ocelových mostů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 </a:t>
            </a:r>
            <a:r>
              <a:rPr lang="cs-CZ" dirty="0"/>
              <a:t>roce 1808 </a:t>
            </a:r>
            <a:r>
              <a:rPr lang="cs-CZ" dirty="0" smtClean="0"/>
              <a:t>si americký inženýr </a:t>
            </a:r>
            <a:r>
              <a:rPr lang="cs-CZ" b="1" dirty="0" err="1" smtClean="0"/>
              <a:t>J.Finley</a:t>
            </a:r>
            <a:r>
              <a:rPr lang="cs-CZ" b="1" dirty="0" smtClean="0"/>
              <a:t> </a:t>
            </a:r>
            <a:r>
              <a:rPr lang="cs-CZ" dirty="0"/>
              <a:t>patentoval systém pro řetězové zavěšené </a:t>
            </a:r>
            <a:r>
              <a:rPr lang="cs-CZ" dirty="0" smtClean="0"/>
              <a:t>mosty</a:t>
            </a:r>
          </a:p>
          <a:p>
            <a:r>
              <a:rPr lang="cs-CZ" dirty="0"/>
              <a:t>První moderní na lanech zavěšený most byl postaven ve Philadelphii v r</a:t>
            </a:r>
            <a:r>
              <a:rPr lang="cs-CZ" dirty="0" smtClean="0"/>
              <a:t>. 1815</a:t>
            </a:r>
          </a:p>
          <a:p>
            <a:r>
              <a:rPr lang="cs-CZ" dirty="0" smtClean="0"/>
              <a:t>Následovaly </a:t>
            </a:r>
            <a:r>
              <a:rPr lang="cs-CZ" dirty="0"/>
              <a:t>další visuté mosty a rostla hranice překlenutého rozpětí - r. 1820 - 1826 most přes </a:t>
            </a:r>
            <a:r>
              <a:rPr lang="cs-CZ" dirty="0" err="1"/>
              <a:t>Menaiskou</a:t>
            </a:r>
            <a:r>
              <a:rPr lang="cs-CZ" dirty="0"/>
              <a:t> úžinu od inženýra </a:t>
            </a:r>
            <a:r>
              <a:rPr lang="cs-CZ" b="1" dirty="0"/>
              <a:t>T. </a:t>
            </a:r>
            <a:r>
              <a:rPr lang="cs-CZ" b="1" dirty="0" err="1" smtClean="0"/>
              <a:t>Telforda</a:t>
            </a: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3023744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Historie ocelových mostů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79512" y="1554162"/>
            <a:ext cx="8812088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V roce 1823 postavil </a:t>
            </a:r>
            <a:r>
              <a:rPr lang="cs-CZ" b="1" dirty="0"/>
              <a:t>M. </a:t>
            </a:r>
            <a:r>
              <a:rPr lang="cs-CZ" b="1" dirty="0" err="1" smtClean="0"/>
              <a:t>Seguin</a:t>
            </a:r>
            <a:r>
              <a:rPr lang="cs-CZ" b="1" dirty="0" smtClean="0"/>
              <a:t> </a:t>
            </a:r>
            <a:r>
              <a:rPr lang="cs-CZ" dirty="0" smtClean="0"/>
              <a:t>most </a:t>
            </a:r>
            <a:r>
              <a:rPr lang="cs-CZ" dirty="0"/>
              <a:t>přes řeku </a:t>
            </a:r>
            <a:r>
              <a:rPr lang="cs-CZ" dirty="0" err="1"/>
              <a:t>Rhonu</a:t>
            </a:r>
            <a:r>
              <a:rPr lang="cs-CZ" dirty="0"/>
              <a:t> v </a:t>
            </a:r>
            <a:r>
              <a:rPr lang="cs-CZ" dirty="0" err="1"/>
              <a:t>Tournonu</a:t>
            </a:r>
            <a:r>
              <a:rPr lang="cs-CZ" dirty="0"/>
              <a:t> (Francie) </a:t>
            </a:r>
            <a:r>
              <a:rPr lang="cs-CZ" dirty="0" smtClean="0"/>
              <a:t>s </a:t>
            </a:r>
            <a:r>
              <a:rPr lang="cs-CZ" dirty="0"/>
              <a:t>rozpětím 85 </a:t>
            </a:r>
            <a:r>
              <a:rPr lang="cs-CZ" dirty="0" smtClean="0"/>
              <a:t>m</a:t>
            </a:r>
          </a:p>
          <a:p>
            <a:r>
              <a:rPr lang="cs-CZ" dirty="0" smtClean="0"/>
              <a:t>Byl to první </a:t>
            </a:r>
            <a:r>
              <a:rPr lang="cs-CZ" dirty="0"/>
              <a:t>visutý most z drátěných </a:t>
            </a:r>
            <a:r>
              <a:rPr lang="cs-CZ" dirty="0" smtClean="0"/>
              <a:t>lan</a:t>
            </a:r>
            <a:r>
              <a:rPr lang="cs-CZ" dirty="0"/>
              <a:t> na kterém se provozovala kolová doprava. Během následujícího desetiletí firma </a:t>
            </a:r>
            <a:r>
              <a:rPr lang="cs-CZ" dirty="0" err="1"/>
              <a:t>Seguin</a:t>
            </a:r>
            <a:r>
              <a:rPr lang="cs-CZ" dirty="0"/>
              <a:t> Brother postavila více než 80 mostů tohoto typu a lana úplně nahradila zpočátku používané řetězy. </a:t>
            </a:r>
          </a:p>
        </p:txBody>
      </p:sp>
    </p:spTree>
    <p:extLst>
      <p:ext uri="{BB962C8B-B14F-4D97-AF65-F5344CB8AC3E}">
        <p14:creationId xmlns:p14="http://schemas.microsoft.com/office/powerpoint/2010/main" val="527921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Lanový visutý most (1823) </a:t>
            </a:r>
            <a:br>
              <a:rPr lang="cs-CZ" dirty="0" smtClean="0"/>
            </a:br>
            <a:r>
              <a:rPr lang="cs-CZ" sz="2700" dirty="0" smtClean="0"/>
              <a:t>přes </a:t>
            </a:r>
            <a:r>
              <a:rPr lang="cs-CZ" sz="2700" dirty="0" err="1" smtClean="0"/>
              <a:t>Rhonu</a:t>
            </a:r>
            <a:r>
              <a:rPr lang="cs-CZ" sz="2700" dirty="0" smtClean="0"/>
              <a:t>, </a:t>
            </a:r>
            <a:r>
              <a:rPr lang="cs-CZ" sz="2700" dirty="0" err="1" smtClean="0"/>
              <a:t>Tournon</a:t>
            </a:r>
            <a:r>
              <a:rPr lang="cs-CZ" sz="2700" dirty="0" smtClean="0"/>
              <a:t>, Francie</a:t>
            </a:r>
            <a:endParaRPr lang="cs-CZ" sz="2700" dirty="0"/>
          </a:p>
        </p:txBody>
      </p:sp>
      <p:pic>
        <p:nvPicPr>
          <p:cNvPr id="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30892" y="1554163"/>
            <a:ext cx="6034616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0747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839200" cy="838200"/>
          </a:xfrm>
        </p:spPr>
        <p:txBody>
          <a:bodyPr>
            <a:normAutofit fontScale="90000"/>
          </a:bodyPr>
          <a:lstStyle/>
          <a:p>
            <a:r>
              <a:rPr lang="cs-CZ" dirty="0">
                <a:effectLst/>
              </a:rPr>
              <a:t>Viadukt </a:t>
            </a:r>
            <a:r>
              <a:rPr lang="cs-CZ" dirty="0" err="1" smtClean="0">
                <a:effectLst/>
              </a:rPr>
              <a:t>Garabit</a:t>
            </a:r>
            <a:r>
              <a:rPr lang="cs-CZ" dirty="0" smtClean="0">
                <a:effectLst/>
              </a:rPr>
              <a:t> (1888), </a:t>
            </a:r>
            <a:r>
              <a:rPr lang="cs-CZ" sz="2700" dirty="0" smtClean="0">
                <a:effectLst/>
              </a:rPr>
              <a:t>provincie </a:t>
            </a:r>
            <a:r>
              <a:rPr lang="cs-CZ" sz="2700" dirty="0" err="1" smtClean="0">
                <a:effectLst/>
              </a:rPr>
              <a:t>Cantal</a:t>
            </a:r>
            <a:r>
              <a:rPr lang="cs-CZ" sz="2700" dirty="0" smtClean="0">
                <a:effectLst/>
              </a:rPr>
              <a:t>, Francie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770"/>
          <a:stretch/>
        </p:blipFill>
        <p:spPr bwMode="auto">
          <a:xfrm>
            <a:off x="762000" y="1412776"/>
            <a:ext cx="7620000" cy="532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62000" y="6350064"/>
            <a:ext cx="7620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cs.wikipedia.org/wiki/Viadukt_Garabit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817617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FORTH </a:t>
            </a:r>
            <a:r>
              <a:rPr lang="cs-CZ" dirty="0" err="1" smtClean="0"/>
              <a:t>Rail</a:t>
            </a:r>
            <a:r>
              <a:rPr lang="cs-CZ" dirty="0" smtClean="0"/>
              <a:t> </a:t>
            </a:r>
            <a:r>
              <a:rPr lang="cs-CZ" dirty="0" err="1" smtClean="0"/>
              <a:t>Bridge</a:t>
            </a:r>
            <a:r>
              <a:rPr lang="cs-CZ" dirty="0"/>
              <a:t> </a:t>
            </a:r>
            <a:r>
              <a:rPr lang="cs-CZ" dirty="0" smtClean="0"/>
              <a:t>(1890), Skotsko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7504" y="1554162"/>
            <a:ext cx="9036496" cy="5187206"/>
          </a:xfrm>
        </p:spPr>
        <p:txBody>
          <a:bodyPr>
            <a:normAutofit/>
          </a:bodyPr>
          <a:lstStyle/>
          <a:p>
            <a:r>
              <a:rPr lang="cs-CZ" dirty="0" err="1"/>
              <a:t>Forth</a:t>
            </a:r>
            <a:r>
              <a:rPr lang="cs-CZ" dirty="0"/>
              <a:t> </a:t>
            </a:r>
            <a:r>
              <a:rPr lang="cs-CZ" dirty="0" err="1"/>
              <a:t>Rail</a:t>
            </a:r>
            <a:r>
              <a:rPr lang="cs-CZ" dirty="0"/>
              <a:t> </a:t>
            </a:r>
            <a:r>
              <a:rPr lang="cs-CZ" dirty="0" err="1"/>
              <a:t>Bridge</a:t>
            </a:r>
            <a:r>
              <a:rPr lang="cs-CZ" dirty="0"/>
              <a:t> je železniční most ve </a:t>
            </a:r>
            <a:r>
              <a:rPr lang="cs-CZ" dirty="0" smtClean="0"/>
              <a:t>Skotsku</a:t>
            </a:r>
          </a:p>
          <a:p>
            <a:r>
              <a:rPr lang="cs-CZ" dirty="0"/>
              <a:t>Most má rozpětí mezi třemi největšími pilíři </a:t>
            </a:r>
            <a:r>
              <a:rPr lang="cs-CZ" dirty="0" smtClean="0"/>
              <a:t>521</a:t>
            </a:r>
            <a:r>
              <a:rPr lang="cs-CZ" sz="2400" dirty="0" smtClean="0"/>
              <a:t>m </a:t>
            </a:r>
          </a:p>
          <a:p>
            <a:r>
              <a:rPr lang="cs-CZ" dirty="0" smtClean="0"/>
              <a:t>Celkovou délku 2500 metrů</a:t>
            </a:r>
          </a:p>
          <a:p>
            <a:r>
              <a:rPr lang="cs-CZ" dirty="0" smtClean="0"/>
              <a:t>Věže dosahují výšky 100 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7708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FORTH </a:t>
            </a:r>
            <a:r>
              <a:rPr lang="cs-CZ" dirty="0" err="1" smtClean="0"/>
              <a:t>Rail</a:t>
            </a:r>
            <a:r>
              <a:rPr lang="cs-CZ" dirty="0" smtClean="0"/>
              <a:t> </a:t>
            </a:r>
            <a:r>
              <a:rPr lang="cs-CZ" dirty="0" err="1" smtClean="0"/>
              <a:t>Bridge</a:t>
            </a:r>
            <a:r>
              <a:rPr lang="cs-CZ" dirty="0"/>
              <a:t> </a:t>
            </a:r>
            <a:r>
              <a:rPr lang="cs-CZ" dirty="0" smtClean="0"/>
              <a:t>(1890), Skotsko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2206" b="12206"/>
          <a:stretch/>
        </p:blipFill>
        <p:spPr>
          <a:xfrm>
            <a:off x="827584" y="692696"/>
            <a:ext cx="7960767" cy="5969204"/>
          </a:xfrm>
        </p:spPr>
      </p:pic>
    </p:spTree>
    <p:extLst>
      <p:ext uri="{BB962C8B-B14F-4D97-AF65-F5344CB8AC3E}">
        <p14:creationId xmlns:p14="http://schemas.microsoft.com/office/powerpoint/2010/main" val="3481978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Londýnský most - Tower </a:t>
            </a:r>
            <a:r>
              <a:rPr lang="cs-CZ" dirty="0" err="1"/>
              <a:t>Bridge</a:t>
            </a:r>
            <a:r>
              <a:rPr lang="cs-CZ" dirty="0"/>
              <a:t> (1894)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Zvedací most přes Temži</a:t>
            </a:r>
          </a:p>
          <a:p>
            <a:r>
              <a:rPr lang="cs-CZ" dirty="0" smtClean="0"/>
              <a:t>Rozpětí 244m</a:t>
            </a:r>
          </a:p>
          <a:p>
            <a:r>
              <a:rPr lang="cs-CZ" dirty="0" smtClean="0"/>
              <a:t>Most je vybaven dvěma výškovými lávkami, které dříve používali chodci při průjezdu lodí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2243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457200"/>
            <a:ext cx="8812088" cy="838200"/>
          </a:xfrm>
        </p:spPr>
        <p:txBody>
          <a:bodyPr>
            <a:normAutofit/>
          </a:bodyPr>
          <a:lstStyle/>
          <a:p>
            <a:r>
              <a:rPr lang="cs-CZ" dirty="0"/>
              <a:t>Londýnský most - Tower </a:t>
            </a:r>
            <a:r>
              <a:rPr lang="cs-CZ" dirty="0" err="1" smtClean="0"/>
              <a:t>Bridge</a:t>
            </a:r>
            <a:r>
              <a:rPr lang="cs-CZ" dirty="0" smtClean="0"/>
              <a:t> (1894)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2758" y="1556082"/>
            <a:ext cx="6030884" cy="4522124"/>
          </a:xfrm>
        </p:spPr>
      </p:pic>
    </p:spTree>
    <p:extLst>
      <p:ext uri="{BB962C8B-B14F-4D97-AF65-F5344CB8AC3E}">
        <p14:creationId xmlns:p14="http://schemas.microsoft.com/office/powerpoint/2010/main" val="3868035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Brooklynský most v New Yorku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79512" y="1554162"/>
            <a:ext cx="8812088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Američan </a:t>
            </a:r>
            <a:r>
              <a:rPr lang="cs-CZ" b="1" dirty="0"/>
              <a:t>J. </a:t>
            </a:r>
            <a:r>
              <a:rPr lang="cs-CZ" b="1" dirty="0" err="1"/>
              <a:t>Roebling</a:t>
            </a:r>
            <a:r>
              <a:rPr lang="cs-CZ" b="1" dirty="0"/>
              <a:t> </a:t>
            </a:r>
            <a:r>
              <a:rPr lang="cs-CZ" dirty="0"/>
              <a:t>v letech 1854 - 1857 postavil přes řeku Ohio most o rozponu 308 m, další v Západní Virgínii a přes Niagarské vodopády. Po těchto realizacích se pustil do rozponu 486,5 m s dvouúrovňovou vozovkou šíře 26,2 m - </a:t>
            </a:r>
            <a:r>
              <a:rPr lang="cs-CZ" b="1" dirty="0"/>
              <a:t>Brooklynský most v New </a:t>
            </a:r>
            <a:r>
              <a:rPr lang="cs-CZ" b="1" dirty="0" smtClean="0"/>
              <a:t>Yorku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cs.wikipedia.org/wiki/Brooklynsk%C3%BD_most</a:t>
            </a:r>
            <a:endParaRPr lang="cs-CZ" sz="2000" dirty="0" smtClean="0"/>
          </a:p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www.youtube.com/watch?v=F6EXZWUntS4</a:t>
            </a:r>
            <a:endParaRPr lang="cs-CZ" sz="2000" dirty="0" smtClean="0"/>
          </a:p>
          <a:p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1920122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effectLst/>
              </a:rPr>
              <a:t>Brooklynský </a:t>
            </a:r>
            <a:r>
              <a:rPr lang="cs-CZ" dirty="0" smtClean="0">
                <a:effectLst/>
              </a:rPr>
              <a:t>most (1883), New </a:t>
            </a:r>
            <a:r>
              <a:rPr lang="cs-CZ" dirty="0" err="1" smtClean="0">
                <a:effectLst/>
              </a:rPr>
              <a:t>york</a:t>
            </a:r>
            <a:r>
              <a:rPr lang="cs-CZ" dirty="0" smtClean="0">
                <a:effectLst/>
              </a:rPr>
              <a:t>, USA</a:t>
            </a:r>
            <a:endParaRPr lang="cs-CZ" dirty="0"/>
          </a:p>
        </p:txBody>
      </p:sp>
      <p:pic>
        <p:nvPicPr>
          <p:cNvPr id="3074" name="Picture 2" descr="http://upload.wikimedia.org/wikipedia/commons/thumb/f/f0/Brooklyn_Bridge_Postdlf.jpg/1265px-Brooklyn_Bridge_Postdlf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52623" y="1554163"/>
            <a:ext cx="5591154" cy="4525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6448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Manhattan </a:t>
            </a:r>
            <a:r>
              <a:rPr lang="cs-CZ" dirty="0" err="1" smtClean="0"/>
              <a:t>Bridge</a:t>
            </a:r>
            <a:r>
              <a:rPr lang="cs-CZ" dirty="0" smtClean="0"/>
              <a:t>  v </a:t>
            </a:r>
            <a:r>
              <a:rPr lang="cs-CZ" dirty="0"/>
              <a:t>New Yorku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 roce 1909 </a:t>
            </a:r>
            <a:r>
              <a:rPr lang="cs-CZ" dirty="0" smtClean="0"/>
              <a:t>realizoval J</a:t>
            </a:r>
            <a:r>
              <a:rPr lang="cs-CZ" dirty="0"/>
              <a:t>. </a:t>
            </a:r>
            <a:r>
              <a:rPr lang="cs-CZ" dirty="0" err="1"/>
              <a:t>Roebling</a:t>
            </a: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b="1" dirty="0" smtClean="0"/>
              <a:t>Manhattan </a:t>
            </a:r>
            <a:r>
              <a:rPr lang="cs-CZ" b="1" dirty="0" err="1"/>
              <a:t>bridge</a:t>
            </a:r>
            <a:r>
              <a:rPr lang="cs-CZ" b="1" dirty="0"/>
              <a:t> (448 </a:t>
            </a:r>
            <a:r>
              <a:rPr lang="cs-CZ" b="1" dirty="0" smtClean="0"/>
              <a:t>m) </a:t>
            </a:r>
            <a:r>
              <a:rPr lang="cs-CZ" b="1" dirty="0"/>
              <a:t>v New Yorku</a:t>
            </a:r>
            <a:endParaRPr lang="cs-CZ" b="1" dirty="0" smtClean="0"/>
          </a:p>
          <a:p>
            <a:r>
              <a:rPr lang="cs-CZ" dirty="0" smtClean="0"/>
              <a:t>Byl </a:t>
            </a:r>
            <a:r>
              <a:rPr lang="cs-CZ" dirty="0"/>
              <a:t>sice o něco menší co do rozpětí, ale přináší nový prvek do mostního stavitelství - pylony z </a:t>
            </a:r>
            <a:r>
              <a:rPr lang="cs-CZ" dirty="0" smtClean="0"/>
              <a:t>oceli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1682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Manhattan </a:t>
            </a:r>
            <a:r>
              <a:rPr lang="cs-CZ" dirty="0" err="1" smtClean="0"/>
              <a:t>Bridge</a:t>
            </a:r>
            <a:r>
              <a:rPr lang="cs-CZ" dirty="0" smtClean="0"/>
              <a:t> (1909</a:t>
            </a:r>
            <a:r>
              <a:rPr lang="cs-CZ" dirty="0"/>
              <a:t>), New </a:t>
            </a:r>
            <a:r>
              <a:rPr lang="cs-CZ" dirty="0" err="1"/>
              <a:t>york</a:t>
            </a:r>
            <a:r>
              <a:rPr lang="cs-CZ" dirty="0"/>
              <a:t>, </a:t>
            </a:r>
            <a:r>
              <a:rPr lang="cs-CZ" dirty="0" smtClean="0"/>
              <a:t>USA</a:t>
            </a:r>
            <a:endParaRPr lang="cs-CZ" dirty="0"/>
          </a:p>
        </p:txBody>
      </p:sp>
      <p:pic>
        <p:nvPicPr>
          <p:cNvPr id="8194" name="Picture 2" descr="http://upload.wikimedia.org/wikipedia/commons/6/64/Manhattan_Bridge_2007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49007" y="1554163"/>
            <a:ext cx="6798385" cy="4525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310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/>
              <a:t>Golden</a:t>
            </a:r>
            <a:r>
              <a:rPr lang="cs-CZ" dirty="0"/>
              <a:t> </a:t>
            </a:r>
            <a:r>
              <a:rPr lang="cs-CZ" dirty="0" err="1" smtClean="0"/>
              <a:t>Gate</a:t>
            </a:r>
            <a:r>
              <a:rPr lang="cs-CZ" dirty="0" smtClean="0"/>
              <a:t> (1937</a:t>
            </a:r>
            <a:r>
              <a:rPr lang="cs-CZ" dirty="0"/>
              <a:t>) </a:t>
            </a:r>
            <a:r>
              <a:rPr lang="cs-CZ" sz="2700" dirty="0" smtClean="0"/>
              <a:t>nejslavnější </a:t>
            </a:r>
            <a:r>
              <a:rPr lang="cs-CZ" sz="2700" dirty="0"/>
              <a:t>visutý most světa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Mostní pilíře mají rozpětí 1280</a:t>
            </a:r>
            <a:r>
              <a:rPr lang="cs-CZ" dirty="0"/>
              <a:t> </a:t>
            </a:r>
            <a:r>
              <a:rPr lang="cs-CZ" dirty="0" smtClean="0"/>
              <a:t>m</a:t>
            </a:r>
          </a:p>
          <a:p>
            <a:r>
              <a:rPr lang="cs-CZ" dirty="0" smtClean="0"/>
              <a:t>Celková </a:t>
            </a:r>
            <a:r>
              <a:rPr lang="cs-CZ" dirty="0"/>
              <a:t>délka je 2737 </a:t>
            </a:r>
            <a:r>
              <a:rPr lang="cs-CZ" dirty="0" smtClean="0"/>
              <a:t>m</a:t>
            </a:r>
          </a:p>
          <a:p>
            <a:r>
              <a:rPr lang="cs-CZ" dirty="0" smtClean="0"/>
              <a:t>Veškerá sláva připadla staviteli Josephu </a:t>
            </a:r>
            <a:r>
              <a:rPr lang="cs-CZ" dirty="0" err="1" smtClean="0"/>
              <a:t>Straussovi</a:t>
            </a:r>
            <a:endParaRPr lang="cs-CZ" dirty="0" smtClean="0"/>
          </a:p>
          <a:p>
            <a:r>
              <a:rPr lang="cs-CZ" dirty="0" smtClean="0"/>
              <a:t>Hlavní zásluha byla v roce 2007 přiznána hlavnímu inženýrovi </a:t>
            </a:r>
            <a:r>
              <a:rPr lang="cs-CZ" dirty="0" err="1" smtClean="0"/>
              <a:t>Ellisovi</a:t>
            </a:r>
            <a:endParaRPr lang="cs-CZ" dirty="0" smtClean="0"/>
          </a:p>
          <a:p>
            <a:r>
              <a:rPr lang="cs-CZ" dirty="0"/>
              <a:t>Za dobrého počasí je </a:t>
            </a:r>
            <a:r>
              <a:rPr lang="cs-CZ" dirty="0" smtClean="0"/>
              <a:t>most nepřetržitě </a:t>
            </a:r>
            <a:r>
              <a:rPr lang="cs-CZ" dirty="0"/>
              <a:t>natírán </a:t>
            </a:r>
            <a:r>
              <a:rPr lang="cs-CZ" dirty="0" smtClean="0"/>
              <a:t>oranžovou barvou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7644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/>
              <a:t>Golden</a:t>
            </a:r>
            <a:r>
              <a:rPr lang="cs-CZ" dirty="0"/>
              <a:t> </a:t>
            </a:r>
            <a:r>
              <a:rPr lang="cs-CZ" dirty="0" err="1"/>
              <a:t>Gate</a:t>
            </a:r>
            <a:r>
              <a:rPr lang="cs-CZ" dirty="0"/>
              <a:t> </a:t>
            </a:r>
            <a:r>
              <a:rPr lang="cs-CZ" dirty="0" err="1"/>
              <a:t>Bridge</a:t>
            </a:r>
            <a:r>
              <a:rPr lang="cs-CZ" dirty="0"/>
              <a:t> (1937) </a:t>
            </a:r>
            <a:br>
              <a:rPr lang="cs-CZ" dirty="0"/>
            </a:br>
            <a:r>
              <a:rPr lang="cs-CZ" dirty="0"/>
              <a:t>San Francisko, </a:t>
            </a:r>
            <a:r>
              <a:rPr lang="cs-CZ" dirty="0" smtClean="0"/>
              <a:t>USA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1272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90328"/>
            <a:ext cx="7802880" cy="50063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8779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502568"/>
            <a:ext cx="8686800" cy="838200"/>
          </a:xfrm>
        </p:spPr>
        <p:txBody>
          <a:bodyPr/>
          <a:lstStyle/>
          <a:p>
            <a:r>
              <a:rPr lang="cs-CZ" dirty="0"/>
              <a:t>Ř</a:t>
            </a:r>
            <a:r>
              <a:rPr lang="cs-CZ" dirty="0" smtClean="0"/>
              <a:t>etězový most - Stádlec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Most postavil </a:t>
            </a:r>
            <a:r>
              <a:rPr lang="cs-CZ" b="1" dirty="0" smtClean="0"/>
              <a:t>Vojtěch </a:t>
            </a:r>
            <a:r>
              <a:rPr lang="cs-CZ" b="1" dirty="0" err="1" smtClean="0"/>
              <a:t>Lanna</a:t>
            </a:r>
            <a:r>
              <a:rPr lang="cs-CZ" b="1" dirty="0" smtClean="0"/>
              <a:t> </a:t>
            </a:r>
            <a:r>
              <a:rPr lang="cs-CZ" dirty="0" smtClean="0"/>
              <a:t>v letech 1847-48 přes Vltavu v Podolsku podle projektu inženýra </a:t>
            </a:r>
            <a:r>
              <a:rPr lang="cs-CZ" dirty="0" err="1" smtClean="0"/>
              <a:t>Gassnera</a:t>
            </a:r>
            <a:r>
              <a:rPr lang="cs-CZ" dirty="0" smtClean="0"/>
              <a:t> a </a:t>
            </a:r>
            <a:r>
              <a:rPr lang="cs-CZ" dirty="0" err="1" smtClean="0"/>
              <a:t>B.Schnirna</a:t>
            </a:r>
            <a:endParaRPr lang="cs-CZ" dirty="0" smtClean="0"/>
          </a:p>
          <a:p>
            <a:r>
              <a:rPr lang="cs-CZ" dirty="0" smtClean="0"/>
              <a:t>Od r. 1950 je most národní technická památka</a:t>
            </a:r>
          </a:p>
          <a:p>
            <a:r>
              <a:rPr lang="cs-CZ" dirty="0" smtClean="0"/>
              <a:t>V r. 1960 byl rozebrán (zdokumentován a uložen)</a:t>
            </a:r>
          </a:p>
          <a:p>
            <a:r>
              <a:rPr lang="cs-CZ" dirty="0" smtClean="0"/>
              <a:t>V r. 1975 opět sestaven na Lužnici u Stádlce</a:t>
            </a: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9823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Řetězový most (1848, 1975), Stádlec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557338"/>
            <a:ext cx="8686800" cy="452596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b="1" dirty="0" smtClean="0"/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342" t="-318" r="12342" b="318"/>
          <a:stretch/>
        </p:blipFill>
        <p:spPr bwMode="auto">
          <a:xfrm>
            <a:off x="-972616" y="2132856"/>
            <a:ext cx="9906000" cy="2786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0291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Celokovový Křižíkův most (1903)</a:t>
            </a:r>
            <a:br>
              <a:rPr lang="cs-CZ" dirty="0" smtClean="0"/>
            </a:br>
            <a:r>
              <a:rPr lang="cs-CZ" sz="2000" dirty="0" smtClean="0"/>
              <a:t>přes Lužnici, Tábor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894" b="292"/>
          <a:stretch/>
        </p:blipFill>
        <p:spPr>
          <a:xfrm>
            <a:off x="395536" y="1512000"/>
            <a:ext cx="8449056" cy="5184000"/>
          </a:xfrm>
        </p:spPr>
      </p:pic>
    </p:spTree>
    <p:extLst>
      <p:ext uri="{BB962C8B-B14F-4D97-AF65-F5344CB8AC3E}">
        <p14:creationId xmlns:p14="http://schemas.microsoft.com/office/powerpoint/2010/main" val="1001044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Zlatý most (1915) na Malši </a:t>
            </a:r>
            <a:r>
              <a:rPr lang="cs-CZ" dirty="0" err="1" smtClean="0"/>
              <a:t>Č.Budějovice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406" y="1556792"/>
            <a:ext cx="7620000" cy="4295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48406" y="5444674"/>
            <a:ext cx="7620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sz="1200" dirty="0">
                <a:hlinkClick r:id="rId3"/>
              </a:rPr>
              <a:t>commons.wikimedia.org/wiki/Category:Zlat%C3%BD_most_(%C4%8Cesk%C3%A9_Bud%C4%9Bjovice</a:t>
            </a:r>
            <a:r>
              <a:rPr lang="cs-CZ" sz="1200" dirty="0" smtClean="0">
                <a:hlinkClick r:id="rId3"/>
              </a:rPr>
              <a:t>)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3125367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 co se používaly </a:t>
            </a:r>
            <a:r>
              <a:rPr lang="cs-CZ" dirty="0" smtClean="0">
                <a:hlinkClick r:id="rId2" action="ppaction://hlinksldjump"/>
              </a:rPr>
              <a:t>kovy při stavbě </a:t>
            </a:r>
            <a:r>
              <a:rPr lang="cs-CZ" dirty="0" smtClean="0"/>
              <a:t>mostů v historii?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Ve kterém </a:t>
            </a:r>
            <a:r>
              <a:rPr lang="cs-CZ" dirty="0" smtClean="0">
                <a:hlinkClick r:id="rId3" action="ppaction://hlinksldjump"/>
              </a:rPr>
              <a:t>století</a:t>
            </a:r>
            <a:r>
              <a:rPr lang="cs-CZ" dirty="0" smtClean="0"/>
              <a:t> vznikají první kovové mostní konstrukce?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Znáte nějaký ocelový most z </a:t>
            </a:r>
            <a:r>
              <a:rPr lang="cs-CZ" dirty="0" smtClean="0">
                <a:hlinkClick r:id="rId4" action="ppaction://hlinksldjump"/>
              </a:rPr>
              <a:t>18.</a:t>
            </a:r>
            <a:r>
              <a:rPr lang="cs-CZ" dirty="0" smtClean="0"/>
              <a:t> – </a:t>
            </a:r>
            <a:r>
              <a:rPr lang="cs-CZ" dirty="0" smtClean="0">
                <a:hlinkClick r:id="rId5" action="ppaction://hlinksldjump"/>
              </a:rPr>
              <a:t>19. </a:t>
            </a:r>
            <a:r>
              <a:rPr lang="cs-CZ" dirty="0" smtClean="0"/>
              <a:t>století  v </a:t>
            </a:r>
            <a:r>
              <a:rPr lang="cs-CZ" dirty="0" smtClean="0">
                <a:hlinkClick r:id="rId6" action="ppaction://hlinksldjump"/>
              </a:rPr>
              <a:t>Evropě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5897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4"/>
            </a:pPr>
            <a:r>
              <a:rPr lang="cs-CZ" dirty="0"/>
              <a:t>Znáte nějaký ocelový most z </a:t>
            </a:r>
            <a:r>
              <a:rPr lang="cs-CZ" dirty="0" smtClean="0">
                <a:hlinkClick r:id="rId2" action="ppaction://hlinksldjump"/>
              </a:rPr>
              <a:t>19. </a:t>
            </a:r>
            <a:r>
              <a:rPr lang="cs-CZ" dirty="0"/>
              <a:t>– </a:t>
            </a:r>
            <a:r>
              <a:rPr lang="cs-CZ" dirty="0" smtClean="0">
                <a:hlinkClick r:id="rId3" action="ppaction://hlinksldjump"/>
              </a:rPr>
              <a:t>počátku</a:t>
            </a:r>
            <a:r>
              <a:rPr lang="cs-CZ" dirty="0" smtClean="0"/>
              <a:t>  20. </a:t>
            </a:r>
            <a:r>
              <a:rPr lang="cs-CZ" dirty="0"/>
              <a:t>století  v </a:t>
            </a:r>
            <a:r>
              <a:rPr lang="cs-CZ" dirty="0" smtClean="0">
                <a:hlinkClick r:id="rId4" action="ppaction://hlinksldjump"/>
              </a:rPr>
              <a:t>USA</a:t>
            </a:r>
            <a:r>
              <a:rPr lang="cs-CZ" dirty="0" smtClean="0"/>
              <a:t>?</a:t>
            </a:r>
            <a:endParaRPr lang="cs-CZ" dirty="0"/>
          </a:p>
          <a:p>
            <a:pPr marL="514350" indent="-514350">
              <a:buFont typeface="+mj-lt"/>
              <a:buAutoNum type="arabicPeriod" startAt="4"/>
            </a:pPr>
            <a:r>
              <a:rPr lang="cs-CZ" dirty="0"/>
              <a:t>Znáte nějaký ocelový most z </a:t>
            </a:r>
            <a:r>
              <a:rPr lang="cs-CZ" dirty="0">
                <a:hlinkClick r:id="rId5" action="ppaction://hlinksldjump"/>
              </a:rPr>
              <a:t>19. </a:t>
            </a:r>
            <a:r>
              <a:rPr lang="cs-CZ" dirty="0"/>
              <a:t>– </a:t>
            </a:r>
            <a:r>
              <a:rPr lang="cs-CZ" dirty="0">
                <a:hlinkClick r:id="rId6" action="ppaction://hlinksldjump"/>
              </a:rPr>
              <a:t>počátku</a:t>
            </a:r>
            <a:r>
              <a:rPr lang="cs-CZ" dirty="0"/>
              <a:t>  20. století  v </a:t>
            </a:r>
            <a:r>
              <a:rPr lang="cs-CZ" dirty="0" smtClean="0">
                <a:hlinkClick r:id="rId7" action="ppaction://hlinksldjump"/>
              </a:rPr>
              <a:t>Čechách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7234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 obrázků: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187206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THE SINGING BADGER. </a:t>
            </a:r>
            <a:r>
              <a:rPr lang="cs-CZ" i="1" dirty="0" err="1"/>
              <a:t>wikipedia</a:t>
            </a:r>
            <a:r>
              <a:rPr lang="cs-CZ" dirty="0"/>
              <a:t> [online]. [cit. 1.12.2013].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cs.wikipedia.org/wiki/Soubor:Iron_Bridge.JPG</a:t>
            </a:r>
            <a:endParaRPr lang="cs-CZ" dirty="0" smtClean="0"/>
          </a:p>
          <a:p>
            <a:r>
              <a:rPr lang="cs-CZ" dirty="0"/>
              <a:t>PAUL ARPS. </a:t>
            </a:r>
            <a:r>
              <a:rPr lang="cs-CZ" i="1" dirty="0" err="1"/>
              <a:t>wikipedia</a:t>
            </a:r>
            <a:r>
              <a:rPr lang="cs-CZ" dirty="0"/>
              <a:t> [online]. [cit. 1.12.2013]. Dostupný na WWW: </a:t>
            </a:r>
            <a:r>
              <a:rPr lang="cs-CZ" dirty="0">
                <a:hlinkClick r:id="rId3"/>
              </a:rPr>
              <a:t>http://commons.wikimedia.org/wiki/File:Cable_bridge_of_Marc_Seguin_between_Tain_and_Tournon_(France_2011).</a:t>
            </a:r>
            <a:r>
              <a:rPr lang="cs-CZ" dirty="0" smtClean="0">
                <a:hlinkClick r:id="rId3"/>
              </a:rPr>
              <a:t>jpg?uselang=cs</a:t>
            </a:r>
            <a:endParaRPr lang="cs-CZ" dirty="0" smtClean="0"/>
          </a:p>
          <a:p>
            <a:r>
              <a:rPr lang="cs-CZ" dirty="0"/>
              <a:t>J. THURION = BELGAVOX. </a:t>
            </a:r>
            <a:r>
              <a:rPr lang="cs-CZ" i="1" dirty="0" err="1"/>
              <a:t>wikipedia</a:t>
            </a:r>
            <a:r>
              <a:rPr lang="cs-CZ" dirty="0"/>
              <a:t> [online]. [cit. 14.12.2013].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cs.wikipedia.org/wiki/Soubor:Garabit.jpg</a:t>
            </a:r>
            <a:endParaRPr lang="cs-CZ" dirty="0" smtClean="0"/>
          </a:p>
          <a:p>
            <a:r>
              <a:rPr lang="cs-CZ" dirty="0"/>
              <a:t>USER:POSTDLF. </a:t>
            </a:r>
            <a:r>
              <a:rPr lang="cs-CZ" i="1" dirty="0" err="1"/>
              <a:t>wikipedia</a:t>
            </a:r>
            <a:r>
              <a:rPr lang="cs-CZ" dirty="0"/>
              <a:t> [online]. [cit. 1.12.2013].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cs.wikipedia.org/wiki/Soubor:Brooklyn_Bridge_Postdlf.jpg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6560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 obrázků: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303838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ORIGINAL UPLOADER WAS DAV5NYC AT EN.WIKIPEDIA. </a:t>
            </a:r>
            <a:r>
              <a:rPr lang="cs-CZ" dirty="0" err="1" smtClean="0"/>
              <a:t>wikipedia</a:t>
            </a:r>
            <a:r>
              <a:rPr lang="cs-CZ" dirty="0" smtClean="0"/>
              <a:t> [online]. [cit. 1.12.2013]. Dostupný na WWW: </a:t>
            </a:r>
            <a:r>
              <a:rPr lang="cs-CZ" dirty="0" smtClean="0">
                <a:hlinkClick r:id="rId2"/>
              </a:rPr>
              <a:t>http://cs.wikipedia.org/wiki/Soubor:Manhattan_Bridge_2007.jpg</a:t>
            </a:r>
            <a:endParaRPr lang="cs-CZ" dirty="0" smtClean="0"/>
          </a:p>
          <a:p>
            <a:r>
              <a:rPr lang="cs-CZ" dirty="0" smtClean="0"/>
              <a:t>ASLAK RAANES FROM TRONDHEIM, NORWAY.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1.12.2013]. Dostupný na WWW: </a:t>
            </a:r>
            <a:r>
              <a:rPr lang="cs-CZ" dirty="0" smtClean="0">
                <a:hlinkClick r:id="rId3"/>
              </a:rPr>
              <a:t>http://cs.wikipedia.org/wiki/Soubor:Golden_gate2-2.jpg</a:t>
            </a:r>
            <a:endParaRPr lang="cs-CZ" dirty="0" smtClean="0"/>
          </a:p>
          <a:p>
            <a:r>
              <a:rPr lang="cs-CZ" dirty="0" smtClean="0"/>
              <a:t>CHMEE2</a:t>
            </a:r>
            <a:r>
              <a:rPr lang="cs-CZ" dirty="0"/>
              <a:t>. </a:t>
            </a:r>
            <a:r>
              <a:rPr lang="cs-CZ" dirty="0" err="1"/>
              <a:t>wikipedia</a:t>
            </a:r>
            <a:r>
              <a:rPr lang="cs-CZ" dirty="0"/>
              <a:t> [online]. [cit. 1.12.2013]. Dostupný na WWW: </a:t>
            </a:r>
            <a:r>
              <a:rPr lang="cs-CZ" dirty="0">
                <a:hlinkClick r:id="rId4"/>
              </a:rPr>
              <a:t>http://cs.wikipedia.org/wiki/Soubor:St%C3%A1dleck%C3%BD_most_panorama_(2).</a:t>
            </a:r>
            <a:r>
              <a:rPr lang="cs-CZ" dirty="0" smtClean="0">
                <a:hlinkClick r:id="rId4"/>
              </a:rPr>
              <a:t>jpg</a:t>
            </a:r>
            <a:endParaRPr lang="cs-CZ" dirty="0" smtClean="0"/>
          </a:p>
          <a:p>
            <a:r>
              <a:rPr lang="cs-CZ" dirty="0"/>
              <a:t>JITKA ERBENOVÁ (CHEVA). </a:t>
            </a:r>
            <a:r>
              <a:rPr lang="cs-CZ" i="1" dirty="0" err="1"/>
              <a:t>wikipedia</a:t>
            </a:r>
            <a:r>
              <a:rPr lang="cs-CZ" dirty="0"/>
              <a:t> [online]. [cit. 14.12.2013]. Dostupný na WWW: </a:t>
            </a:r>
            <a:r>
              <a:rPr lang="cs-CZ" dirty="0">
                <a:hlinkClick r:id="rId5"/>
              </a:rPr>
              <a:t>http://cs.wikipedia.org/wiki/Soubor:%C4%8CB,_</a:t>
            </a:r>
            <a:r>
              <a:rPr lang="cs-CZ" dirty="0" smtClean="0">
                <a:hlinkClick r:id="rId5"/>
              </a:rPr>
              <a:t>Zlat%C3%BD_most_01.jpg</a:t>
            </a:r>
            <a:endParaRPr lang="cs-CZ" dirty="0" smtClean="0"/>
          </a:p>
          <a:p>
            <a:r>
              <a:rPr lang="cs-CZ" dirty="0"/>
              <a:t>fotografie </a:t>
            </a:r>
            <a:r>
              <a:rPr lang="cs-CZ" dirty="0" smtClean="0"/>
              <a:t>autora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6835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1322</TotalTime>
  <Words>988</Words>
  <Application>Microsoft Office PowerPoint</Application>
  <PresentationFormat>Předvádění na obrazovce (4:3)</PresentationFormat>
  <Paragraphs>108</Paragraphs>
  <Slides>28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Cesta</vt:lpstr>
      <vt:lpstr>Prezentace aplikace PowerPoint</vt:lpstr>
      <vt:lpstr>Ocelové mosty - historie</vt:lpstr>
      <vt:lpstr>Historie ocelových mostů</vt:lpstr>
      <vt:lpstr>Historie ocelových mostů</vt:lpstr>
      <vt:lpstr>Iron Bridge (1779) nejstarší ocelový most</vt:lpstr>
      <vt:lpstr>Iron Bridge (1779), Anglie</vt:lpstr>
      <vt:lpstr>Historie ocelových mostů</vt:lpstr>
      <vt:lpstr>Historie ocelových mostů</vt:lpstr>
      <vt:lpstr>Lanový visutý most (1823)  přes Rhonu, Tournon, Francie</vt:lpstr>
      <vt:lpstr>Viadukt Garabit (1888), provincie Cantal, Francie</vt:lpstr>
      <vt:lpstr>FORTH Rail Bridge (1890), Skotsko</vt:lpstr>
      <vt:lpstr>FORTH Rail Bridge (1890), Skotsko</vt:lpstr>
      <vt:lpstr>Londýnský most - Tower Bridge (1894)</vt:lpstr>
      <vt:lpstr>Londýnský most - Tower Bridge (1894)</vt:lpstr>
      <vt:lpstr>Brooklynský most v New Yorku</vt:lpstr>
      <vt:lpstr>Brooklynský most (1883), New york, USA</vt:lpstr>
      <vt:lpstr>Manhattan Bridge  v New Yorku</vt:lpstr>
      <vt:lpstr>Manhattan Bridge (1909), New york, USA</vt:lpstr>
      <vt:lpstr>Golden Gate (1937) nejslavnější visutý most světa</vt:lpstr>
      <vt:lpstr>Golden Gate Bridge (1937)  San Francisko, USA</vt:lpstr>
      <vt:lpstr>Řetězový most - Stádlec </vt:lpstr>
      <vt:lpstr>Řetězový most (1848, 1975), Stádlec </vt:lpstr>
      <vt:lpstr>Celokovový Křižíkův most (1903) přes Lužnici, Tábor </vt:lpstr>
      <vt:lpstr>Zlatý most (1915) na Malši Č.Budějovice</vt:lpstr>
      <vt:lpstr>Shrnutí</vt:lpstr>
      <vt:lpstr>Shrnutí</vt:lpstr>
      <vt:lpstr>Zdroj obrázků:</vt:lpstr>
      <vt:lpstr>Zdroj obrázků: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Kamenné mosty</dc:title>
  <dc:creator>Michal</dc:creator>
  <cp:lastModifiedBy>Michal</cp:lastModifiedBy>
  <cp:revision>122</cp:revision>
  <dcterms:created xsi:type="dcterms:W3CDTF">2013-11-29T22:34:55Z</dcterms:created>
  <dcterms:modified xsi:type="dcterms:W3CDTF">2014-01-16T21:54:31Z</dcterms:modified>
</cp:coreProperties>
</file>