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31"/>
  </p:notesMasterIdLst>
  <p:sldIdLst>
    <p:sldId id="329" r:id="rId2"/>
    <p:sldId id="256" r:id="rId3"/>
    <p:sldId id="295" r:id="rId4"/>
    <p:sldId id="296" r:id="rId5"/>
    <p:sldId id="302" r:id="rId6"/>
    <p:sldId id="303" r:id="rId7"/>
    <p:sldId id="299" r:id="rId8"/>
    <p:sldId id="300" r:id="rId9"/>
    <p:sldId id="304" r:id="rId10"/>
    <p:sldId id="305" r:id="rId11"/>
    <p:sldId id="306" r:id="rId12"/>
    <p:sldId id="311" r:id="rId13"/>
    <p:sldId id="315" r:id="rId14"/>
    <p:sldId id="314" r:id="rId15"/>
    <p:sldId id="312" r:id="rId16"/>
    <p:sldId id="313" r:id="rId17"/>
    <p:sldId id="326" r:id="rId18"/>
    <p:sldId id="316" r:id="rId19"/>
    <p:sldId id="317" r:id="rId20"/>
    <p:sldId id="318" r:id="rId21"/>
    <p:sldId id="319" r:id="rId22"/>
    <p:sldId id="321" r:id="rId23"/>
    <p:sldId id="322" r:id="rId24"/>
    <p:sldId id="320" r:id="rId25"/>
    <p:sldId id="323" r:id="rId26"/>
    <p:sldId id="325" r:id="rId27"/>
    <p:sldId id="328" r:id="rId28"/>
    <p:sldId id="327" r:id="rId29"/>
    <p:sldId id="310" r:id="rId3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9" autoAdjust="0"/>
    <p:restoredTop sz="94703" autoAdjust="0"/>
  </p:normalViewPr>
  <p:slideViewPr>
    <p:cSldViewPr>
      <p:cViewPr varScale="1">
        <p:scale>
          <a:sx n="87" d="100"/>
          <a:sy n="87" d="100"/>
        </p:scale>
        <p:origin x="-1464" y="-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42" y="906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06F3A5-079D-4601-ABC9-021F4C6F61FB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B67141-C786-46CE-B30B-19C314FC6D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39004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0EDA1A-8876-4EC1-B73A-8BA3FDA3C74C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2D1ACC3-E58C-4E27-B011-A07AFA9EF0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0EDA1A-8876-4EC1-B73A-8BA3FDA3C74C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2D1ACC3-E58C-4E27-B011-A07AFA9EF0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0EDA1A-8876-4EC1-B73A-8BA3FDA3C74C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1ACC3-E58C-4E27-B011-A07AFA9EF05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0EDA1A-8876-4EC1-B73A-8BA3FDA3C74C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1ACC3-E58C-4E27-B011-A07AFA9EF0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0EDA1A-8876-4EC1-B73A-8BA3FDA3C74C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52D1ACC3-E58C-4E27-B011-A07AFA9EF05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0EDA1A-8876-4EC1-B73A-8BA3FDA3C74C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1ACC3-E58C-4E27-B011-A07AFA9EF0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0EDA1A-8876-4EC1-B73A-8BA3FDA3C74C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1ACC3-E58C-4E27-B011-A07AFA9EF0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0EDA1A-8876-4EC1-B73A-8BA3FDA3C74C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1ACC3-E58C-4E27-B011-A07AFA9EF0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0EDA1A-8876-4EC1-B73A-8BA3FDA3C74C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1ACC3-E58C-4E27-B011-A07AFA9EF055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0EDA1A-8876-4EC1-B73A-8BA3FDA3C74C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1ACC3-E58C-4E27-B011-A07AFA9EF0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0EDA1A-8876-4EC1-B73A-8BA3FDA3C74C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1ACC3-E58C-4E27-B011-A07AFA9EF0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B7CC62-612E-450D-A863-5C88CFCBD7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94612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30EDA1A-8876-4EC1-B73A-8BA3FDA3C74C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2D1ACC3-E58C-4E27-B011-A07AFA9EF05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  <p:sldLayoutId id="2147483768" r:id="rId12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//upload.wikimedia.org/wikipedia/commons/6/6f/Puente_Baluarte_03.jpg" TargetMode="Externa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Modr%C3%BD_most" TargetMode="Externa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slide" Target="slide8.xml"/><Relationship Id="rId3" Type="http://schemas.openxmlformats.org/officeDocument/2006/relationships/slide" Target="slide7.xml"/><Relationship Id="rId7" Type="http://schemas.openxmlformats.org/officeDocument/2006/relationships/slide" Target="slide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6" Type="http://schemas.openxmlformats.org/officeDocument/2006/relationships/slide" Target="slide24.xml"/><Relationship Id="rId5" Type="http://schemas.openxmlformats.org/officeDocument/2006/relationships/slide" Target="slide23.xml"/><Relationship Id="rId4" Type="http://schemas.openxmlformats.org/officeDocument/2006/relationships/slide" Target="slide18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Tsing_Ma_Bridge.jpg" TargetMode="External"/><Relationship Id="rId2" Type="http://schemas.openxmlformats.org/officeDocument/2006/relationships/hyperlink" Target="http://cs.wikipedia.org/wiki/Soubor:Akashi-kaikyo_bridge3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Avance_del_baluarte" TargetMode="External"/><Relationship Id="rId4" Type="http://schemas.openxmlformats.org/officeDocument/2006/relationships/hyperlink" Target="http://cs.wikipedia.org/wiki/Soubor:Puente_Baluarte_03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5516563"/>
            <a:ext cx="5762625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115888"/>
            <a:ext cx="6734175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1431987755"/>
              </p:ext>
            </p:extLst>
          </p:nvPr>
        </p:nvGraphicFramePr>
        <p:xfrm>
          <a:off x="1331913" y="1196975"/>
          <a:ext cx="6707187" cy="3879851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CZ.1.07/1.5.00/34.0029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VY_32_INOVACE_32-20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Střední průmyslová škola stavební, Resslova 2, </a:t>
                      </a:r>
                      <a:endParaRPr kumimoji="0" lang="cs-CZ" alt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České Budějovice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Ing. Michal Kronika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celek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Dopravní stavby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3. – 4.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30. 12. 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2013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022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názorný výklad  nové látky a  okamžité procvičení</a:t>
                      </a:r>
                      <a:endParaRPr kumimoji="0" lang="cs-CZ" alt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prezentace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výkladová prezentace na interaktivní tabuli nebo projektor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58775">
                <a:tc gridSpan="2"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01742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Ocelové mosty – současnost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Dopravní stavby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2012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Akaši-Kaikjó</a:t>
            </a:r>
            <a:r>
              <a:rPr lang="cs-CZ" dirty="0" smtClean="0"/>
              <a:t> (1998) </a:t>
            </a:r>
            <a:r>
              <a:rPr lang="cs-CZ" sz="2700" dirty="0">
                <a:solidFill>
                  <a:srgbClr val="4E3B30"/>
                </a:solidFill>
              </a:rPr>
              <a:t>nejdelší visutý most na </a:t>
            </a:r>
            <a:r>
              <a:rPr lang="cs-CZ" sz="2700" dirty="0" smtClean="0">
                <a:solidFill>
                  <a:srgbClr val="4E3B30"/>
                </a:solidFill>
              </a:rPr>
              <a:t>světě</a:t>
            </a:r>
            <a:endParaRPr lang="cs-CZ" sz="27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115198"/>
          </a:xfrm>
        </p:spPr>
        <p:txBody>
          <a:bodyPr>
            <a:normAutofit/>
          </a:bodyPr>
          <a:lstStyle/>
          <a:p>
            <a:r>
              <a:rPr lang="cs-CZ" dirty="0" smtClean="0"/>
              <a:t>S rozpětím hlavního pole 1 991 m je nejdelším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visutým</a:t>
            </a:r>
            <a:r>
              <a:rPr lang="cs-CZ" dirty="0" smtClean="0"/>
              <a:t> mostem na světě. Krajní pole mají rozpětí 960 m. Celková délka mostu je 3 911 m</a:t>
            </a:r>
          </a:p>
          <a:p>
            <a:r>
              <a:rPr lang="cs-CZ" dirty="0" smtClean="0"/>
              <a:t>Překonává 1 500 m široký průliv </a:t>
            </a:r>
            <a:r>
              <a:rPr lang="cs-CZ" dirty="0" err="1" smtClean="0"/>
              <a:t>Akaši</a:t>
            </a:r>
            <a:r>
              <a:rPr lang="cs-CZ" dirty="0" smtClean="0"/>
              <a:t>, který je intenzivně využíván lodní dopravou</a:t>
            </a:r>
          </a:p>
          <a:p>
            <a:r>
              <a:rPr lang="cs-CZ" dirty="0" smtClean="0"/>
              <a:t>Spojuje města Kóbe na ostrově Honšú a </a:t>
            </a:r>
            <a:r>
              <a:rPr lang="cs-CZ" dirty="0" err="1" smtClean="0"/>
              <a:t>Awadži</a:t>
            </a:r>
            <a:r>
              <a:rPr lang="cs-CZ" dirty="0" smtClean="0"/>
              <a:t> v Japonsku</a:t>
            </a:r>
          </a:p>
        </p:txBody>
      </p:sp>
    </p:spTree>
    <p:extLst>
      <p:ext uri="{BB962C8B-B14F-4D97-AF65-F5344CB8AC3E}">
        <p14:creationId xmlns:p14="http://schemas.microsoft.com/office/powerpoint/2010/main" val="3038241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274638"/>
            <a:ext cx="8363272" cy="1143000"/>
          </a:xfrm>
        </p:spPr>
        <p:txBody>
          <a:bodyPr>
            <a:normAutofit/>
          </a:bodyPr>
          <a:lstStyle/>
          <a:p>
            <a:r>
              <a:rPr lang="cs-CZ" dirty="0" err="1" smtClean="0"/>
              <a:t>Akaši-Kaikjó</a:t>
            </a:r>
            <a:r>
              <a:rPr lang="cs-CZ" dirty="0" smtClean="0"/>
              <a:t> (1998), Kóbe, Japonsko</a:t>
            </a:r>
            <a:endParaRPr lang="cs-CZ" sz="2700" dirty="0"/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412776"/>
            <a:ext cx="8015288" cy="5257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97612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Most </a:t>
            </a:r>
            <a:r>
              <a:rPr lang="cs-CZ" dirty="0" err="1" smtClean="0"/>
              <a:t>Tsing</a:t>
            </a:r>
            <a:r>
              <a:rPr lang="cs-CZ" dirty="0" smtClean="0"/>
              <a:t> </a:t>
            </a:r>
            <a:r>
              <a:rPr lang="cs-CZ" dirty="0" err="1" smtClean="0"/>
              <a:t>Ma</a:t>
            </a:r>
            <a:r>
              <a:rPr lang="cs-CZ" dirty="0" smtClean="0"/>
              <a:t> (1997) </a:t>
            </a:r>
            <a:r>
              <a:rPr lang="cs-CZ" sz="2700" dirty="0">
                <a:solidFill>
                  <a:srgbClr val="4E3B30"/>
                </a:solidFill>
              </a:rPr>
              <a:t>nejdelší visutý most </a:t>
            </a:r>
            <a:r>
              <a:rPr lang="cs-CZ" sz="2700" dirty="0" smtClean="0">
                <a:solidFill>
                  <a:srgbClr val="4E3B30"/>
                </a:solidFill>
              </a:rPr>
              <a:t>v </a:t>
            </a:r>
            <a:r>
              <a:rPr lang="cs-CZ" sz="2700" dirty="0" err="1" smtClean="0">
                <a:solidFill>
                  <a:srgbClr val="4E3B30"/>
                </a:solidFill>
              </a:rPr>
              <a:t>číně</a:t>
            </a:r>
            <a:endParaRPr lang="cs-CZ" sz="27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Rozpětí hlavního pole je 1377 </a:t>
            </a:r>
            <a:r>
              <a:rPr lang="cs-CZ" dirty="0" smtClean="0"/>
              <a:t>m je 6</a:t>
            </a:r>
            <a:r>
              <a:rPr lang="cs-CZ" dirty="0"/>
              <a:t>. </a:t>
            </a:r>
            <a:r>
              <a:rPr lang="cs-CZ" dirty="0" smtClean="0"/>
              <a:t>nejdelší </a:t>
            </a:r>
            <a:r>
              <a:rPr lang="cs-CZ" dirty="0"/>
              <a:t>na </a:t>
            </a:r>
            <a:r>
              <a:rPr lang="cs-CZ" dirty="0" smtClean="0"/>
              <a:t>světě</a:t>
            </a:r>
          </a:p>
          <a:p>
            <a:r>
              <a:rPr lang="cs-CZ" dirty="0" smtClean="0"/>
              <a:t>Celková délka 2200 m</a:t>
            </a:r>
          </a:p>
          <a:p>
            <a:r>
              <a:rPr lang="cs-CZ" dirty="0" smtClean="0"/>
              <a:t>Výška pylonů 206 m</a:t>
            </a:r>
          </a:p>
          <a:p>
            <a:r>
              <a:rPr lang="cs-CZ" dirty="0" smtClean="0"/>
              <a:t>Spojuje ostrov Hongkong s ostrovem </a:t>
            </a:r>
            <a:r>
              <a:rPr lang="cs-CZ" dirty="0" err="1" smtClean="0"/>
              <a:t>Lantau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5425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Most </a:t>
            </a:r>
            <a:r>
              <a:rPr lang="cs-CZ" dirty="0" err="1"/>
              <a:t>Tsing</a:t>
            </a:r>
            <a:r>
              <a:rPr lang="cs-CZ" dirty="0"/>
              <a:t> </a:t>
            </a:r>
            <a:r>
              <a:rPr lang="cs-CZ" dirty="0" err="1" smtClean="0"/>
              <a:t>Ma</a:t>
            </a:r>
            <a:r>
              <a:rPr lang="cs-CZ" dirty="0" smtClean="0"/>
              <a:t> </a:t>
            </a:r>
            <a:r>
              <a:rPr lang="cs-CZ" dirty="0"/>
              <a:t>(1997</a:t>
            </a:r>
            <a:r>
              <a:rPr lang="cs-CZ" dirty="0" smtClean="0"/>
              <a:t>), </a:t>
            </a:r>
            <a:r>
              <a:rPr lang="cs-CZ" dirty="0" err="1" smtClean="0"/>
              <a:t>hongkong</a:t>
            </a:r>
            <a:r>
              <a:rPr lang="cs-CZ" dirty="0" smtClean="0"/>
              <a:t>, </a:t>
            </a:r>
            <a:r>
              <a:rPr lang="cs-CZ" dirty="0" err="1" smtClean="0"/>
              <a:t>čína</a:t>
            </a:r>
            <a:endParaRPr lang="cs-CZ" dirty="0"/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163" r="-14163"/>
          <a:stretch/>
        </p:blipFill>
        <p:spPr bwMode="auto">
          <a:xfrm>
            <a:off x="207836" y="2060845"/>
            <a:ext cx="10287000" cy="41405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07395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Viadukt </a:t>
            </a:r>
            <a:r>
              <a:rPr lang="cs-CZ" dirty="0" err="1"/>
              <a:t>Millau</a:t>
            </a:r>
            <a:r>
              <a:rPr lang="cs-CZ" dirty="0"/>
              <a:t> </a:t>
            </a:r>
            <a:r>
              <a:rPr lang="cs-CZ" dirty="0" smtClean="0"/>
              <a:t>(2004) </a:t>
            </a:r>
            <a:r>
              <a:rPr lang="cs-CZ" sz="2200" dirty="0" smtClean="0">
                <a:solidFill>
                  <a:srgbClr val="4E3B30"/>
                </a:solidFill>
              </a:rPr>
              <a:t>nejvyšší zavěšený most v </a:t>
            </a:r>
            <a:r>
              <a:rPr lang="cs-CZ" sz="2200" dirty="0" err="1" smtClean="0">
                <a:solidFill>
                  <a:srgbClr val="4E3B30"/>
                </a:solidFill>
              </a:rPr>
              <a:t>evropě</a:t>
            </a:r>
            <a:r>
              <a:rPr lang="cs-CZ" sz="2200" dirty="0" smtClean="0">
                <a:solidFill>
                  <a:srgbClr val="4E3B30"/>
                </a:solidFill>
              </a:rPr>
              <a:t> </a:t>
            </a:r>
            <a:endParaRPr lang="cs-CZ" sz="22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04800" y="1340768"/>
            <a:ext cx="8686800" cy="5400600"/>
          </a:xfrm>
        </p:spPr>
        <p:txBody>
          <a:bodyPr>
            <a:norm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Zavěšený most </a:t>
            </a:r>
            <a:r>
              <a:rPr lang="cs-CZ" dirty="0" smtClean="0"/>
              <a:t>se sedmi betonovými pilíři a osmi mostními poli</a:t>
            </a:r>
          </a:p>
          <a:p>
            <a:r>
              <a:rPr lang="cs-CZ" dirty="0" smtClean="0"/>
              <a:t>Mostovka je ocelová – váží 36 000 tun</a:t>
            </a:r>
          </a:p>
          <a:p>
            <a:r>
              <a:rPr lang="cs-CZ" dirty="0" smtClean="0"/>
              <a:t>Délka mostu činí 2 460 m</a:t>
            </a:r>
          </a:p>
          <a:p>
            <a:r>
              <a:rPr lang="cs-CZ" dirty="0" smtClean="0"/>
              <a:t>Pilíře mají rozdílnou výšku -  77 m až  246 m</a:t>
            </a:r>
          </a:p>
          <a:p>
            <a:r>
              <a:rPr lang="cs-CZ" dirty="0" smtClean="0"/>
              <a:t>Celý most je v oblouku o poloměru 20 km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4809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Viadukt </a:t>
            </a:r>
            <a:r>
              <a:rPr lang="cs-CZ" dirty="0" err="1" smtClean="0"/>
              <a:t>Millau</a:t>
            </a:r>
            <a:r>
              <a:rPr lang="cs-CZ" dirty="0" smtClean="0"/>
              <a:t> (2004), jižní Francie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1621904" y="1554163"/>
            <a:ext cx="6052592" cy="4525962"/>
          </a:xfrm>
        </p:spPr>
      </p:pic>
    </p:spTree>
    <p:extLst>
      <p:ext uri="{BB962C8B-B14F-4D97-AF65-F5344CB8AC3E}">
        <p14:creationId xmlns:p14="http://schemas.microsoft.com/office/powerpoint/2010/main" val="1801467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Most </a:t>
            </a:r>
            <a:r>
              <a:rPr lang="cs-CZ" dirty="0" err="1" smtClean="0"/>
              <a:t>Baluarte</a:t>
            </a:r>
            <a:r>
              <a:rPr lang="cs-CZ" dirty="0" smtClean="0"/>
              <a:t> (2012) </a:t>
            </a:r>
            <a:r>
              <a:rPr lang="cs-CZ" sz="2700" dirty="0" smtClean="0">
                <a:solidFill>
                  <a:srgbClr val="4E3B30"/>
                </a:solidFill>
              </a:rPr>
              <a:t>nejvyšší zavěšený most </a:t>
            </a:r>
            <a:endParaRPr lang="cs-CZ" sz="27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Puente</a:t>
            </a:r>
            <a:r>
              <a:rPr lang="cs-CZ" dirty="0" smtClean="0"/>
              <a:t> </a:t>
            </a:r>
            <a:r>
              <a:rPr lang="cs-CZ" dirty="0" err="1" smtClean="0"/>
              <a:t>Baluarte</a:t>
            </a:r>
            <a:r>
              <a:rPr lang="cs-CZ" dirty="0" smtClean="0"/>
              <a:t> (španělsky) spojuje města </a:t>
            </a:r>
            <a:r>
              <a:rPr lang="cs-CZ" dirty="0" err="1" smtClean="0"/>
              <a:t>Durango</a:t>
            </a:r>
            <a:r>
              <a:rPr lang="cs-CZ" dirty="0" smtClean="0"/>
              <a:t> a </a:t>
            </a:r>
            <a:r>
              <a:rPr lang="cs-CZ" dirty="0" err="1" smtClean="0"/>
              <a:t>Mazatlán</a:t>
            </a:r>
            <a:r>
              <a:rPr lang="cs-CZ" dirty="0" smtClean="0"/>
              <a:t> v Mexiku </a:t>
            </a:r>
          </a:p>
          <a:p>
            <a:r>
              <a:rPr lang="cs-CZ" dirty="0" smtClean="0"/>
              <a:t>Mostovka visí ve výšce 402,57 m</a:t>
            </a:r>
            <a:endParaRPr lang="cs-CZ" dirty="0"/>
          </a:p>
          <a:p>
            <a:r>
              <a:rPr lang="cs-CZ" dirty="0" smtClean="0"/>
              <a:t>Délka </a:t>
            </a:r>
            <a:r>
              <a:rPr lang="cs-CZ" dirty="0"/>
              <a:t>mostu činí </a:t>
            </a:r>
            <a:r>
              <a:rPr lang="cs-CZ" dirty="0" smtClean="0"/>
              <a:t>1 124 m</a:t>
            </a:r>
          </a:p>
          <a:p>
            <a:r>
              <a:rPr lang="cs-CZ" dirty="0" smtClean="0"/>
              <a:t>Rozpětí mezi pilíři je 509 m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2143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Most </a:t>
            </a:r>
            <a:r>
              <a:rPr lang="cs-CZ" dirty="0" err="1" smtClean="0"/>
              <a:t>Baluarte</a:t>
            </a:r>
            <a:r>
              <a:rPr lang="cs-CZ" dirty="0" smtClean="0"/>
              <a:t> (</a:t>
            </a:r>
            <a:r>
              <a:rPr lang="cs-CZ" dirty="0"/>
              <a:t>2012</a:t>
            </a:r>
            <a:r>
              <a:rPr lang="cs-CZ" dirty="0" smtClean="0"/>
              <a:t>), Mexiko</a:t>
            </a:r>
            <a:endParaRPr lang="cs-CZ" dirty="0"/>
          </a:p>
        </p:txBody>
      </p:sp>
      <p:pic>
        <p:nvPicPr>
          <p:cNvPr id="23560" name="Picture 8" descr="Soubor:Puente Baluarte 03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556792"/>
            <a:ext cx="7620000" cy="5105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5046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Most </a:t>
            </a:r>
            <a:r>
              <a:rPr lang="cs-CZ" dirty="0" err="1"/>
              <a:t>Baluarte</a:t>
            </a:r>
            <a:r>
              <a:rPr lang="cs-CZ" dirty="0"/>
              <a:t> (2012), </a:t>
            </a:r>
            <a:r>
              <a:rPr lang="cs-CZ" dirty="0" smtClean="0"/>
              <a:t>Mexiko</a:t>
            </a:r>
            <a:endParaRPr lang="cs-CZ" dirty="0"/>
          </a:p>
        </p:txBody>
      </p:sp>
      <p:pic>
        <p:nvPicPr>
          <p:cNvPr id="25602" name="Picture 2" descr="http://upload.wikimedia.org/wikipedia/commons/6/6f/Avance_del_baluart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325" y="1508350"/>
            <a:ext cx="8633460" cy="4911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6406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Dlouhý most </a:t>
            </a:r>
            <a:r>
              <a:rPr lang="cs-CZ" dirty="0" smtClean="0"/>
              <a:t>(1999), České Budějovice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V roce </a:t>
            </a:r>
            <a:r>
              <a:rPr lang="cs-CZ" dirty="0" smtClean="0"/>
              <a:t>1998-99 vznikl </a:t>
            </a:r>
            <a:r>
              <a:rPr lang="cs-CZ" dirty="0"/>
              <a:t>na původním místě</a:t>
            </a:r>
            <a:r>
              <a:rPr lang="cs-CZ" dirty="0" smtClean="0"/>
              <a:t> </a:t>
            </a:r>
            <a:r>
              <a:rPr lang="cs-CZ" dirty="0"/>
              <a:t>současný </a:t>
            </a:r>
            <a:r>
              <a:rPr lang="cs-CZ" dirty="0" smtClean="0"/>
              <a:t>most</a:t>
            </a:r>
          </a:p>
          <a:p>
            <a:r>
              <a:rPr lang="cs-CZ" dirty="0"/>
              <a:t>O</a:t>
            </a:r>
            <a:r>
              <a:rPr lang="cs-CZ" dirty="0" smtClean="0"/>
              <a:t>celový </a:t>
            </a:r>
            <a:r>
              <a:rPr lang="cs-CZ" dirty="0"/>
              <a:t>visutý most s otvory odlehčenou </a:t>
            </a:r>
            <a:r>
              <a:rPr lang="cs-CZ" dirty="0" smtClean="0"/>
              <a:t>stěnou</a:t>
            </a:r>
          </a:p>
          <a:p>
            <a:r>
              <a:rPr lang="cs-CZ" dirty="0"/>
              <a:t>Most má dvě pole </a:t>
            </a:r>
            <a:r>
              <a:rPr lang="cs-CZ" dirty="0" smtClean="0"/>
              <a:t>o rozpětích </a:t>
            </a:r>
            <a:r>
              <a:rPr lang="cs-CZ" dirty="0"/>
              <a:t>47 </a:t>
            </a:r>
            <a:r>
              <a:rPr lang="cs-CZ" dirty="0" smtClean="0"/>
              <a:t>m</a:t>
            </a:r>
          </a:p>
          <a:p>
            <a:r>
              <a:rPr lang="cs-CZ" dirty="0" smtClean="0"/>
              <a:t>Vozovka je široká 10,5 m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39845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Dlouhý most (1999), </a:t>
            </a:r>
            <a:r>
              <a:rPr lang="cs-CZ" dirty="0" smtClean="0"/>
              <a:t>České Budějovice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Investor</a:t>
            </a:r>
            <a:r>
              <a:rPr lang="cs-CZ" dirty="0"/>
              <a:t>:</a:t>
            </a:r>
          </a:p>
          <a:p>
            <a:pPr marL="0" indent="0">
              <a:buNone/>
            </a:pPr>
            <a:r>
              <a:rPr lang="cs-CZ" dirty="0" smtClean="0"/>
              <a:t>Město </a:t>
            </a:r>
            <a:r>
              <a:rPr lang="cs-CZ" dirty="0"/>
              <a:t>České Budějovice </a:t>
            </a:r>
          </a:p>
          <a:p>
            <a:endParaRPr lang="cs-CZ" dirty="0"/>
          </a:p>
          <a:p>
            <a:r>
              <a:rPr lang="cs-CZ" dirty="0"/>
              <a:t>Realizace:</a:t>
            </a:r>
          </a:p>
          <a:p>
            <a:pPr marL="0" indent="0">
              <a:buNone/>
            </a:pPr>
            <a:r>
              <a:rPr lang="cs-CZ" dirty="0"/>
              <a:t>HOCHTIEF VSB divize 1 </a:t>
            </a:r>
          </a:p>
          <a:p>
            <a:endParaRPr lang="cs-CZ" dirty="0"/>
          </a:p>
          <a:p>
            <a:r>
              <a:rPr lang="cs-CZ" dirty="0"/>
              <a:t>Typ stavby:</a:t>
            </a:r>
          </a:p>
          <a:p>
            <a:pPr marL="0" indent="0">
              <a:buNone/>
            </a:pPr>
            <a:r>
              <a:rPr lang="cs-CZ" dirty="0"/>
              <a:t>Nový ocelový most 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283968" y="1600200"/>
            <a:ext cx="4707632" cy="4724400"/>
          </a:xfrm>
        </p:spPr>
        <p:txBody>
          <a:bodyPr>
            <a:normAutofit/>
          </a:bodyPr>
          <a:lstStyle/>
          <a:p>
            <a:r>
              <a:rPr lang="cs-CZ" dirty="0"/>
              <a:t>Doba výstavby:</a:t>
            </a:r>
          </a:p>
          <a:p>
            <a:pPr marL="0" indent="0">
              <a:buNone/>
            </a:pPr>
            <a:r>
              <a:rPr lang="cs-CZ" dirty="0"/>
              <a:t>02/1998 - 04/1999 </a:t>
            </a:r>
          </a:p>
          <a:p>
            <a:endParaRPr lang="cs-CZ" dirty="0"/>
          </a:p>
          <a:p>
            <a:r>
              <a:rPr lang="cs-CZ" dirty="0"/>
              <a:t>Hlavní ukazatele</a:t>
            </a:r>
          </a:p>
          <a:p>
            <a:pPr marL="0" indent="0">
              <a:buNone/>
            </a:pPr>
            <a:r>
              <a:rPr lang="cs-CZ" dirty="0"/>
              <a:t>Délka mostu: 100 m</a:t>
            </a:r>
          </a:p>
          <a:p>
            <a:pPr marL="0" indent="0">
              <a:buNone/>
            </a:pPr>
            <a:r>
              <a:rPr lang="cs-CZ" dirty="0"/>
              <a:t>Šířka mostu: 18 m</a:t>
            </a:r>
          </a:p>
          <a:p>
            <a:pPr marL="0" indent="0">
              <a:buNone/>
            </a:pPr>
            <a:r>
              <a:rPr lang="cs-CZ" dirty="0" smtClean="0"/>
              <a:t>Zatížitelnost </a:t>
            </a:r>
            <a:r>
              <a:rPr lang="cs-CZ" dirty="0"/>
              <a:t>normální: 32 t</a:t>
            </a:r>
          </a:p>
          <a:p>
            <a:pPr marL="0" indent="0">
              <a:buNone/>
            </a:pPr>
            <a:r>
              <a:rPr lang="cs-CZ" dirty="0" smtClean="0"/>
              <a:t>Zatížitelnost </a:t>
            </a:r>
            <a:r>
              <a:rPr lang="cs-CZ" dirty="0"/>
              <a:t>výjimečná: 196 t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7142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Dlouhý most (1999), </a:t>
            </a:r>
            <a:r>
              <a:rPr lang="cs-CZ" dirty="0" smtClean="0"/>
              <a:t>České Budějovice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12776"/>
            <a:ext cx="8686800" cy="5445224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Hlavním </a:t>
            </a:r>
            <a:r>
              <a:rPr lang="cs-CZ" dirty="0"/>
              <a:t>nosným systémem je visutý most s vyztuženým nosníkem a dolní železobetonovou mostovkou, která je spojena s příčníky pomocí ocelových </a:t>
            </a:r>
            <a:r>
              <a:rPr lang="cs-CZ" dirty="0" smtClean="0"/>
              <a:t>trnů</a:t>
            </a:r>
          </a:p>
          <a:p>
            <a:r>
              <a:rPr lang="cs-CZ" dirty="0" smtClean="0"/>
              <a:t>Visutým </a:t>
            </a:r>
            <a:r>
              <a:rPr lang="cs-CZ" dirty="0"/>
              <a:t>prvkem je předpjatý kabel firmy </a:t>
            </a:r>
            <a:r>
              <a:rPr lang="cs-CZ" dirty="0" err="1"/>
              <a:t>Diwydag</a:t>
            </a:r>
            <a:r>
              <a:rPr lang="cs-CZ" dirty="0"/>
              <a:t>, umístěný při horním obrysu v ocelové </a:t>
            </a:r>
            <a:r>
              <a:rPr lang="cs-CZ" dirty="0" smtClean="0"/>
              <a:t>trubce</a:t>
            </a:r>
          </a:p>
          <a:p>
            <a:r>
              <a:rPr lang="cs-CZ" dirty="0" smtClean="0"/>
              <a:t>Ochrana </a:t>
            </a:r>
            <a:r>
              <a:rPr lang="cs-CZ" dirty="0"/>
              <a:t>proti korozi je provedena kombinovaným ochranným povlakem včetně </a:t>
            </a:r>
            <a:r>
              <a:rPr lang="cs-CZ" dirty="0" smtClean="0"/>
              <a:t>metalizace</a:t>
            </a:r>
          </a:p>
          <a:p>
            <a:r>
              <a:rPr lang="cs-CZ" dirty="0" smtClean="0"/>
              <a:t>Hydroizolace </a:t>
            </a:r>
            <a:r>
              <a:rPr lang="cs-CZ" dirty="0"/>
              <a:t>je jednopásová z modifikovaného </a:t>
            </a:r>
            <a:r>
              <a:rPr lang="cs-CZ" dirty="0" smtClean="0"/>
              <a:t>asfaltu</a:t>
            </a:r>
          </a:p>
          <a:p>
            <a:r>
              <a:rPr lang="cs-CZ" dirty="0" smtClean="0"/>
              <a:t>Odvodnění </a:t>
            </a:r>
            <a:r>
              <a:rPr lang="cs-CZ" dirty="0"/>
              <a:t>mostu je z nerezového </a:t>
            </a:r>
            <a:r>
              <a:rPr lang="cs-CZ" dirty="0" smtClean="0"/>
              <a:t>potrubí</a:t>
            </a:r>
          </a:p>
          <a:p>
            <a:r>
              <a:rPr lang="cs-CZ" dirty="0" smtClean="0"/>
              <a:t>Kryt chodníku </a:t>
            </a:r>
            <a:r>
              <a:rPr lang="cs-CZ" dirty="0"/>
              <a:t>je z dubového </a:t>
            </a:r>
            <a:r>
              <a:rPr lang="cs-CZ" dirty="0" smtClean="0"/>
              <a:t>dřeva a jsou upraveny pro pěší i cyklisty</a:t>
            </a:r>
          </a:p>
          <a:p>
            <a:r>
              <a:rPr lang="cs-CZ" dirty="0" smtClean="0"/>
              <a:t>Mostní </a:t>
            </a:r>
            <a:r>
              <a:rPr lang="cs-CZ" dirty="0"/>
              <a:t>opěry a středový pilíř jsou ze železobetonu se vzhledovou úpravou přirozeného hladkého </a:t>
            </a:r>
            <a:r>
              <a:rPr lang="cs-CZ" dirty="0" smtClean="0"/>
              <a:t>betonu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4389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Dlouhý most (1999), České Budějovice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1584" y="1554163"/>
            <a:ext cx="6033232" cy="4525962"/>
          </a:xfrm>
        </p:spPr>
      </p:pic>
    </p:spTree>
    <p:extLst>
      <p:ext uri="{BB962C8B-B14F-4D97-AF65-F5344CB8AC3E}">
        <p14:creationId xmlns:p14="http://schemas.microsoft.com/office/powerpoint/2010/main" val="2428912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Dlouhý most (1999), České Budějovice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1584" y="1554163"/>
            <a:ext cx="6033232" cy="4525962"/>
          </a:xfrm>
        </p:spPr>
      </p:pic>
    </p:spTree>
    <p:extLst>
      <p:ext uri="{BB962C8B-B14F-4D97-AF65-F5344CB8AC3E}">
        <p14:creationId xmlns:p14="http://schemas.microsoft.com/office/powerpoint/2010/main" val="4016594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Ocelové mosty na Malši, České Budějovice</a:t>
            </a:r>
            <a:br>
              <a:rPr lang="cs-CZ" dirty="0" smtClean="0"/>
            </a:br>
            <a:r>
              <a:rPr lang="cs-CZ" sz="2200" dirty="0" smtClean="0"/>
              <a:t>Obloukový se spodní mostovkou</a:t>
            </a:r>
            <a:endParaRPr lang="cs-CZ" sz="22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1584" y="1554163"/>
            <a:ext cx="6033232" cy="4525962"/>
          </a:xfrm>
        </p:spPr>
      </p:pic>
    </p:spTree>
    <p:extLst>
      <p:ext uri="{BB962C8B-B14F-4D97-AF65-F5344CB8AC3E}">
        <p14:creationId xmlns:p14="http://schemas.microsoft.com/office/powerpoint/2010/main" val="2086707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457200"/>
            <a:ext cx="8928992" cy="8382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Modrý most </a:t>
            </a:r>
            <a:r>
              <a:rPr lang="cs-CZ" sz="2200" dirty="0" smtClean="0"/>
              <a:t>(2003) </a:t>
            </a:r>
            <a:r>
              <a:rPr lang="cs-CZ" dirty="0" smtClean="0"/>
              <a:t>na Malši, České </a:t>
            </a:r>
            <a:r>
              <a:rPr lang="cs-CZ" dirty="0"/>
              <a:t>Budějovice </a:t>
            </a:r>
            <a:r>
              <a:rPr lang="cs-CZ" sz="2200" dirty="0" smtClean="0"/>
              <a:t>Obloukový se spodní mostovkou</a:t>
            </a:r>
            <a:endParaRPr lang="cs-CZ" sz="2200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1584" y="1554163"/>
            <a:ext cx="6033232" cy="4525962"/>
          </a:xfrm>
        </p:spPr>
      </p:pic>
      <p:sp>
        <p:nvSpPr>
          <p:cNvPr id="3" name="Obdélník 2"/>
          <p:cNvSpPr/>
          <p:nvPr/>
        </p:nvSpPr>
        <p:spPr>
          <a:xfrm>
            <a:off x="1619672" y="5445224"/>
            <a:ext cx="604867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cs.wikipedia.org/wiki/Modr%C3%BD_most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10622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457200"/>
            <a:ext cx="9036496" cy="838200"/>
          </a:xfrm>
        </p:spPr>
        <p:txBody>
          <a:bodyPr>
            <a:normAutofit fontScale="90000"/>
          </a:bodyPr>
          <a:lstStyle/>
          <a:p>
            <a:r>
              <a:rPr lang="cs-CZ" dirty="0"/>
              <a:t>Modrý most </a:t>
            </a:r>
            <a:r>
              <a:rPr lang="cs-CZ" sz="2200" dirty="0"/>
              <a:t>(2003) </a:t>
            </a:r>
            <a:r>
              <a:rPr lang="cs-CZ" dirty="0"/>
              <a:t>na Malši, České Budějovice </a:t>
            </a:r>
            <a:r>
              <a:rPr lang="cs-CZ" sz="2200" dirty="0"/>
              <a:t>Obloukový se spodní mostovkou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1584" y="1554163"/>
            <a:ext cx="6033232" cy="4525962"/>
          </a:xfrm>
        </p:spPr>
      </p:pic>
    </p:spTree>
    <p:extLst>
      <p:ext uri="{BB962C8B-B14F-4D97-AF65-F5344CB8AC3E}">
        <p14:creationId xmlns:p14="http://schemas.microsoft.com/office/powerpoint/2010/main" val="2988600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Ocelové mosty na Malši, České Budějovice</a:t>
            </a:r>
            <a:br>
              <a:rPr lang="cs-CZ" dirty="0"/>
            </a:br>
            <a:r>
              <a:rPr lang="cs-CZ" sz="2200" dirty="0"/>
              <a:t>Obloukový se spodní mostovkou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1584" y="1554163"/>
            <a:ext cx="6033232" cy="4525962"/>
          </a:xfrm>
        </p:spPr>
      </p:pic>
    </p:spTree>
    <p:extLst>
      <p:ext uri="{BB962C8B-B14F-4D97-AF65-F5344CB8AC3E}">
        <p14:creationId xmlns:p14="http://schemas.microsoft.com/office/powerpoint/2010/main" val="3476736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Ocelové mosty na Malši, České Budějovice</a:t>
            </a:r>
            <a:br>
              <a:rPr lang="cs-CZ" dirty="0"/>
            </a:br>
            <a:r>
              <a:rPr lang="cs-CZ" sz="2200" dirty="0"/>
              <a:t>Obloukový se spodní mostovkou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1584" y="1554163"/>
            <a:ext cx="6033232" cy="4525962"/>
          </a:xfrm>
        </p:spPr>
      </p:pic>
    </p:spTree>
    <p:extLst>
      <p:ext uri="{BB962C8B-B14F-4D97-AF65-F5344CB8AC3E}">
        <p14:creationId xmlns:p14="http://schemas.microsoft.com/office/powerpoint/2010/main" val="2097206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Ocelové mosty na Malši, </a:t>
            </a:r>
            <a:r>
              <a:rPr lang="cs-CZ" dirty="0"/>
              <a:t>České Budějovice </a:t>
            </a:r>
            <a:r>
              <a:rPr lang="cs-CZ" sz="2200" dirty="0" smtClean="0"/>
              <a:t>železniční trámový</a:t>
            </a:r>
            <a:endParaRPr lang="cs-CZ" sz="22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1584" y="1554163"/>
            <a:ext cx="6033232" cy="4525962"/>
          </a:xfrm>
        </p:spPr>
      </p:pic>
    </p:spTree>
    <p:extLst>
      <p:ext uri="{BB962C8B-B14F-4D97-AF65-F5344CB8AC3E}">
        <p14:creationId xmlns:p14="http://schemas.microsoft.com/office/powerpoint/2010/main" val="3364982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Ocelové mosty na </a:t>
            </a:r>
            <a:r>
              <a:rPr lang="cs-CZ" dirty="0" smtClean="0"/>
              <a:t>Malši, </a:t>
            </a:r>
            <a:r>
              <a:rPr lang="cs-CZ" dirty="0"/>
              <a:t>České Budějovice </a:t>
            </a:r>
            <a:r>
              <a:rPr lang="cs-CZ" sz="2200" dirty="0" smtClean="0"/>
              <a:t>železniční </a:t>
            </a:r>
            <a:r>
              <a:rPr lang="cs-CZ" sz="2200" dirty="0"/>
              <a:t>trámový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1584" y="1554163"/>
            <a:ext cx="6033232" cy="4525962"/>
          </a:xfrm>
        </p:spPr>
      </p:pic>
    </p:spTree>
    <p:extLst>
      <p:ext uri="{BB962C8B-B14F-4D97-AF65-F5344CB8AC3E}">
        <p14:creationId xmlns:p14="http://schemas.microsoft.com/office/powerpoint/2010/main" val="4168435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457200"/>
            <a:ext cx="8812088" cy="8382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Ocelové mosty na Vltavě, </a:t>
            </a:r>
            <a:r>
              <a:rPr lang="cs-CZ" dirty="0"/>
              <a:t>České Budějovice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200" dirty="0" smtClean="0"/>
              <a:t>příhradová lávka pro pěší</a:t>
            </a:r>
            <a:endParaRPr lang="cs-CZ" sz="22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1584" y="1554163"/>
            <a:ext cx="6033232" cy="4525962"/>
          </a:xfrm>
        </p:spPr>
      </p:pic>
    </p:spTree>
    <p:extLst>
      <p:ext uri="{BB962C8B-B14F-4D97-AF65-F5344CB8AC3E}">
        <p14:creationId xmlns:p14="http://schemas.microsoft.com/office/powerpoint/2010/main" val="2630584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457200"/>
            <a:ext cx="8812088" cy="838200"/>
          </a:xfrm>
        </p:spPr>
        <p:txBody>
          <a:bodyPr>
            <a:normAutofit fontScale="90000"/>
          </a:bodyPr>
          <a:lstStyle/>
          <a:p>
            <a:r>
              <a:rPr lang="cs-CZ" dirty="0"/>
              <a:t>Ocelové mosty na </a:t>
            </a:r>
            <a:r>
              <a:rPr lang="cs-CZ" dirty="0" smtClean="0"/>
              <a:t>Vltavě, </a:t>
            </a:r>
            <a:r>
              <a:rPr lang="cs-CZ" dirty="0"/>
              <a:t>České Budějovice</a:t>
            </a:r>
            <a:br>
              <a:rPr lang="cs-CZ" dirty="0"/>
            </a:br>
            <a:r>
              <a:rPr lang="cs-CZ" sz="2200" dirty="0"/>
              <a:t>příhradová lávka pro pěší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1584" y="1554163"/>
            <a:ext cx="6033232" cy="4525962"/>
          </a:xfrm>
        </p:spPr>
      </p:pic>
    </p:spTree>
    <p:extLst>
      <p:ext uri="{BB962C8B-B14F-4D97-AF65-F5344CB8AC3E}">
        <p14:creationId xmlns:p14="http://schemas.microsoft.com/office/powerpoint/2010/main" val="795620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dirty="0">
                <a:solidFill>
                  <a:srgbClr val="4E3B30"/>
                </a:solidFill>
              </a:rPr>
              <a:t>Ocelové mosty na </a:t>
            </a:r>
            <a:r>
              <a:rPr lang="cs-CZ" sz="3200" dirty="0" smtClean="0">
                <a:solidFill>
                  <a:srgbClr val="4E3B30"/>
                </a:solidFill>
              </a:rPr>
              <a:t>Vltavě, </a:t>
            </a:r>
            <a:r>
              <a:rPr lang="cs-CZ" sz="3200" dirty="0">
                <a:solidFill>
                  <a:srgbClr val="4E3B30"/>
                </a:solidFill>
              </a:rPr>
              <a:t>České Budějovice</a:t>
            </a:r>
            <a:r>
              <a:rPr lang="cs-CZ" sz="3200" dirty="0" smtClean="0">
                <a:solidFill>
                  <a:srgbClr val="4E3B30"/>
                </a:solidFill>
              </a:rPr>
              <a:t/>
            </a:r>
            <a:br>
              <a:rPr lang="cs-CZ" sz="3200" dirty="0" smtClean="0">
                <a:solidFill>
                  <a:srgbClr val="4E3B30"/>
                </a:solidFill>
              </a:rPr>
            </a:br>
            <a:r>
              <a:rPr lang="cs-CZ" sz="2400" dirty="0" smtClean="0">
                <a:solidFill>
                  <a:srgbClr val="4E3B30"/>
                </a:solidFill>
              </a:rPr>
              <a:t>Ocelové </a:t>
            </a:r>
            <a:r>
              <a:rPr lang="cs-CZ" sz="2400" dirty="0">
                <a:solidFill>
                  <a:srgbClr val="4E3B30"/>
                </a:solidFill>
              </a:rPr>
              <a:t>trámy </a:t>
            </a:r>
            <a:r>
              <a:rPr lang="cs-CZ" sz="2400" dirty="0" smtClean="0">
                <a:solidFill>
                  <a:srgbClr val="4E3B30"/>
                </a:solidFill>
              </a:rPr>
              <a:t>spřažené </a:t>
            </a:r>
            <a:r>
              <a:rPr lang="cs-CZ" sz="2400" dirty="0">
                <a:solidFill>
                  <a:srgbClr val="4E3B30"/>
                </a:solidFill>
              </a:rPr>
              <a:t>s </a:t>
            </a:r>
            <a:r>
              <a:rPr lang="cs-CZ" sz="2400" dirty="0" smtClean="0">
                <a:solidFill>
                  <a:srgbClr val="4E3B30"/>
                </a:solidFill>
              </a:rPr>
              <a:t>betonovou </a:t>
            </a:r>
            <a:r>
              <a:rPr lang="cs-CZ" sz="2400" dirty="0">
                <a:solidFill>
                  <a:srgbClr val="4E3B30"/>
                </a:solidFill>
              </a:rPr>
              <a:t>mostovkou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</p:spTree>
    <p:extLst>
      <p:ext uri="{BB962C8B-B14F-4D97-AF65-F5344CB8AC3E}">
        <p14:creationId xmlns:p14="http://schemas.microsoft.com/office/powerpoint/2010/main" val="430471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dirty="0">
                <a:solidFill>
                  <a:srgbClr val="4E3B30"/>
                </a:solidFill>
              </a:rPr>
              <a:t>Ocelové mosty na </a:t>
            </a:r>
            <a:r>
              <a:rPr lang="cs-CZ" sz="3200" dirty="0" smtClean="0">
                <a:solidFill>
                  <a:srgbClr val="4E3B30"/>
                </a:solidFill>
              </a:rPr>
              <a:t>Vltavě, </a:t>
            </a:r>
            <a:r>
              <a:rPr lang="cs-CZ" sz="3200" dirty="0">
                <a:solidFill>
                  <a:srgbClr val="4E3B30"/>
                </a:solidFill>
              </a:rPr>
              <a:t>České Budějovice</a:t>
            </a:r>
            <a:r>
              <a:rPr lang="cs-CZ" sz="3200" dirty="0" smtClean="0">
                <a:solidFill>
                  <a:srgbClr val="4E3B30"/>
                </a:solidFill>
              </a:rPr>
              <a:t/>
            </a:r>
            <a:br>
              <a:rPr lang="cs-CZ" sz="3200" dirty="0" smtClean="0">
                <a:solidFill>
                  <a:srgbClr val="4E3B30"/>
                </a:solidFill>
              </a:rPr>
            </a:br>
            <a:r>
              <a:rPr lang="cs-CZ" sz="2400" dirty="0" smtClean="0">
                <a:solidFill>
                  <a:srgbClr val="4E3B30"/>
                </a:solidFill>
              </a:rPr>
              <a:t>Ocelové </a:t>
            </a:r>
            <a:r>
              <a:rPr lang="cs-CZ" sz="2400" dirty="0">
                <a:solidFill>
                  <a:srgbClr val="4E3B30"/>
                </a:solidFill>
              </a:rPr>
              <a:t>trámy </a:t>
            </a:r>
            <a:r>
              <a:rPr lang="cs-CZ" sz="2400" dirty="0" smtClean="0">
                <a:solidFill>
                  <a:srgbClr val="4E3B30"/>
                </a:solidFill>
              </a:rPr>
              <a:t>spřažené </a:t>
            </a:r>
            <a:r>
              <a:rPr lang="cs-CZ" sz="2400" dirty="0">
                <a:solidFill>
                  <a:srgbClr val="4E3B30"/>
                </a:solidFill>
              </a:rPr>
              <a:t>s </a:t>
            </a:r>
            <a:r>
              <a:rPr lang="cs-CZ" sz="2400" dirty="0" smtClean="0">
                <a:solidFill>
                  <a:srgbClr val="4E3B30"/>
                </a:solidFill>
              </a:rPr>
              <a:t>betonovou </a:t>
            </a:r>
            <a:r>
              <a:rPr lang="cs-CZ" sz="2400" dirty="0">
                <a:solidFill>
                  <a:srgbClr val="4E3B30"/>
                </a:solidFill>
              </a:rPr>
              <a:t>mostovkou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1584" y="1554163"/>
            <a:ext cx="6033232" cy="4525962"/>
          </a:xfrm>
        </p:spPr>
      </p:pic>
    </p:spTree>
    <p:extLst>
      <p:ext uri="{BB962C8B-B14F-4D97-AF65-F5344CB8AC3E}">
        <p14:creationId xmlns:p14="http://schemas.microsoft.com/office/powerpoint/2010/main" val="4129624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Shrnutí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Jaké </a:t>
            </a:r>
            <a:r>
              <a:rPr lang="cs-CZ" dirty="0" smtClean="0">
                <a:hlinkClick r:id="rId2" action="ppaction://hlinksldjump"/>
              </a:rPr>
              <a:t>konstrukce</a:t>
            </a:r>
            <a:r>
              <a:rPr lang="cs-CZ" dirty="0" smtClean="0"/>
              <a:t> ocelových mostů se v současnosti provádí pro </a:t>
            </a:r>
            <a:r>
              <a:rPr lang="cs-CZ" dirty="0" smtClean="0">
                <a:hlinkClick r:id="rId3" action="ppaction://hlinksldjump"/>
              </a:rPr>
              <a:t>velká rozpětí </a:t>
            </a:r>
            <a:r>
              <a:rPr lang="cs-CZ" dirty="0" smtClean="0"/>
              <a:t>ve světě?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Jaké </a:t>
            </a:r>
            <a:r>
              <a:rPr lang="cs-CZ" dirty="0">
                <a:hlinkClick r:id="rId4" action="ppaction://hlinksldjump"/>
              </a:rPr>
              <a:t>konstrukce</a:t>
            </a:r>
            <a:r>
              <a:rPr lang="cs-CZ" dirty="0"/>
              <a:t> ocelových mostů se v </a:t>
            </a:r>
            <a:r>
              <a:rPr lang="cs-CZ" dirty="0">
                <a:hlinkClick r:id="rId5" action="ppaction://hlinksldjump"/>
              </a:rPr>
              <a:t>současnosti</a:t>
            </a:r>
            <a:r>
              <a:rPr lang="cs-CZ" dirty="0"/>
              <a:t> provádí </a:t>
            </a:r>
            <a:r>
              <a:rPr lang="cs-CZ" dirty="0" smtClean="0"/>
              <a:t>na </a:t>
            </a:r>
            <a:r>
              <a:rPr lang="cs-CZ" dirty="0" smtClean="0">
                <a:hlinkClick r:id="rId6" action="ppaction://hlinksldjump"/>
              </a:rPr>
              <a:t>našich řekách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Znáte nějaký velký most z přelomu tisíciletí   </a:t>
            </a:r>
            <a:r>
              <a:rPr lang="cs-CZ" dirty="0" smtClean="0">
                <a:hlinkClick r:id="rId7" action="ppaction://hlinksldjump"/>
              </a:rPr>
              <a:t>ve světě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Znáte nějaký </a:t>
            </a:r>
            <a:r>
              <a:rPr lang="cs-CZ" dirty="0"/>
              <a:t>velký most z přelomu </a:t>
            </a:r>
            <a:r>
              <a:rPr lang="cs-CZ" dirty="0" smtClean="0"/>
              <a:t>tisíciletí     </a:t>
            </a:r>
            <a:r>
              <a:rPr lang="cs-CZ" dirty="0" smtClean="0">
                <a:hlinkClick r:id="rId8" action="ppaction://hlinksldjump"/>
              </a:rPr>
              <a:t>v Evropě</a:t>
            </a:r>
            <a:r>
              <a:rPr lang="cs-CZ" dirty="0" smtClean="0"/>
              <a:t>? 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9959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Zdroj obrázků: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 smtClean="0"/>
              <a:t>ORIGINAL UPLOADER WAS SAM AT EN.WIKIPEDIA. </a:t>
            </a:r>
            <a:r>
              <a:rPr lang="en-US" i="1" dirty="0" err="1" smtClean="0"/>
              <a:t>wikipedia</a:t>
            </a:r>
            <a:r>
              <a:rPr lang="en-US" dirty="0" smtClean="0"/>
              <a:t> [online]. [cit. 1.12.2013]. </a:t>
            </a:r>
            <a:r>
              <a:rPr lang="en-US" dirty="0" err="1" smtClean="0"/>
              <a:t>Dostupný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WWW: </a:t>
            </a:r>
            <a:r>
              <a:rPr lang="en-US" dirty="0" smtClean="0">
                <a:hlinkClick r:id="rId2"/>
              </a:rPr>
              <a:t>http://cs.wikipedia.org/wiki/Soubor:Akashi-kaikyo_bridge3.jpg</a:t>
            </a:r>
            <a:endParaRPr lang="cs-CZ" dirty="0" smtClean="0"/>
          </a:p>
          <a:p>
            <a:r>
              <a:rPr lang="cs-CZ" dirty="0"/>
              <a:t>ORIGINAL UPLOADER WAS SNAVEED AT EN.WIKIPEDIA. </a:t>
            </a:r>
            <a:r>
              <a:rPr lang="cs-CZ" dirty="0" err="1"/>
              <a:t>wikipedia</a:t>
            </a:r>
            <a:r>
              <a:rPr lang="cs-CZ" dirty="0"/>
              <a:t> [online]. [cit. 1.12.2013]. 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cs.wikipedia.org/wiki/Soubor:Tsing_Ma_Bridge.jpg</a:t>
            </a:r>
            <a:endParaRPr lang="cs-CZ" dirty="0" smtClean="0"/>
          </a:p>
          <a:p>
            <a:r>
              <a:rPr lang="cs-CZ" dirty="0"/>
              <a:t>FOTROGAFO ESPECIAL. </a:t>
            </a:r>
            <a:r>
              <a:rPr lang="cs-CZ" dirty="0" err="1"/>
              <a:t>wikipedia</a:t>
            </a:r>
            <a:r>
              <a:rPr lang="cs-CZ" dirty="0"/>
              <a:t> [online]. [cit. 1.12.2013]. 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cs.wikipedia.org/wiki/Soubor:Puente_Baluarte_03.jpg</a:t>
            </a:r>
            <a:endParaRPr lang="cs-CZ" dirty="0" smtClean="0"/>
          </a:p>
          <a:p>
            <a:r>
              <a:rPr lang="cs-CZ" dirty="0" smtClean="0"/>
              <a:t>FOTOGRAFO PRESIDENCIA. </a:t>
            </a:r>
            <a:r>
              <a:rPr lang="cs-CZ" dirty="0" err="1" smtClean="0"/>
              <a:t>wikipedia</a:t>
            </a:r>
            <a:r>
              <a:rPr lang="cs-CZ" dirty="0" smtClean="0"/>
              <a:t> [online]. [cit. 1.12.2013]. Dostupný na WWW: </a:t>
            </a:r>
            <a:r>
              <a:rPr lang="cs-CZ" dirty="0" smtClean="0">
                <a:hlinkClick r:id="rId5"/>
              </a:rPr>
              <a:t>http://cs.wikipedia.org/wiki/Soubor:Avance_del_baluarte</a:t>
            </a:r>
            <a:endParaRPr lang="cs-CZ" dirty="0" smtClean="0"/>
          </a:p>
          <a:p>
            <a:r>
              <a:rPr lang="cs-CZ"/>
              <a:t>fotografie </a:t>
            </a:r>
            <a:r>
              <a:rPr lang="cs-CZ" smtClean="0"/>
              <a:t>autora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4427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1101</TotalTime>
  <Words>681</Words>
  <Application>Microsoft Office PowerPoint</Application>
  <PresentationFormat>Předvádění na obrazovce (4:3)</PresentationFormat>
  <Paragraphs>118</Paragraphs>
  <Slides>29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29</vt:i4>
      </vt:variant>
    </vt:vector>
  </HeadingPairs>
  <TitlesOfParts>
    <vt:vector size="30" baseType="lpstr">
      <vt:lpstr>Cesta</vt:lpstr>
      <vt:lpstr>Prezentace aplikace PowerPoint</vt:lpstr>
      <vt:lpstr>Ocelové mosty – současnost</vt:lpstr>
      <vt:lpstr>Akaši-Kaikjó (1998) nejdelší visutý most na světě</vt:lpstr>
      <vt:lpstr>Akaši-Kaikjó (1998), Kóbe, Japonsko</vt:lpstr>
      <vt:lpstr>Most Tsing Ma (1997) nejdelší visutý most v číně</vt:lpstr>
      <vt:lpstr>Most Tsing Ma (1997), hongkong, čína</vt:lpstr>
      <vt:lpstr>Viadukt Millau (2004) nejvyšší zavěšený most v evropě </vt:lpstr>
      <vt:lpstr>Viadukt Millau (2004), jižní Francie</vt:lpstr>
      <vt:lpstr>Most Baluarte (2012) nejvyšší zavěšený most </vt:lpstr>
      <vt:lpstr>Most Baluarte (2012), Mexiko</vt:lpstr>
      <vt:lpstr>Most Baluarte (2012), Mexiko</vt:lpstr>
      <vt:lpstr>Dlouhý most (1999), České Budějovice</vt:lpstr>
      <vt:lpstr>Dlouhý most (1999), České Budějovice</vt:lpstr>
      <vt:lpstr>Dlouhý most (1999), České Budějovice</vt:lpstr>
      <vt:lpstr>Dlouhý most (1999), České Budějovice</vt:lpstr>
      <vt:lpstr>Dlouhý most (1999), České Budějovice</vt:lpstr>
      <vt:lpstr>Ocelové mosty na Malši, České Budějovice Obloukový se spodní mostovkou</vt:lpstr>
      <vt:lpstr>Modrý most (2003) na Malši, České Budějovice Obloukový se spodní mostovkou</vt:lpstr>
      <vt:lpstr>Modrý most (2003) na Malši, České Budějovice Obloukový se spodní mostovkou</vt:lpstr>
      <vt:lpstr>Ocelové mosty na Malši, České Budějovice Obloukový se spodní mostovkou</vt:lpstr>
      <vt:lpstr>Ocelové mosty na Malši, České Budějovice Obloukový se spodní mostovkou</vt:lpstr>
      <vt:lpstr>Ocelové mosty na Malši, České Budějovice železniční trámový</vt:lpstr>
      <vt:lpstr>Ocelové mosty na Malši, České Budějovice železniční trámový</vt:lpstr>
      <vt:lpstr>Ocelové mosty na Vltavě, České Budějovice příhradová lávka pro pěší</vt:lpstr>
      <vt:lpstr>Ocelové mosty na Vltavě, České Budějovice příhradová lávka pro pěší</vt:lpstr>
      <vt:lpstr>Ocelové mosty na Vltavě, České Budějovice Ocelové trámy spřažené s betonovou mostovkou</vt:lpstr>
      <vt:lpstr>Ocelové mosty na Vltavě, České Budějovice Ocelové trámy spřažené s betonovou mostovkou</vt:lpstr>
      <vt:lpstr>Shrnutí</vt:lpstr>
      <vt:lpstr>Zdroj obrázků: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Kamenné mosty</dc:title>
  <dc:creator>Michal</dc:creator>
  <cp:lastModifiedBy>Michal</cp:lastModifiedBy>
  <cp:revision>123</cp:revision>
  <dcterms:created xsi:type="dcterms:W3CDTF">2013-11-29T22:34:55Z</dcterms:created>
  <dcterms:modified xsi:type="dcterms:W3CDTF">2014-01-16T21:55:55Z</dcterms:modified>
</cp:coreProperties>
</file>