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303" r:id="rId3"/>
    <p:sldId id="307" r:id="rId4"/>
    <p:sldId id="311" r:id="rId5"/>
    <p:sldId id="313" r:id="rId6"/>
    <p:sldId id="316" r:id="rId7"/>
    <p:sldId id="317" r:id="rId8"/>
    <p:sldId id="324" r:id="rId9"/>
    <p:sldId id="323" r:id="rId10"/>
    <p:sldId id="322" r:id="rId11"/>
    <p:sldId id="321" r:id="rId12"/>
    <p:sldId id="320" r:id="rId13"/>
    <p:sldId id="31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5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35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ulion.cz/lodzie/zalomene/index.html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bulion.cz/lodzie/rovne/index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lodzie.cz/lodzie" TargetMode="External"/><Relationship Id="rId5" Type="http://schemas.openxmlformats.org/officeDocument/2006/relationships/hyperlink" Target="http://cs.wikipedia.org/wiki/Soubor:Czechia,_Jicin,_Libosad.jpg" TargetMode="External"/><Relationship Id="rId4" Type="http://schemas.openxmlformats.org/officeDocument/2006/relationships/hyperlink" Target="http://cs.wikipedia.org/wiki/Soubor:RomaTraianaTerrazzaDomizianea.jpg" TargetMode="External"/><Relationship Id="rId9" Type="http://schemas.openxmlformats.org/officeDocument/2006/relationships/hyperlink" Target="http://www.vitrazelegat.cz/index.php?page=4&amp;lang=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74867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jedním typem z předsazených konstrukcí</a:t>
                      </a:r>
                      <a:endParaRPr lang="cs-CZ" sz="110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Římsy,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markýzy, balkóny, lodžie, arkýře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L</a:t>
            </a:r>
            <a:r>
              <a:rPr lang="cs-CZ" sz="2400" b="1" dirty="0" smtClean="0"/>
              <a:t>odžie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VY_32_INOVACE_02_026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81539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924944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Lodžie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41412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71385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8298" y="1556792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Patří mezi převislé konstrukce, které vystupují před průčelí budovy. </a:t>
            </a:r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1" y="2821578"/>
            <a:ext cx="1177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Druhy: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6779" y="2883133"/>
            <a:ext cx="1205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římsy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26779" y="3975447"/>
            <a:ext cx="1637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balkóny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11921" y="3428999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/>
              <a:t>markýzy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49648" y="4461097"/>
            <a:ext cx="1414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lodžie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62347" y="4936328"/>
            <a:ext cx="1413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arkýře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559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390322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67322" y="980728"/>
            <a:ext cx="56166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Lodžie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5" y="2348880"/>
            <a:ext cx="763284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Jsou v úrovni podlaží</a:t>
            </a:r>
            <a:r>
              <a:rPr lang="cs-CZ" sz="2400" b="1" dirty="0" smtClean="0"/>
              <a:t>. </a:t>
            </a:r>
          </a:p>
          <a:p>
            <a:r>
              <a:rPr lang="cs-CZ" sz="2400" b="1" dirty="0" smtClean="0"/>
              <a:t>Zvětšují </a:t>
            </a:r>
            <a:r>
              <a:rPr lang="cs-CZ" sz="2400" b="1" dirty="0"/>
              <a:t>obytnou plochu místnosti a umožňují pobyt na čerstvém vzduchu. </a:t>
            </a:r>
            <a:endParaRPr lang="cs-CZ" sz="2400" b="1" dirty="0" smtClean="0"/>
          </a:p>
          <a:p>
            <a:r>
              <a:rPr lang="cs-CZ" sz="2400" b="1" dirty="0" smtClean="0"/>
              <a:t>Zřizují </a:t>
            </a:r>
            <a:r>
              <a:rPr lang="cs-CZ" sz="2400" b="1" dirty="0"/>
              <a:t>se většinou na osluněných částech budovy</a:t>
            </a:r>
            <a:r>
              <a:rPr lang="cs-CZ" sz="2400" b="1" dirty="0" smtClean="0"/>
              <a:t>.</a:t>
            </a:r>
            <a:r>
              <a:rPr lang="cs-CZ" sz="2400" b="1" dirty="0"/>
              <a:t> </a:t>
            </a:r>
            <a:endParaRPr lang="cs-CZ" sz="2400" b="1" dirty="0" smtClean="0"/>
          </a:p>
          <a:p>
            <a:r>
              <a:rPr lang="cs-CZ" sz="2400" b="1" dirty="0" smtClean="0"/>
              <a:t>Jsou </a:t>
            </a:r>
            <a:r>
              <a:rPr lang="cs-CZ" sz="2400" b="1" dirty="0"/>
              <a:t>obdobné konstrukce jako balkóny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Jsou </a:t>
            </a:r>
            <a:r>
              <a:rPr lang="cs-CZ" sz="2400" b="1" dirty="0"/>
              <a:t>však na </a:t>
            </a:r>
            <a:r>
              <a:rPr lang="cs-CZ" sz="2400" b="1" dirty="0">
                <a:solidFill>
                  <a:srgbClr val="FF0000"/>
                </a:solidFill>
              </a:rPr>
              <a:t>krátkých</a:t>
            </a:r>
            <a:r>
              <a:rPr lang="cs-CZ" sz="2400" b="1" dirty="0"/>
              <a:t> stranách ohraničeny </a:t>
            </a:r>
            <a:r>
              <a:rPr lang="cs-CZ" sz="2400" b="1" dirty="0">
                <a:solidFill>
                  <a:srgbClr val="FF0000"/>
                </a:solidFill>
              </a:rPr>
              <a:t>stěnami</a:t>
            </a:r>
            <a:r>
              <a:rPr lang="cs-CZ" sz="2400" b="1" dirty="0"/>
              <a:t>, na </a:t>
            </a:r>
            <a:r>
              <a:rPr lang="cs-CZ" sz="2400" b="1" dirty="0">
                <a:solidFill>
                  <a:srgbClr val="FF0000"/>
                </a:solidFill>
              </a:rPr>
              <a:t>delší</a:t>
            </a:r>
            <a:r>
              <a:rPr lang="cs-CZ" sz="2400" b="1" dirty="0"/>
              <a:t> straně mají </a:t>
            </a:r>
            <a:r>
              <a:rPr lang="cs-CZ" sz="2400" b="1" dirty="0">
                <a:solidFill>
                  <a:srgbClr val="FF0000"/>
                </a:solidFill>
              </a:rPr>
              <a:t>zábradlí</a:t>
            </a:r>
            <a:r>
              <a:rPr lang="cs-CZ" sz="2400" b="1" dirty="0"/>
              <a:t>.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8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36973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9816" y="1628800"/>
            <a:ext cx="83884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Sklon povrchu musí být minimálně 2% směrem od objektu. Podlaha lodžie musí být níže, než je podlaha obývací místnosti. Musí mít zábradlí o minimální výšce 1100mm.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05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86729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55676" y="1268760"/>
            <a:ext cx="56166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Lodžie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65684" y="3040003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Druhy:</a:t>
            </a:r>
            <a:endParaRPr lang="cs-CZ" sz="3600" b="1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98787" y="3132335"/>
            <a:ext cx="18245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zapuštěné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98787" y="3789040"/>
            <a:ext cx="23524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polozapuštěné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79512" y="4509120"/>
            <a:ext cx="2376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b="1" dirty="0" smtClean="0"/>
              <a:t>předsazené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3440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228426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1412776"/>
            <a:ext cx="3816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    </a:t>
            </a:r>
            <a:r>
              <a:rPr lang="cs-CZ" sz="5400" b="1" u="sng" dirty="0" smtClean="0">
                <a:solidFill>
                  <a:srgbClr val="FF0000"/>
                </a:solidFill>
              </a:rPr>
              <a:t>Materiál:</a:t>
            </a:r>
            <a:endParaRPr lang="cs-CZ" sz="5400" u="sng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4346" y="277541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železobeton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278744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282157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/>
              <a:t>kov</a:t>
            </a:r>
            <a:endParaRPr lang="cs-CZ" dirty="0"/>
          </a:p>
        </p:txBody>
      </p:sp>
      <p:pic>
        <p:nvPicPr>
          <p:cNvPr id="1027" name="Picture 3" descr="C:\Users\Businska\AppData\Local\Microsoft\Windows\Temporary Internet Files\Content.IE5\R6AJ5K8O\MC9003617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25493"/>
            <a:ext cx="864096" cy="114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usinska\AppData\Local\Microsoft\Windows\Temporary Internet Files\Content.IE5\0866TXS9\MP9003901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921" y="3724114"/>
            <a:ext cx="1249905" cy="175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usinska\AppData\Local\Microsoft\Windows\Temporary Internet Files\Content.IE5\9KXG92D2\MC9003888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73016"/>
            <a:ext cx="1530706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7820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719459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5554662" cy="4157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90406" y="2492896"/>
            <a:ext cx="28740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/>
              <a:t>Lodžie domu Casa dei Cavalieri di Rodi na Trajánově fóru v Římě.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1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90568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23351"/>
            <a:ext cx="5988075" cy="4495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96" y="5498281"/>
            <a:ext cx="907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Lodžie může znamenat sloupovou chodbu či chodbovitý prostor otevřený do exteriéru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71643" y="2060848"/>
            <a:ext cx="21488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Lodžie - </a:t>
            </a:r>
            <a:r>
              <a:rPr lang="cs-CZ" dirty="0" err="1"/>
              <a:t>sala</a:t>
            </a:r>
            <a:r>
              <a:rPr lang="cs-CZ" dirty="0"/>
              <a:t> </a:t>
            </a:r>
            <a:r>
              <a:rPr lang="cs-CZ" dirty="0" err="1"/>
              <a:t>terrena</a:t>
            </a:r>
            <a:r>
              <a:rPr lang="cs-CZ" dirty="0"/>
              <a:t> - v jičínském parku Libosad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25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5151942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859" y="1032488"/>
            <a:ext cx="3684140" cy="491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1520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589981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80" y="1167425"/>
            <a:ext cx="6179612" cy="4641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1916832"/>
            <a:ext cx="24482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Typ rovný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2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4222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5546043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2060848"/>
            <a:ext cx="27363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Typ </a:t>
            </a:r>
            <a:r>
              <a:rPr lang="cs-CZ" sz="2400" b="1" dirty="0" smtClean="0"/>
              <a:t>zalomený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41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240523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11052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438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052736"/>
            <a:ext cx="760948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Galerie </a:t>
            </a:r>
            <a:r>
              <a:rPr lang="cs-CZ" b="1" dirty="0"/>
              <a:t>MS </a:t>
            </a:r>
            <a:r>
              <a:rPr lang="cs-CZ" b="1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dílo autora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WIKIBOB. wikipedia.cz [online]. [cit. 16.1.2014]. Dostupný na WWW: </a:t>
            </a:r>
            <a:r>
              <a:rPr lang="cs-CZ" b="1" dirty="0">
                <a:hlinkClick r:id="rId4"/>
              </a:rPr>
              <a:t>http://cs.wikipedia.org/wiki/Soubor:RomaTraianaTerrazzaDomizianea.jpg</a:t>
            </a:r>
            <a:r>
              <a:rPr lang="cs-CZ" b="1" dirty="0"/>
              <a:t> 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DAVID PALOCH. wikipedia.cz [online]. [cit. 16.1.2014]. Dostupný na WWW: </a:t>
            </a:r>
            <a:r>
              <a:rPr lang="cs-CZ" b="1" dirty="0">
                <a:hlinkClick r:id="rId5"/>
              </a:rPr>
              <a:t>http://cs.wikipedia.org/wiki/Soubor:Czechia,_Jicin,_Libosad.jpg</a:t>
            </a:r>
            <a:r>
              <a:rPr lang="cs-CZ" b="1" dirty="0"/>
              <a:t> 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6"/>
              </a:rPr>
              <a:t>http://lodzie.cz/lodzie</a:t>
            </a:r>
            <a:r>
              <a:rPr lang="cs-CZ" b="1" dirty="0"/>
              <a:t> 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7"/>
              </a:rPr>
              <a:t>http://www.bulion.cz/lodzie/rovne/index.html</a:t>
            </a:r>
            <a:r>
              <a:rPr lang="cs-CZ" b="1" dirty="0"/>
              <a:t> 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8"/>
              </a:rPr>
              <a:t>http://www.bulion.cz/lodzie/zalomene/index.html</a:t>
            </a:r>
            <a:r>
              <a:rPr lang="cs-CZ" b="1" dirty="0"/>
              <a:t> 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9"/>
              </a:rPr>
              <a:t>http://www.vitrazelegat.cz/index.php?page=4&amp;lang=cz</a:t>
            </a:r>
            <a:r>
              <a:rPr lang="cs-CZ" b="1" dirty="0"/>
              <a:t> 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2889</TotalTime>
  <Words>395</Words>
  <Application>Microsoft Office PowerPoint</Application>
  <PresentationFormat>Předvádění na obrazovce (4:3)</PresentationFormat>
  <Paragraphs>108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310</cp:revision>
  <dcterms:created xsi:type="dcterms:W3CDTF">2010-11-01T23:40:31Z</dcterms:created>
  <dcterms:modified xsi:type="dcterms:W3CDTF">2014-01-21T06:54:23Z</dcterms:modified>
</cp:coreProperties>
</file>