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8"/>
  </p:notesMasterIdLst>
  <p:sldIdLst>
    <p:sldId id="334" r:id="rId2"/>
    <p:sldId id="336" r:id="rId3"/>
    <p:sldId id="320" r:id="rId4"/>
    <p:sldId id="310" r:id="rId5"/>
    <p:sldId id="321" r:id="rId6"/>
    <p:sldId id="262" r:id="rId7"/>
    <p:sldId id="263" r:id="rId8"/>
    <p:sldId id="264" r:id="rId9"/>
    <p:sldId id="266" r:id="rId10"/>
    <p:sldId id="267" r:id="rId11"/>
    <p:sldId id="322" r:id="rId12"/>
    <p:sldId id="270" r:id="rId13"/>
    <p:sldId id="323" r:id="rId14"/>
    <p:sldId id="271" r:id="rId15"/>
    <p:sldId id="273" r:id="rId16"/>
    <p:sldId id="274" r:id="rId17"/>
    <p:sldId id="275" r:id="rId18"/>
    <p:sldId id="277" r:id="rId19"/>
    <p:sldId id="278" r:id="rId20"/>
    <p:sldId id="279" r:id="rId21"/>
    <p:sldId id="281" r:id="rId22"/>
    <p:sldId id="327" r:id="rId23"/>
    <p:sldId id="328" r:id="rId24"/>
    <p:sldId id="329" r:id="rId25"/>
    <p:sldId id="286" r:id="rId26"/>
    <p:sldId id="330" r:id="rId27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0FEEA"/>
    <a:srgbClr val="98FEE8"/>
    <a:srgbClr val="0CFCC9"/>
    <a:srgbClr val="DAF5FA"/>
    <a:srgbClr val="99FFCC"/>
    <a:srgbClr val="66FF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09" autoAdjust="0"/>
    <p:restoredTop sz="94664" autoAdjust="0"/>
  </p:normalViewPr>
  <p:slideViewPr>
    <p:cSldViewPr snapToObjects="1">
      <p:cViewPr varScale="1">
        <p:scale>
          <a:sx n="84" d="100"/>
          <a:sy n="84" d="100"/>
        </p:scale>
        <p:origin x="13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14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4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14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14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964F7A3-6251-42C6-954D-3C1CB82D25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186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71018CD0-A0E6-4D38-AD66-F1FC6AF7B443}" type="slidenum">
              <a:rPr lang="cs-CZ"/>
              <a:pPr eaLnBrk="1" hangingPunct="1"/>
              <a:t>3</a:t>
            </a:fld>
            <a:endParaRPr lang="cs-CZ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702125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61CF2A7-C5BC-4E07-9664-FDCFEF9C85F6}" type="slidenum">
              <a:rPr lang="cs-CZ"/>
              <a:pPr eaLnBrk="1" hangingPunct="1"/>
              <a:t>4</a:t>
            </a:fld>
            <a:endParaRPr lang="cs-CZ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471096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409A0383-D356-40B2-AC15-695BD9E36A68}" type="slidenum">
              <a:rPr lang="cs-CZ"/>
              <a:pPr eaLnBrk="1" hangingPunct="1"/>
              <a:t>5</a:t>
            </a:fld>
            <a:endParaRPr lang="cs-CZ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84147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61FE166C-E3BB-4207-B0E0-A7154F7EB12D}" type="slidenum">
              <a:rPr lang="cs-CZ"/>
              <a:pPr eaLnBrk="1" hangingPunct="1"/>
              <a:t>6</a:t>
            </a:fld>
            <a:endParaRPr lang="cs-CZ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71788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8D1580E-729A-46BB-A4B8-129152BD76D4}" type="slidenum">
              <a:rPr lang="cs-CZ"/>
              <a:pPr eaLnBrk="1" hangingPunct="1"/>
              <a:t>7</a:t>
            </a:fld>
            <a:endParaRPr lang="cs-CZ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081070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EB547FC-9906-4101-8148-65439A009B4C}" type="slidenum">
              <a:rPr lang="cs-CZ"/>
              <a:pPr eaLnBrk="1" hangingPunct="1"/>
              <a:t>8</a:t>
            </a:fld>
            <a:endParaRPr lang="cs-CZ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887580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230AEA51-E3D5-48DD-93EE-8C8B0B5D2D3E}" type="slidenum">
              <a:rPr lang="cs-CZ"/>
              <a:pPr eaLnBrk="1" hangingPunct="1"/>
              <a:t>9</a:t>
            </a:fld>
            <a:endParaRPr lang="cs-CZ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42665765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97C692C4-CEE2-4FE0-9BC4-F64091126D35}" type="slidenum">
              <a:rPr lang="cs-CZ"/>
              <a:pPr eaLnBrk="1" hangingPunct="1"/>
              <a:t>10</a:t>
            </a:fld>
            <a:endParaRPr lang="cs-CZ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034477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139FD14-C80A-4C2F-81AD-28741DAF6459}" type="slidenum">
              <a:rPr lang="cs-CZ"/>
              <a:pPr eaLnBrk="1" hangingPunct="1"/>
              <a:t>11</a:t>
            </a:fld>
            <a:endParaRPr lang="cs-CZ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569444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6562F43E-0B3B-4206-8871-FFCC764AB2DD}" type="slidenum">
              <a:rPr lang="cs-CZ"/>
              <a:pPr eaLnBrk="1" hangingPunct="1"/>
              <a:t>12</a:t>
            </a:fld>
            <a:endParaRPr lang="cs-CZ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993974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ABE3115F-BE67-490B-A6CB-89304694D0B0}" type="slidenum">
              <a:rPr lang="cs-CZ"/>
              <a:pPr eaLnBrk="1" hangingPunct="1"/>
              <a:t>13</a:t>
            </a:fld>
            <a:endParaRPr lang="cs-CZ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41396630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ABE3115F-BE67-490B-A6CB-89304694D0B0}" type="slidenum">
              <a:rPr lang="cs-CZ"/>
              <a:pPr eaLnBrk="1" hangingPunct="1"/>
              <a:t>14</a:t>
            </a:fld>
            <a:endParaRPr lang="cs-CZ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823806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139FD14-C80A-4C2F-81AD-28741DAF6459}" type="slidenum">
              <a:rPr lang="cs-CZ"/>
              <a:pPr eaLnBrk="1" hangingPunct="1"/>
              <a:t>15</a:t>
            </a:fld>
            <a:endParaRPr lang="cs-CZ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2681389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782A995-2DA2-4E18-8E43-B9AFC8DB9E1E}" type="slidenum">
              <a:rPr lang="cs-CZ"/>
              <a:pPr eaLnBrk="1" hangingPunct="1"/>
              <a:t>16</a:t>
            </a:fld>
            <a:endParaRPr lang="cs-CZ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691740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27B7CC84-0494-4200-9BE6-F6F693A49626}" type="slidenum">
              <a:rPr lang="cs-CZ"/>
              <a:pPr eaLnBrk="1" hangingPunct="1"/>
              <a:t>17</a:t>
            </a:fld>
            <a:endParaRPr lang="cs-CZ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7602850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D1A47FB0-9A1B-4762-B3ED-99B102221787}" type="slidenum">
              <a:rPr lang="cs-CZ"/>
              <a:pPr eaLnBrk="1" hangingPunct="1"/>
              <a:t>18</a:t>
            </a:fld>
            <a:endParaRPr lang="cs-CZ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0694289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14B036F-ECAA-4220-AF24-43D92003CFAA}" type="slidenum">
              <a:rPr lang="cs-CZ"/>
              <a:pPr eaLnBrk="1" hangingPunct="1"/>
              <a:t>19</a:t>
            </a:fld>
            <a:endParaRPr lang="cs-CZ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8062657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D9B869C-61AA-4D5D-9350-9E12DD14489C}" type="slidenum">
              <a:rPr lang="cs-CZ"/>
              <a:pPr eaLnBrk="1" hangingPunct="1"/>
              <a:t>20</a:t>
            </a:fld>
            <a:endParaRPr lang="cs-CZ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8842966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21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2891138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22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3956611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23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466620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24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6463828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D40DBF6-3F7E-4CEB-877F-D0CC9228730C}" type="slidenum">
              <a:rPr lang="cs-CZ"/>
              <a:pPr eaLnBrk="1" hangingPunct="1"/>
              <a:t>25</a:t>
            </a:fld>
            <a:endParaRPr lang="cs-CZ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76013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</p:grpSp>
      <p:sp>
        <p:nvSpPr>
          <p:cNvPr id="28980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8980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EF3EB10-9745-47C6-B3DD-F2AA0E3F20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12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736FC6-6138-4EA7-B295-1879301035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680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852AFD-9B86-489D-B46F-469EE88361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730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184B65F-8F3A-45DE-AAB7-B0EE8F9CD6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522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A880D30-7ED3-471D-81A3-EDF84F1D8E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00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A2E4DDD-3DC9-42B5-AF4F-4C0B1C6F47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362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1F3915-A19F-40EC-9EF9-3B35B5DD86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74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EBD9611-1C66-49D9-9E56-D534550886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075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F34675-2152-4DE7-9AD8-C0D2DF2B36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9111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26D3C2-D261-43F7-A8CB-DE3E964E0E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9686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EB23754-ADE7-4831-B27E-9BAA8C2FD8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171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8BC0724-7C95-4137-BAE5-70ECF371F1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869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B4882D-CED7-4022-9906-DD0934C54C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98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C6AB20-650B-423F-8D1D-017A23A659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840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E87F37-A906-4F41-BB23-FC046D3B7A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5567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B75F9-C2EC-4B8E-820E-3CCA5AEBC2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10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A0FEEA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88771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2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3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4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5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8877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877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877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E330171F-7ACE-4179-8A89-371FEC41D9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  <p:sldLayoutId id="2147483891" r:id="rId13"/>
    <p:sldLayoutId id="2147483892" r:id="rId14"/>
    <p:sldLayoutId id="2147483893" r:id="rId15"/>
    <p:sldLayoutId id="2147483878" r:id="rId1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Comic Sans MS" pitchFamily="66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Comic Sans MS" pitchFamily="66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Comic Sans MS" pitchFamily="66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Comic Sans MS" pitchFamily="66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4.xml"/><Relationship Id="rId18" Type="http://schemas.openxmlformats.org/officeDocument/2006/relationships/slide" Target="slide15.xml"/><Relationship Id="rId3" Type="http://schemas.openxmlformats.org/officeDocument/2006/relationships/slide" Target="slide5.xml"/><Relationship Id="rId21" Type="http://schemas.openxmlformats.org/officeDocument/2006/relationships/slide" Target="slide2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23.xml"/><Relationship Id="rId2" Type="http://schemas.openxmlformats.org/officeDocument/2006/relationships/notesSlide" Target="../notesSlides/notesSlide2.xml"/><Relationship Id="rId16" Type="http://schemas.openxmlformats.org/officeDocument/2006/relationships/slide" Target="slide22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0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19.xml"/><Relationship Id="rId10" Type="http://schemas.openxmlformats.org/officeDocument/2006/relationships/slide" Target="slide16.xml"/><Relationship Id="rId19" Type="http://schemas.openxmlformats.org/officeDocument/2006/relationships/slide" Target="slide20.xml"/><Relationship Id="rId4" Type="http://schemas.openxmlformats.org/officeDocument/2006/relationships/slide" Target="slide6.xml"/><Relationship Id="rId9" Type="http://schemas.openxmlformats.org/officeDocument/2006/relationships/slide" Target="slide12.xml"/><Relationship Id="rId14" Type="http://schemas.openxmlformats.org/officeDocument/2006/relationships/slide" Target="slide18.xml"/><Relationship Id="rId22" Type="http://schemas.openxmlformats.org/officeDocument/2006/relationships/slide" Target="slide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slide" Target="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slide" Target="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slide" Target="slide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e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gif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slide" Target="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slide" Target="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slide" Target="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slide" Target="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jpeg"/><Relationship Id="rId4" Type="http://schemas.openxmlformats.org/officeDocument/2006/relationships/slide" Target="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slide" Target="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slide" Target="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slide" Target="slid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slide" Target="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44554" y="5733256"/>
            <a:ext cx="5643602" cy="9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533188" y="2132856"/>
            <a:ext cx="8035256" cy="332398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itchFamily="18" charset="0"/>
              </a:rPr>
              <a:t>Název školy: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Číslo projektu: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Název materiálu</a:t>
            </a:r>
            <a:r>
              <a:rPr lang="cs-CZ" sz="2000" b="1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cs-CZ" sz="2000" b="1" i="1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VY_32_INOVACE_6C_17_AZ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trávicí soustava</a:t>
            </a: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Téma sady: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Biologie člověka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Datum vzniku: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leden 2013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000" b="1" i="1" dirty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ercie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Mgr. Miroslav Pražienka</a:t>
            </a:r>
            <a:endParaRPr lang="cs-CZ" sz="20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GYMLOVO_logo BRV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6652"/>
            <a:ext cx="1620180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552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251520" y="1000124"/>
            <a:ext cx="8748972" cy="566923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Materiál slouží k opakování tematického celku trávicí soustava.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Žáci soutěží ve dvou skupinách. (Pokud je žáků lichý počet, doporučuji lichého žáka nechat ovládat prezentaci).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Kliknutím na políčko s písmenem v pyramidě se objeví otázka.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Na odpověď učitel stanoví časový limit, odpovídá pouze jeden zvolený mluvčí skupiny po skupinovým promyšlení odpovědi.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Pole se jednotlivým skupinám při správné odpovědi přiděluje klikáním na okraj kolem každého písmenem: kliknutím políčko zmodrá (přiděleno jedné skupině), dvojím zezelená (přiděleno druhé skupině), trojím kliknutím políčko změní barvu na světle modrou – ani jedné skupině je nepodařilo odpovědět. O tato políčka můžou skupiny hrát kámen-nůžky-papír.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Opakování je připraveno pro osmý ročníky ZŠ a odpovídající ročníky víceletých gymnázií.</a:t>
            </a:r>
          </a:p>
        </p:txBody>
      </p:sp>
    </p:spTree>
    <p:extLst>
      <p:ext uri="{BB962C8B-B14F-4D97-AF65-F5344CB8AC3E}">
        <p14:creationId xmlns:p14="http://schemas.microsoft.com/office/powerpoint/2010/main" val="167656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11"/>
          <p:cNvSpPr txBox="1">
            <a:spLocks noChangeArrowheads="1"/>
          </p:cNvSpPr>
          <p:nvPr/>
        </p:nvSpPr>
        <p:spPr bwMode="auto">
          <a:xfrm>
            <a:off x="204076" y="980728"/>
            <a:ext cx="8928484" cy="4670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cap="rnd" algn="ctr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8500" b="1" dirty="0" smtClean="0">
                <a:latin typeface="Calibri" pitchFamily="34" charset="0"/>
              </a:rPr>
              <a:t>A – Z kvíz:</a:t>
            </a:r>
          </a:p>
          <a:p>
            <a:pPr eaLnBrk="1" hangingPunct="1">
              <a:spcBef>
                <a:spcPct val="50000"/>
              </a:spcBef>
            </a:pPr>
            <a:r>
              <a:rPr lang="cs-CZ" sz="8500" b="1" dirty="0" smtClean="0">
                <a:latin typeface="Calibri" pitchFamily="34" charset="0"/>
              </a:rPr>
              <a:t>Trávicí soustava člověka</a:t>
            </a:r>
            <a:endParaRPr lang="cs-CZ" sz="85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85" name="AutoShape 333"/>
          <p:cNvSpPr>
            <a:spLocks noChangeArrowheads="1"/>
          </p:cNvSpPr>
          <p:nvPr/>
        </p:nvSpPr>
        <p:spPr bwMode="auto">
          <a:xfrm rot="-5400000">
            <a:off x="4068762" y="7223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886" name="Rectangle 33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354513" y="9715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A</a:t>
            </a:r>
          </a:p>
        </p:txBody>
      </p:sp>
      <p:sp>
        <p:nvSpPr>
          <p:cNvPr id="279988" name="AutoShape 436"/>
          <p:cNvSpPr>
            <a:spLocks noChangeArrowheads="1"/>
          </p:cNvSpPr>
          <p:nvPr/>
        </p:nvSpPr>
        <p:spPr bwMode="auto">
          <a:xfrm rot="-5400000">
            <a:off x="3635375" y="14843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89" name="Rectangle 43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921125" y="17335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B</a:t>
            </a:r>
          </a:p>
        </p:txBody>
      </p:sp>
      <p:sp>
        <p:nvSpPr>
          <p:cNvPr id="279990" name="AutoShape 438"/>
          <p:cNvSpPr>
            <a:spLocks noChangeArrowheads="1"/>
          </p:cNvSpPr>
          <p:nvPr/>
        </p:nvSpPr>
        <p:spPr bwMode="auto">
          <a:xfrm rot="-5400000">
            <a:off x="4498975" y="147796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1" name="Rectangle 43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784725" y="172720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C</a:t>
            </a:r>
          </a:p>
        </p:txBody>
      </p:sp>
      <p:sp>
        <p:nvSpPr>
          <p:cNvPr id="279992" name="AutoShape 440"/>
          <p:cNvSpPr>
            <a:spLocks noChangeArrowheads="1"/>
          </p:cNvSpPr>
          <p:nvPr/>
        </p:nvSpPr>
        <p:spPr bwMode="auto">
          <a:xfrm rot="-5400000">
            <a:off x="4065587" y="22399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3" name="Rectangle 44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351338" y="24892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E</a:t>
            </a:r>
          </a:p>
        </p:txBody>
      </p:sp>
      <p:sp>
        <p:nvSpPr>
          <p:cNvPr id="279994" name="AutoShape 442"/>
          <p:cNvSpPr>
            <a:spLocks noChangeArrowheads="1"/>
          </p:cNvSpPr>
          <p:nvPr/>
        </p:nvSpPr>
        <p:spPr bwMode="auto">
          <a:xfrm rot="-5400000">
            <a:off x="3205163" y="22352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5" name="Rectangle 443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90913" y="248443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D</a:t>
            </a:r>
          </a:p>
        </p:txBody>
      </p:sp>
      <p:sp>
        <p:nvSpPr>
          <p:cNvPr id="279996" name="AutoShape 444"/>
          <p:cNvSpPr>
            <a:spLocks noChangeArrowheads="1"/>
          </p:cNvSpPr>
          <p:nvPr/>
        </p:nvSpPr>
        <p:spPr bwMode="auto">
          <a:xfrm rot="-5400000">
            <a:off x="2771776" y="29972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7" name="Rectangle 445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057525" y="324643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H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79998" name="AutoShape 446"/>
          <p:cNvSpPr>
            <a:spLocks noChangeArrowheads="1"/>
          </p:cNvSpPr>
          <p:nvPr/>
        </p:nvSpPr>
        <p:spPr bwMode="auto">
          <a:xfrm rot="-5400000">
            <a:off x="3635376" y="299085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9" name="Rectangle 447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921125" y="32400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I</a:t>
            </a:r>
          </a:p>
        </p:txBody>
      </p:sp>
      <p:sp>
        <p:nvSpPr>
          <p:cNvPr id="280000" name="AutoShape 448"/>
          <p:cNvSpPr>
            <a:spLocks noChangeArrowheads="1"/>
          </p:cNvSpPr>
          <p:nvPr/>
        </p:nvSpPr>
        <p:spPr bwMode="auto">
          <a:xfrm rot="-5400000">
            <a:off x="3201988" y="37528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1" name="Rectangle 449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87738" y="400208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M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02" name="AutoShape 450"/>
          <p:cNvSpPr>
            <a:spLocks noChangeArrowheads="1"/>
          </p:cNvSpPr>
          <p:nvPr/>
        </p:nvSpPr>
        <p:spPr bwMode="auto">
          <a:xfrm rot="-5400000">
            <a:off x="4933950" y="223996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3" name="Rectangle 45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19700" y="248920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F</a:t>
            </a:r>
          </a:p>
        </p:txBody>
      </p:sp>
      <p:sp>
        <p:nvSpPr>
          <p:cNvPr id="280004" name="AutoShape 452"/>
          <p:cNvSpPr>
            <a:spLocks noChangeArrowheads="1"/>
          </p:cNvSpPr>
          <p:nvPr/>
        </p:nvSpPr>
        <p:spPr bwMode="auto">
          <a:xfrm rot="-5400000">
            <a:off x="4500562" y="30019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5" name="Rectangle 45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786313" y="32512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J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06" name="AutoShape 454"/>
          <p:cNvSpPr>
            <a:spLocks noChangeArrowheads="1"/>
          </p:cNvSpPr>
          <p:nvPr/>
        </p:nvSpPr>
        <p:spPr bwMode="auto">
          <a:xfrm rot="-5400000">
            <a:off x="5364162" y="29956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7" name="Rectangle 455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649913" y="32448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K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08" name="AutoShape 456"/>
          <p:cNvSpPr>
            <a:spLocks noChangeArrowheads="1"/>
          </p:cNvSpPr>
          <p:nvPr/>
        </p:nvSpPr>
        <p:spPr bwMode="auto">
          <a:xfrm rot="-5400000">
            <a:off x="4930775" y="37576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9" name="Rectangle 457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216525" y="40068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O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0" name="AutoShape 458"/>
          <p:cNvSpPr>
            <a:spLocks noChangeArrowheads="1"/>
          </p:cNvSpPr>
          <p:nvPr/>
        </p:nvSpPr>
        <p:spPr bwMode="auto">
          <a:xfrm rot="-5400000">
            <a:off x="4070351" y="375285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1" name="Rectangle 4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356100" y="40020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N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2" name="AutoShape 460"/>
          <p:cNvSpPr>
            <a:spLocks noChangeArrowheads="1"/>
          </p:cNvSpPr>
          <p:nvPr/>
        </p:nvSpPr>
        <p:spPr bwMode="auto">
          <a:xfrm rot="-5400000">
            <a:off x="3636963" y="45148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3" name="Rectangle 46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3922713" y="476408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T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4" name="AutoShape 462"/>
          <p:cNvSpPr>
            <a:spLocks noChangeArrowheads="1"/>
          </p:cNvSpPr>
          <p:nvPr/>
        </p:nvSpPr>
        <p:spPr bwMode="auto">
          <a:xfrm rot="-5400000">
            <a:off x="4500563" y="45085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5" name="Rectangle 46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4786313" y="475773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U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6" name="AutoShape 464"/>
          <p:cNvSpPr>
            <a:spLocks noChangeArrowheads="1"/>
          </p:cNvSpPr>
          <p:nvPr/>
        </p:nvSpPr>
        <p:spPr bwMode="auto">
          <a:xfrm rot="-5400000">
            <a:off x="2341562" y="37576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7" name="Rectangle 465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2627313" y="40068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L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8" name="AutoShape 466"/>
          <p:cNvSpPr>
            <a:spLocks noChangeArrowheads="1"/>
          </p:cNvSpPr>
          <p:nvPr/>
        </p:nvSpPr>
        <p:spPr bwMode="auto">
          <a:xfrm rot="-5400000">
            <a:off x="1906588" y="45148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9" name="Rectangle 467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2193925" y="47640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Ř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20" name="AutoShape 468"/>
          <p:cNvSpPr>
            <a:spLocks noChangeArrowheads="1"/>
          </p:cNvSpPr>
          <p:nvPr/>
        </p:nvSpPr>
        <p:spPr bwMode="auto">
          <a:xfrm rot="-5400000">
            <a:off x="2771776" y="45085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1" name="Rectangle 469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3057525" y="475773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S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22" name="AutoShape 470"/>
          <p:cNvSpPr>
            <a:spLocks noChangeArrowheads="1"/>
          </p:cNvSpPr>
          <p:nvPr/>
        </p:nvSpPr>
        <p:spPr bwMode="auto">
          <a:xfrm rot="-5400000">
            <a:off x="5364163" y="45085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3" name="Rectangle 47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649913" y="475773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V</a:t>
            </a:r>
          </a:p>
        </p:txBody>
      </p:sp>
      <p:sp>
        <p:nvSpPr>
          <p:cNvPr id="280024" name="AutoShape 472"/>
          <p:cNvSpPr>
            <a:spLocks noChangeArrowheads="1"/>
          </p:cNvSpPr>
          <p:nvPr/>
        </p:nvSpPr>
        <p:spPr bwMode="auto">
          <a:xfrm rot="-5400000">
            <a:off x="6227763" y="45021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5" name="Rectangle 47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513513" y="475138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Ž</a:t>
            </a:r>
          </a:p>
        </p:txBody>
      </p:sp>
      <p:sp>
        <p:nvSpPr>
          <p:cNvPr id="280026" name="AutoShape 474"/>
          <p:cNvSpPr>
            <a:spLocks noChangeArrowheads="1"/>
          </p:cNvSpPr>
          <p:nvPr/>
        </p:nvSpPr>
        <p:spPr bwMode="auto">
          <a:xfrm rot="-5400000">
            <a:off x="5795962" y="37639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7" name="Rectangle 475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6081713" y="40132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P</a:t>
            </a:r>
            <a:endParaRPr lang="cs-CZ" sz="2600" b="1" dirty="0">
              <a:latin typeface="Calibri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98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98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799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8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99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8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99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 nodeType="clickPar">
                      <p:stCondLst>
                        <p:cond delay="0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799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99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799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799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 nodeType="clickPar">
                      <p:stCondLst>
                        <p:cond delay="0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799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 nodeType="clickPar">
                      <p:stCondLst>
                        <p:cond delay="0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799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799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 nodeType="clickPar">
                      <p:stCondLst>
                        <p:cond delay="0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7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799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0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8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799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9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800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 nodeType="clickPar">
                      <p:stCondLst>
                        <p:cond delay="0"/>
                      </p:stCondLst>
                      <p:childTnLst>
                        <p:par>
                          <p:cTn id="1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 nodeType="clickPar">
                      <p:stCondLst>
                        <p:cond delay="indefinite"/>
                      </p:stCondLst>
                      <p:childTnLst>
                        <p:par>
                          <p:cTn id="1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4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0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0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800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 nodeType="clickPar">
                      <p:stCondLst>
                        <p:cond delay="0"/>
                      </p:stCondLst>
                      <p:childTnLst>
                        <p:par>
                          <p:cTn id="2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1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2800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 nodeType="clickPar">
                      <p:stCondLst>
                        <p:cond delay="0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4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15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0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2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2800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 nodeType="clickPar">
                      <p:stCondLst>
                        <p:cond delay="0"/>
                      </p:stCondLst>
                      <p:childTnLst>
                        <p:par>
                          <p:cTn id="2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2800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 nodeType="clickPar">
                      <p:stCondLst>
                        <p:cond delay="0"/>
                      </p:stCondLst>
                      <p:childTnLst>
                        <p:par>
                          <p:cTn id="2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0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41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 nodeType="clickPar">
                      <p:stCondLst>
                        <p:cond delay="indefinite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2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4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2800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 nodeType="clickPar">
                      <p:stCondLst>
                        <p:cond delay="0"/>
                      </p:stCondLst>
                      <p:childTnLst>
                        <p:par>
                          <p:cTn id="2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9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5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2800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 nodeType="clickPar">
                      <p:stCondLst>
                        <p:cond delay="0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6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 nodeType="clickPar">
                      <p:stCondLst>
                        <p:cond delay="indefinite"/>
                      </p:stCondLst>
                      <p:childTnLst>
                        <p:par>
                          <p:cTn id="2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73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 nodeType="clickPar">
                      <p:stCondLst>
                        <p:cond delay="indefinite"/>
                      </p:stCondLst>
                      <p:childTnLst>
                        <p:par>
                          <p:cTn id="2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8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6"/>
                  </p:tgtEl>
                </p:cond>
              </p:nextCondLst>
            </p:seq>
            <p:seq concurrent="1" nextAc="seek">
              <p:cTn id="281" restart="whenNotActive" fill="hold" evtFilter="cancelBubble" nodeType="interactiveSeq">
                <p:stCondLst>
                  <p:cond evt="onClick" delay="0">
                    <p:tgtEl>
                      <p:spTgt spid="2800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2" fill="hold" nodeType="clickPar">
                      <p:stCondLst>
                        <p:cond delay="0"/>
                      </p:stCondLst>
                      <p:childTnLst>
                        <p:par>
                          <p:cTn id="2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5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86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7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2800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 nodeType="clickPar">
                      <p:stCondLst>
                        <p:cond delay="0"/>
                      </p:stCondLst>
                      <p:childTnLst>
                        <p:par>
                          <p:cTn id="2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 nodeType="clickPar">
                      <p:stCondLst>
                        <p:cond delay="indefinite"/>
                      </p:stCondLst>
                      <p:childTnLst>
                        <p:par>
                          <p:cTn id="2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8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 nodeType="clickPar">
                      <p:stCondLst>
                        <p:cond delay="indefinite"/>
                      </p:stCondLst>
                      <p:childTnLst>
                        <p:par>
                          <p:cTn id="3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4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05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8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2800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 nodeType="clickPar">
                      <p:stCondLst>
                        <p:cond delay="0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9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2800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 nodeType="clickPar">
                      <p:stCondLst>
                        <p:cond delay="0"/>
                      </p:stCondLst>
                      <p:childTnLst>
                        <p:par>
                          <p:cTn id="3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8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 nodeType="clickPar">
                      <p:stCondLst>
                        <p:cond delay="indefinite"/>
                      </p:stCondLst>
                      <p:childTnLst>
                        <p:par>
                          <p:cTn id="3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 nodeType="clickPar">
                      <p:stCondLst>
                        <p:cond delay="indefinite"/>
                      </p:stCondLst>
                      <p:childTnLst>
                        <p:par>
                          <p:cTn id="3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0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31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0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2800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 nodeType="clickPar">
                      <p:stCondLst>
                        <p:cond delay="0"/>
                      </p:stCondLst>
                      <p:childTnLst>
                        <p:par>
                          <p:cTn id="3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7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1"/>
                  </p:tgtEl>
                </p:cond>
              </p:nextCondLst>
            </p:seq>
            <p:seq concurrent="1" nextAc="seek">
              <p:cTn id="340" restart="whenNotActive" fill="hold" evtFilter="cancelBubble" nodeType="interactiveSeq">
                <p:stCondLst>
                  <p:cond evt="onClick" delay="0">
                    <p:tgtEl>
                      <p:spTgt spid="2800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1" fill="hold" nodeType="clickPar">
                      <p:stCondLst>
                        <p:cond delay="0"/>
                      </p:stCondLst>
                      <p:childTnLst>
                        <p:par>
                          <p:cTn id="3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4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6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 nodeType="clickPar">
                      <p:stCondLst>
                        <p:cond delay="indefinite"/>
                      </p:stCondLst>
                      <p:childTnLst>
                        <p:par>
                          <p:cTn id="3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0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2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 nodeType="clickPar">
                      <p:stCondLst>
                        <p:cond delay="indefinite"/>
                      </p:stCondLst>
                      <p:childTnLst>
                        <p:par>
                          <p:cTn id="3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2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2800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 nodeType="clickPar">
                      <p:stCondLst>
                        <p:cond delay="0"/>
                      </p:stCondLst>
                      <p:childTnLst>
                        <p:par>
                          <p:cTn id="3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3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3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2800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 nodeType="clickPar">
                      <p:stCondLst>
                        <p:cond delay="0"/>
                      </p:stCondLst>
                      <p:childTnLst>
                        <p:par>
                          <p:cTn id="3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0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71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2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 nodeType="clickPar">
                      <p:stCondLst>
                        <p:cond delay="indefinite"/>
                      </p:stCondLst>
                      <p:childTnLst>
                        <p:par>
                          <p:cTn id="3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6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77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8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 nodeType="clickPar">
                      <p:stCondLst>
                        <p:cond delay="indefinite"/>
                      </p:stCondLst>
                      <p:childTnLst>
                        <p:par>
                          <p:cTn id="3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2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4"/>
                  </p:tgtEl>
                </p:cond>
              </p:nextCondLst>
            </p:seq>
            <p:seq concurrent="1" nextAc="seek">
              <p:cTn id="385" restart="whenNotActive" fill="hold" evtFilter="cancelBubble" nodeType="interactiveSeq">
                <p:stCondLst>
                  <p:cond evt="onClick" delay="0">
                    <p:tgtEl>
                      <p:spTgt spid="2800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6" fill="hold" nodeType="clickPar">
                      <p:stCondLst>
                        <p:cond delay="0"/>
                      </p:stCondLst>
                      <p:childTnLst>
                        <p:par>
                          <p:cTn id="3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9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1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5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280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 nodeType="clickPar">
                      <p:stCondLst>
                        <p:cond delay="0"/>
                      </p:stCondLst>
                      <p:childTnLst>
                        <p:par>
                          <p:cTn id="3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6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8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 nodeType="clickPar">
                      <p:stCondLst>
                        <p:cond delay="indefinite"/>
                      </p:stCondLst>
                      <p:childTnLst>
                        <p:par>
                          <p:cTn id="4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2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03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 nodeType="clickPar">
                      <p:stCondLst>
                        <p:cond delay="indefinite"/>
                      </p:stCondLst>
                      <p:childTnLst>
                        <p:par>
                          <p:cTn id="4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8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1DA00"/>
                                      </p:to>
                                    </p:animClr>
                                    <p:set>
                                      <p:cBhvr>
                                        <p:cTn id="409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0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6"/>
                  </p:tgtEl>
                </p:cond>
              </p:nextCondLst>
            </p:seq>
            <p:seq concurrent="1" nextAc="seek">
              <p:cTn id="411" restart="whenNotActive" fill="hold" evtFilter="cancelBubble" nodeType="interactiveSeq">
                <p:stCondLst>
                  <p:cond evt="onClick" delay="0">
                    <p:tgtEl>
                      <p:spTgt spid="2800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2" fill="hold" nodeType="clickPar">
                      <p:stCondLst>
                        <p:cond delay="0"/>
                      </p:stCondLst>
                      <p:childTnLst>
                        <p:par>
                          <p:cTn id="4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5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16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7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7"/>
                  </p:tgtEl>
                </p:cond>
              </p:nextCondLst>
            </p:seq>
            <p:seq concurrent="1" nextAc="seek">
              <p:cTn id="418" restart="whenNotActive" fill="hold" evtFilter="cancelBubble" nodeType="interactiveSeq">
                <p:stCondLst>
                  <p:cond evt="onClick" delay="0">
                    <p:tgtEl>
                      <p:spTgt spid="2800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9" fill="hold" nodeType="clickPar">
                      <p:stCondLst>
                        <p:cond delay="0"/>
                      </p:stCondLst>
                      <p:childTnLst>
                        <p:par>
                          <p:cTn id="4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2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23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5" fill="hold" nodeType="clickPar">
                      <p:stCondLst>
                        <p:cond delay="indefinite"/>
                      </p:stCondLst>
                      <p:childTnLst>
                        <p:par>
                          <p:cTn id="4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8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29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0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 nodeType="clickPar">
                      <p:stCondLst>
                        <p:cond delay="indefinite"/>
                      </p:stCondLst>
                      <p:childTnLst>
                        <p:par>
                          <p:cTn id="4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4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35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8"/>
                  </p:tgtEl>
                </p:cond>
              </p:nextCondLst>
            </p:seq>
            <p:seq concurrent="1" nextAc="seek">
              <p:cTn id="437" restart="whenNotActive" fill="hold" evtFilter="cancelBubble" nodeType="interactiveSeq">
                <p:stCondLst>
                  <p:cond evt="onClick" delay="0">
                    <p:tgtEl>
                      <p:spTgt spid="2800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8" fill="hold" nodeType="clickPar">
                      <p:stCondLst>
                        <p:cond delay="0"/>
                      </p:stCondLst>
                      <p:childTnLst>
                        <p:par>
                          <p:cTn id="4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1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42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3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9"/>
                  </p:tgtEl>
                </p:cond>
              </p:nextCondLst>
            </p:seq>
            <p:seq concurrent="1" nextAc="seek">
              <p:cTn id="444" restart="whenNotActive" fill="hold" evtFilter="cancelBubble" nodeType="interactiveSeq">
                <p:stCondLst>
                  <p:cond evt="onClick" delay="0">
                    <p:tgtEl>
                      <p:spTgt spid="2800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5" fill="hold" nodeType="clickPar">
                      <p:stCondLst>
                        <p:cond delay="0"/>
                      </p:stCondLst>
                      <p:childTnLst>
                        <p:par>
                          <p:cTn id="4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8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49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0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 nodeType="clickPar">
                      <p:stCondLst>
                        <p:cond delay="indefinite"/>
                      </p:stCondLst>
                      <p:childTnLst>
                        <p:par>
                          <p:cTn id="4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4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55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6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 nodeType="clickPar">
                      <p:stCondLst>
                        <p:cond delay="indefinite"/>
                      </p:stCondLst>
                      <p:childTnLst>
                        <p:par>
                          <p:cTn id="4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0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61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2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0"/>
                  </p:tgtEl>
                </p:cond>
              </p:nextCondLst>
            </p:seq>
            <p:seq concurrent="1" nextAc="seek">
              <p:cTn id="463" restart="whenNotActive" fill="hold" evtFilter="cancelBubble" nodeType="interactiveSeq">
                <p:stCondLst>
                  <p:cond evt="onClick" delay="0">
                    <p:tgtEl>
                      <p:spTgt spid="2800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4" fill="hold" nodeType="clickPar">
                      <p:stCondLst>
                        <p:cond delay="0"/>
                      </p:stCondLst>
                      <p:childTnLst>
                        <p:par>
                          <p:cTn id="4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7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68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9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1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2800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 nodeType="clickPar">
                      <p:stCondLst>
                        <p:cond delay="0"/>
                      </p:stCondLst>
                      <p:childTnLst>
                        <p:par>
                          <p:cTn id="4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4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75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6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 nodeType="clickPar">
                      <p:stCondLst>
                        <p:cond delay="indefinite"/>
                      </p:stCondLst>
                      <p:childTnLst>
                        <p:par>
                          <p:cTn id="4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0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1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2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 nodeType="clickPar">
                      <p:stCondLst>
                        <p:cond delay="indefinite"/>
                      </p:stCondLst>
                      <p:childTnLst>
                        <p:par>
                          <p:cTn id="4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6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87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8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2"/>
                  </p:tgtEl>
                </p:cond>
              </p:nextCondLst>
            </p:seq>
            <p:seq concurrent="1" nextAc="seek">
              <p:cTn id="489" restart="whenNotActive" fill="hold" evtFilter="cancelBubble" nodeType="interactiveSeq">
                <p:stCondLst>
                  <p:cond evt="onClick" delay="0">
                    <p:tgtEl>
                      <p:spTgt spid="2800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0" fill="hold" nodeType="clickPar">
                      <p:stCondLst>
                        <p:cond delay="0"/>
                      </p:stCondLst>
                      <p:childTnLst>
                        <p:par>
                          <p:cTn id="4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3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94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3"/>
                  </p:tgtEl>
                </p:cond>
              </p:nextCondLst>
            </p:seq>
            <p:seq concurrent="1" nextAc="seek">
              <p:cTn id="496" restart="whenNotActive" fill="hold" evtFilter="cancelBubble" nodeType="interactiveSeq">
                <p:stCondLst>
                  <p:cond evt="onClick" delay="0">
                    <p:tgtEl>
                      <p:spTgt spid="2800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7" fill="hold" nodeType="clickPar">
                      <p:stCondLst>
                        <p:cond delay="0"/>
                      </p:stCondLst>
                      <p:childTnLst>
                        <p:par>
                          <p:cTn id="4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0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01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 nodeType="clickPar">
                      <p:stCondLst>
                        <p:cond delay="indefinite"/>
                      </p:stCondLst>
                      <p:childTnLst>
                        <p:par>
                          <p:cTn id="5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6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07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9" fill="hold" nodeType="clickPar">
                      <p:stCondLst>
                        <p:cond delay="indefinite"/>
                      </p:stCondLst>
                      <p:childTnLst>
                        <p:par>
                          <p:cTn id="5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2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13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4"/>
                  </p:tgtEl>
                </p:cond>
              </p:nextCondLst>
            </p:seq>
            <p:seq concurrent="1" nextAc="seek">
              <p:cTn id="515" restart="whenNotActive" fill="hold" evtFilter="cancelBubble" nodeType="interactiveSeq">
                <p:stCondLst>
                  <p:cond evt="onClick" delay="0">
                    <p:tgtEl>
                      <p:spTgt spid="2800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6" fill="hold" nodeType="clickPar">
                      <p:stCondLst>
                        <p:cond delay="0"/>
                      </p:stCondLst>
                      <p:childTnLst>
                        <p:par>
                          <p:cTn id="5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9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5"/>
                  </p:tgtEl>
                </p:cond>
              </p:nextCondLst>
            </p:seq>
            <p:seq concurrent="1" nextAc="seek">
              <p:cTn id="522" restart="whenNotActive" fill="hold" evtFilter="cancelBubble" nodeType="interactiveSeq">
                <p:stCondLst>
                  <p:cond evt="onClick" delay="0">
                    <p:tgtEl>
                      <p:spTgt spid="280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3" fill="hold" nodeType="clickPar">
                      <p:stCondLst>
                        <p:cond delay="0"/>
                      </p:stCondLst>
                      <p:childTnLst>
                        <p:par>
                          <p:cTn id="5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6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8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9" fill="hold" nodeType="clickPar">
                      <p:stCondLst>
                        <p:cond delay="indefinite"/>
                      </p:stCondLst>
                      <p:childTnLst>
                        <p:par>
                          <p:cTn id="5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2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33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 nodeType="clickPar">
                      <p:stCondLst>
                        <p:cond delay="indefinite"/>
                      </p:stCondLst>
                      <p:childTnLst>
                        <p:par>
                          <p:cTn id="5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8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39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6"/>
                  </p:tgtEl>
                </p:cond>
              </p:nextCondLst>
            </p:seq>
            <p:seq concurrent="1" nextAc="seek">
              <p:cTn id="541" restart="whenNotActive" fill="hold" evtFilter="cancelBubble" nodeType="interactiveSeq">
                <p:stCondLst>
                  <p:cond evt="onClick" delay="0">
                    <p:tgtEl>
                      <p:spTgt spid="280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2" fill="hold" nodeType="clickPar">
                      <p:stCondLst>
                        <p:cond delay="0"/>
                      </p:stCondLst>
                      <p:childTnLst>
                        <p:par>
                          <p:cTn id="5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5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46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19138" y="472993"/>
            <a:ext cx="8003942" cy="196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cs-CZ" sz="2800" b="1" dirty="0">
                <a:latin typeface="Calibri" panose="020F0502020204030204" pitchFamily="34" charset="0"/>
              </a:rPr>
              <a:t>		 </a:t>
            </a:r>
            <a:r>
              <a:rPr lang="cs-CZ" sz="3200" b="1" dirty="0" smtClean="0">
                <a:latin typeface="Calibri" panose="020F0502020204030204" pitchFamily="34" charset="0"/>
              </a:rPr>
              <a:t>Nejčastěji operovaná část trávicí trubice.</a:t>
            </a:r>
            <a:endParaRPr lang="cs-CZ" sz="3200" b="1" dirty="0">
              <a:latin typeface="Calibri" panose="020F0502020204030204" pitchFamily="34" charset="0"/>
            </a:endParaRPr>
          </a:p>
        </p:txBody>
      </p:sp>
      <p:sp>
        <p:nvSpPr>
          <p:cNvPr id="367619" name="Text Box 3"/>
          <p:cNvSpPr txBox="1">
            <a:spLocks noChangeArrowheads="1"/>
          </p:cNvSpPr>
          <p:nvPr/>
        </p:nvSpPr>
        <p:spPr bwMode="auto">
          <a:xfrm>
            <a:off x="719138" y="4652331"/>
            <a:ext cx="33549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cs-CZ" sz="36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Apendix</a:t>
            </a:r>
            <a:endParaRPr lang="cs-CZ" sz="3600" dirty="0">
              <a:solidFill>
                <a:srgbClr val="FF3F3F"/>
              </a:solidFill>
              <a:latin typeface="Calibri" panose="020F0502020204030204" pitchFamily="34" charset="0"/>
            </a:endParaRPr>
          </a:p>
        </p:txBody>
      </p:sp>
      <p:sp>
        <p:nvSpPr>
          <p:cNvPr id="367620" name="AutoShape 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19138" y="3328988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19461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627313" y="6080918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19462" name="AutoShape 7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19463" name="Rectangle 8"/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A</a:t>
            </a:r>
          </a:p>
        </p:txBody>
      </p:sp>
      <p:pic>
        <p:nvPicPr>
          <p:cNvPr id="44034" name="Picture 2" descr="File:Gray53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44913" y="1954213"/>
            <a:ext cx="4762500" cy="375285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76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7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7620"/>
                  </p:tgtEl>
                </p:cond>
              </p:nextCondLst>
            </p:seq>
          </p:childTnLst>
        </p:cTn>
      </p:par>
    </p:tnLst>
    <p:bldLst>
      <p:bldP spid="3676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1" y="462865"/>
            <a:ext cx="7562849" cy="1460500"/>
          </a:xfrm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/>
              <a:t>Část lidského těla, ve které je uložena převážná část trávicí soustavy člověka.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468313" y="4818063"/>
            <a:ext cx="3743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Břicho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8213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47700" y="3175794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0485" name="AutoShape 2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36950" y="6265069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0486" name="AutoShape 24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0487" name="Rectangle 25"/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B</a:t>
            </a:r>
          </a:p>
        </p:txBody>
      </p:sp>
      <p:pic>
        <p:nvPicPr>
          <p:cNvPr id="41986" name="Picture 2" descr="File:Pregnant belly butt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25239" y="2534443"/>
            <a:ext cx="5743995" cy="314483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2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3"/>
                  </p:tgtEl>
                </p:cond>
              </p:nextCondLst>
            </p:seq>
          </p:childTnLst>
        </p:cTn>
      </p:par>
    </p:tnLst>
    <p:bldLst>
      <p:bldP spid="82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19484" y="368660"/>
            <a:ext cx="8509000" cy="2744787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sz="2000" b="1" dirty="0" smtClean="0">
                <a:latin typeface="Calibri" panose="020F0502020204030204" pitchFamily="34" charset="0"/>
              </a:rPr>
              <a:t>		</a:t>
            </a:r>
            <a:r>
              <a:rPr lang="cs-CZ" b="1" dirty="0" smtClean="0">
                <a:latin typeface="Calibri" panose="020F0502020204030204" pitchFamily="34" charset="0"/>
              </a:rPr>
              <a:t>Obecný název pro trubice přivádějící živiny ze střev do jater.</a:t>
            </a:r>
            <a:endParaRPr lang="cs-CZ" dirty="0" smtClean="0">
              <a:latin typeface="Calibri" panose="020F0502020204030204" pitchFamily="34" charset="0"/>
            </a:endParaRP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323850" y="6100763"/>
            <a:ext cx="935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cs-CZ">
              <a:latin typeface="Calibri" panose="020F0502020204030204" pitchFamily="34" charset="0"/>
            </a:endParaRPr>
          </a:p>
        </p:txBody>
      </p:sp>
      <p:sp>
        <p:nvSpPr>
          <p:cNvPr id="21508" name="AutoShape 2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95600" y="6082507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127000" y="4730178"/>
            <a:ext cx="50038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Cévy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9481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61914" y="3348119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1511" name="AutoShape 26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1512" name="Rectangle 2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C</a:t>
            </a:r>
          </a:p>
        </p:txBody>
      </p:sp>
      <p:pic>
        <p:nvPicPr>
          <p:cNvPr id="39938" name="Picture 2" descr="File:Gray59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30800" y="1838125"/>
            <a:ext cx="3257624" cy="497785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81"/>
                  </p:tgtEl>
                </p:cond>
              </p:nextCondLst>
            </p:seq>
          </p:childTnLst>
        </p:cTn>
      </p:par>
    </p:tnLst>
    <p:bldLst>
      <p:bldP spid="194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92129" y="395754"/>
            <a:ext cx="7140311" cy="2554942"/>
          </a:xfrm>
        </p:spPr>
        <p:txBody>
          <a:bodyPr/>
          <a:lstStyle/>
          <a:p>
            <a:pPr marL="0" indent="357188"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>
                <a:latin typeface="Calibri" panose="020F0502020204030204" pitchFamily="34" charset="0"/>
              </a:rPr>
              <a:t>Část trávicí trubice člověka navazující na žaludek.</a:t>
            </a:r>
            <a:endParaRPr lang="cs-CZ" sz="2800" dirty="0" smtClean="0">
              <a:latin typeface="Calibri" panose="020F0502020204030204" pitchFamily="34" charset="0"/>
            </a:endParaRPr>
          </a:p>
        </p:txBody>
      </p:sp>
      <p:sp>
        <p:nvSpPr>
          <p:cNvPr id="22532" name="AutoShape 18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705225" y="6448425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0665" name="AutoShape 18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06844" y="3165204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0667" name="Text Box 187"/>
          <p:cNvSpPr txBox="1">
            <a:spLocks noChangeArrowheads="1"/>
          </p:cNvSpPr>
          <p:nvPr/>
        </p:nvSpPr>
        <p:spPr bwMode="auto">
          <a:xfrm>
            <a:off x="1234029" y="4664892"/>
            <a:ext cx="2567241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Dvanáctník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2535" name="AutoShape 188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2536" name="Rectangle 18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D</a:t>
            </a:r>
          </a:p>
        </p:txBody>
      </p:sp>
      <p:pic>
        <p:nvPicPr>
          <p:cNvPr id="37890" name="Picture 2" descr="File:Tractus intestinalis duodenum.sv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2825" y="1371600"/>
            <a:ext cx="3810000" cy="536257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5"/>
                  </p:tgtEl>
                </p:cond>
              </p:nextCondLst>
            </p:seq>
          </p:childTnLst>
        </p:cTn>
      </p:par>
    </p:tnLst>
    <p:bldLst>
      <p:bldP spid="206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63786" y="512356"/>
            <a:ext cx="7695951" cy="1552575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	</a:t>
            </a:r>
            <a:r>
              <a:rPr lang="cs-CZ" b="1" dirty="0" smtClean="0">
                <a:latin typeface="Calibri" panose="020F0502020204030204" pitchFamily="34" charset="0"/>
              </a:rPr>
              <a:t>Anglická číslovka vyjadřující součet všech špičáků a stoliček dospělého člověka.</a:t>
            </a:r>
            <a:endParaRPr lang="cs-CZ" sz="2800" b="1" dirty="0" smtClean="0">
              <a:latin typeface="Calibri" panose="020F0502020204030204" pitchFamily="34" charset="0"/>
            </a:endParaRPr>
          </a:p>
        </p:txBody>
      </p:sp>
      <p:sp>
        <p:nvSpPr>
          <p:cNvPr id="23555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1058420" y="5049180"/>
            <a:ext cx="29949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err="1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Eighteen</a:t>
            </a: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 (18)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254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87624" y="3370301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3558" name="AutoShape 20"/>
          <p:cNvSpPr>
            <a:spLocks noChangeArrowheads="1"/>
          </p:cNvSpPr>
          <p:nvPr/>
        </p:nvSpPr>
        <p:spPr bwMode="auto">
          <a:xfrm rot="-5400000">
            <a:off x="360363" y="7366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3559" name="Rectangle 2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E</a:t>
            </a:r>
          </a:p>
        </p:txBody>
      </p:sp>
      <p:pic>
        <p:nvPicPr>
          <p:cNvPr id="35842" name="Picture 2" descr="File:Gray190.png"/>
          <p:cNvPicPr>
            <a:picLocks noChangeAspect="1" noChangeArrowheads="1"/>
          </p:cNvPicPr>
          <p:nvPr/>
        </p:nvPicPr>
        <p:blipFill>
          <a:blip r:embed="rId5" cstate="print"/>
          <a:srcRect t="38424" r="28491"/>
          <a:stretch>
            <a:fillRect/>
          </a:stretch>
        </p:blipFill>
        <p:spPr bwMode="auto">
          <a:xfrm>
            <a:off x="4716016" y="2528900"/>
            <a:ext cx="3844545" cy="341292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47"/>
                  </p:tgtEl>
                </p:cond>
              </p:nextCondLst>
            </p:seq>
          </p:childTnLst>
        </p:cTn>
      </p:par>
    </p:tnLst>
    <p:bldLst>
      <p:bldP spid="225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1096" y="506548"/>
            <a:ext cx="8640762" cy="2592387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/>
              <a:t>		Jeden ze dvou hlavních prvků, jehož ionty tvoří naši sklovinu i zubovinu.</a:t>
            </a:r>
          </a:p>
        </p:txBody>
      </p:sp>
      <p:sp>
        <p:nvSpPr>
          <p:cNvPr id="24579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627313" y="6270625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3572" name="Text Box 20"/>
          <p:cNvSpPr txBox="1">
            <a:spLocks noChangeArrowheads="1"/>
          </p:cNvSpPr>
          <p:nvPr/>
        </p:nvSpPr>
        <p:spPr bwMode="auto">
          <a:xfrm>
            <a:off x="-882650" y="4761148"/>
            <a:ext cx="70199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Fosfor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3573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42429" y="3520058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4582" name="AutoShape 23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4583" name="Rectangle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F</a:t>
            </a:r>
          </a:p>
        </p:txBody>
      </p:sp>
      <p:pic>
        <p:nvPicPr>
          <p:cNvPr id="33794" name="Picture 2" descr="File:Tricalcium phosphat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75956" y="3448050"/>
            <a:ext cx="4438650" cy="2276475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3"/>
                  </p:tgtEl>
                </p:cond>
              </p:nextCondLst>
            </p:seq>
          </p:childTnLst>
        </p:cTn>
      </p:par>
    </p:tnLst>
    <p:bldLst>
      <p:bldP spid="235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665163"/>
            <a:ext cx="7848600" cy="1899741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/>
              <a:t>Vzorec kyseliny, která v našem žaludku vytváří prostředí pro správné trávení.</a:t>
            </a:r>
            <a:endParaRPr lang="cs-CZ" sz="2800" b="1" dirty="0" smtClean="0"/>
          </a:p>
        </p:txBody>
      </p:sp>
      <p:sp>
        <p:nvSpPr>
          <p:cNvPr id="28675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2421" y="6038487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1480987" y="4286378"/>
            <a:ext cx="10214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err="1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HCl</a:t>
            </a: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 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6883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52513" y="3018974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8678" name="AutoShape 22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867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anose="020F0502020204030204" pitchFamily="34" charset="0"/>
              </a:rPr>
              <a:t>H</a:t>
            </a:r>
          </a:p>
        </p:txBody>
      </p:sp>
      <p:pic>
        <p:nvPicPr>
          <p:cNvPr id="2" name="Picture 2" descr="File:Kyselina chlorovodíková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950042"/>
            <a:ext cx="5543550" cy="15906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3"/>
                  </p:tgtEl>
                </p:cond>
              </p:nextCondLst>
            </p:seq>
          </p:childTnLst>
        </p:cTn>
      </p:par>
    </p:tnLst>
    <p:bldLst>
      <p:bldP spid="368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4650" y="1371600"/>
            <a:ext cx="8229600" cy="11874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z="2800" b="1" smtClean="0"/>
              <a:t>		</a:t>
            </a:r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827088" y="5373688"/>
            <a:ext cx="7777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cs-CZ">
              <a:latin typeface="Calibri" panose="020F0502020204030204" pitchFamily="34" charset="0"/>
            </a:endParaRPr>
          </a:p>
        </p:txBody>
      </p:sp>
      <p:sp>
        <p:nvSpPr>
          <p:cNvPr id="25604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9852" y="608171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2786" name="Text Box 18"/>
          <p:cNvSpPr txBox="1">
            <a:spLocks noChangeArrowheads="1"/>
          </p:cNvSpPr>
          <p:nvPr/>
        </p:nvSpPr>
        <p:spPr bwMode="auto">
          <a:xfrm>
            <a:off x="-1584684" y="4321175"/>
            <a:ext cx="83534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Inzulín</a:t>
            </a:r>
          </a:p>
        </p:txBody>
      </p:sp>
      <p:sp>
        <p:nvSpPr>
          <p:cNvPr id="3278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95300" y="3227388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5607" name="AutoShape 21"/>
          <p:cNvSpPr>
            <a:spLocks noChangeArrowheads="1"/>
          </p:cNvSpPr>
          <p:nvPr/>
        </p:nvSpPr>
        <p:spPr bwMode="auto">
          <a:xfrm rot="-5400000">
            <a:off x="215901" y="434975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5608" name="Rectangle 2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95300" y="6921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I</a:t>
            </a:r>
          </a:p>
        </p:txBody>
      </p:sp>
      <p:sp>
        <p:nvSpPr>
          <p:cNvPr id="25609" name="Rectangle 23"/>
          <p:cNvSpPr>
            <a:spLocks noChangeArrowheads="1"/>
          </p:cNvSpPr>
          <p:nvPr/>
        </p:nvSpPr>
        <p:spPr bwMode="auto">
          <a:xfrm>
            <a:off x="827088" y="404664"/>
            <a:ext cx="841692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cs-CZ" sz="2800" dirty="0">
                <a:latin typeface="Calibri" panose="020F0502020204030204" pitchFamily="34" charset="0"/>
              </a:rPr>
              <a:t>	</a:t>
            </a:r>
            <a:r>
              <a:rPr lang="cs-CZ" sz="3200" b="1" dirty="0" smtClean="0">
                <a:latin typeface="Calibri" panose="020F0502020204030204" pitchFamily="34" charset="0"/>
              </a:rPr>
              <a:t>Látka produkovaná slinivkou břišní ovlivňující množství cukru v krvi.</a:t>
            </a:r>
            <a:r>
              <a:rPr lang="cs-CZ" sz="3200" b="1" dirty="0"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29700" name="Picture 4" descr="File:InsulinHexam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8991" y="2290763"/>
            <a:ext cx="3619500" cy="379095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87"/>
                  </p:tgtEl>
                </p:cond>
              </p:nextCondLst>
            </p:seq>
          </p:childTnLst>
        </p:cTn>
      </p:par>
    </p:tnLst>
    <p:bldLst>
      <p:bldP spid="327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52513" y="545306"/>
            <a:ext cx="7803963" cy="1652587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None/>
            </a:pPr>
            <a:r>
              <a:rPr lang="cs-CZ" b="1" kern="1200" dirty="0" smtClean="0">
                <a:latin typeface="Calibri" panose="020F0502020204030204" pitchFamily="34" charset="0"/>
              </a:rPr>
              <a:t>Centrální orgán metabolismu (= látkové přeměny) obratlovců a největší žláza v jejich těle.</a:t>
            </a:r>
          </a:p>
        </p:txBody>
      </p:sp>
      <p:sp>
        <p:nvSpPr>
          <p:cNvPr id="27651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610729" y="6005491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3812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52513" y="3325019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33814" name="Text Box 22"/>
          <p:cNvSpPr txBox="1">
            <a:spLocks noChangeArrowheads="1"/>
          </p:cNvSpPr>
          <p:nvPr/>
        </p:nvSpPr>
        <p:spPr bwMode="auto">
          <a:xfrm>
            <a:off x="2007839" y="4608513"/>
            <a:ext cx="120577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Játra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7654" name="AutoShape 23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7655" name="Rectangle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anose="020F0502020204030204" pitchFamily="34" charset="0"/>
              </a:rPr>
              <a:t>J</a:t>
            </a:r>
            <a:endParaRPr lang="cs-CZ" sz="2600" b="1" dirty="0">
              <a:latin typeface="Calibri" panose="020F0502020204030204" pitchFamily="34" charset="0"/>
            </a:endParaRPr>
          </a:p>
        </p:txBody>
      </p:sp>
      <p:pic>
        <p:nvPicPr>
          <p:cNvPr id="3" name="Picture 2" descr="File:Leber Scha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03948" y="3028177"/>
            <a:ext cx="4752528" cy="337429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8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12"/>
                  </p:tgtEl>
                </p:cond>
              </p:nextCondLst>
            </p:seq>
          </p:childTnLst>
        </p:cTn>
      </p:par>
    </p:tnLst>
    <p:bldLst>
      <p:bldP spid="338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52513" y="140494"/>
            <a:ext cx="7911975" cy="1652587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>
                <a:latin typeface="Calibri" panose="020F0502020204030204" pitchFamily="34" charset="0"/>
              </a:rPr>
              <a:t>Část trávicí trubice, kterou se naučíme během dětství ovládat vůlí. Někdy při velmi pokročilém stáří tuto schopnost opět ztrácíme.</a:t>
            </a:r>
          </a:p>
        </p:txBody>
      </p:sp>
      <p:sp>
        <p:nvSpPr>
          <p:cNvPr id="27651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486210" y="6282006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3812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27125" y="3664467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33814" name="Text Box 22"/>
          <p:cNvSpPr txBox="1">
            <a:spLocks noChangeArrowheads="1"/>
          </p:cNvSpPr>
          <p:nvPr/>
        </p:nvSpPr>
        <p:spPr bwMode="auto">
          <a:xfrm>
            <a:off x="2084334" y="5030443"/>
            <a:ext cx="21304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Konečník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7654" name="AutoShape 23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7655" name="Rectangle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K</a:t>
            </a:r>
          </a:p>
        </p:txBody>
      </p:sp>
      <p:pic>
        <p:nvPicPr>
          <p:cNvPr id="25602" name="Picture 2" descr="File:Anorectum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3166578"/>
            <a:ext cx="3096344" cy="34833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8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12"/>
                  </p:tgtEl>
                </p:cond>
              </p:nextCondLst>
            </p:seq>
          </p:childTnLst>
        </p:cTn>
      </p:par>
    </p:tnLst>
    <p:bldLst>
      <p:bldP spid="338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0294" y="1"/>
            <a:ext cx="8063706" cy="3226594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None/>
            </a:pPr>
            <a:r>
              <a:rPr lang="cs-CZ" b="1" dirty="0" smtClean="0">
                <a:cs typeface="+mn-cs"/>
              </a:rPr>
              <a:t>Typ trávicí soustavy u žahavců. Na rozdíl od naší trávicí trubice není průchodná, má jen jeden otvor (přijímací i </a:t>
            </a:r>
            <a:r>
              <a:rPr lang="cs-CZ" b="1" dirty="0" err="1" smtClean="0">
                <a:cs typeface="+mn-cs"/>
              </a:rPr>
              <a:t>vyvrhovací</a:t>
            </a:r>
            <a:r>
              <a:rPr lang="cs-CZ" b="1" dirty="0" smtClean="0">
                <a:cs typeface="+mn-cs"/>
              </a:rPr>
              <a:t> zároveň).</a:t>
            </a:r>
          </a:p>
        </p:txBody>
      </p:sp>
      <p:sp>
        <p:nvSpPr>
          <p:cNvPr id="28675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681288" y="6352381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2049354" y="4751318"/>
            <a:ext cx="147841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Láčka 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6883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80294" y="3155951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8678" name="AutoShape 22"/>
          <p:cNvSpPr>
            <a:spLocks noChangeArrowheads="1"/>
          </p:cNvSpPr>
          <p:nvPr/>
        </p:nvSpPr>
        <p:spPr bwMode="auto">
          <a:xfrm rot="-5400000">
            <a:off x="143669" y="534194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867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32593" y="764382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L</a:t>
            </a:r>
          </a:p>
        </p:txBody>
      </p:sp>
      <p:pic>
        <p:nvPicPr>
          <p:cNvPr id="23554" name="Picture 2" descr="File:Hydra oligacti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8" y="3226595"/>
            <a:ext cx="4197125" cy="294243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3"/>
                  </p:tgtEl>
                </p:cond>
              </p:nextCondLst>
            </p:seq>
          </p:childTnLst>
        </p:cTn>
      </p:par>
    </p:tnLst>
    <p:bldLst>
      <p:bldP spid="368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368660"/>
            <a:ext cx="7623175" cy="1362286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/>
              <a:t>	První generace orgánů našeho těla, které jsou tvořeny mimo jiné ionty vápníku. </a:t>
            </a:r>
          </a:p>
        </p:txBody>
      </p:sp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900113" y="5589588"/>
            <a:ext cx="7775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cs-CZ"/>
          </a:p>
        </p:txBody>
      </p:sp>
      <p:sp>
        <p:nvSpPr>
          <p:cNvPr id="29700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26286" y="6265069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37906" name="Rectangle 18"/>
          <p:cNvSpPr>
            <a:spLocks noChangeArrowheads="1"/>
          </p:cNvSpPr>
          <p:nvPr/>
        </p:nvSpPr>
        <p:spPr bwMode="auto">
          <a:xfrm>
            <a:off x="1068227" y="4527759"/>
            <a:ext cx="287565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Mléčné zuby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790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30213" y="3117850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29703" name="AutoShape 21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9704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M</a:t>
            </a:r>
          </a:p>
        </p:txBody>
      </p:sp>
      <p:pic>
        <p:nvPicPr>
          <p:cNvPr id="2" name="Picture 2" descr="Soubor:Gray10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44380" y="2910445"/>
            <a:ext cx="4131308" cy="33546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9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07"/>
                  </p:tgtEl>
                </p:cond>
              </p:nextCondLst>
            </p:seq>
          </p:childTnLst>
        </p:cTn>
      </p:par>
    </p:tnLst>
    <p:bldLst>
      <p:bldP spid="3790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03933" y="548680"/>
            <a:ext cx="6948487" cy="1157288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None/>
            </a:pPr>
            <a:r>
              <a:rPr lang="cs-CZ" b="1" dirty="0" smtClean="0">
                <a:latin typeface="Calibri" pitchFamily="34" charset="0"/>
              </a:rPr>
              <a:t>Část lidského těla, kde se kříží dýchací a trávicí soustava</a:t>
            </a:r>
            <a:r>
              <a:rPr lang="cs-CZ" b="1" dirty="0" smtClean="0"/>
              <a:t>.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411413" y="4924425"/>
            <a:ext cx="4032250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sz="4000" b="1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0724" name="AutoShape 4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089650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38955" name="AutoShape 4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52513" y="3267076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30726" name="AutoShape 47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0727" name="Rectangle 4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N</a:t>
            </a:r>
          </a:p>
        </p:txBody>
      </p:sp>
      <p:sp>
        <p:nvSpPr>
          <p:cNvPr id="45082" name="Text Box 26"/>
          <p:cNvSpPr txBox="1">
            <a:spLocks noChangeArrowheads="1"/>
          </p:cNvSpPr>
          <p:nvPr/>
        </p:nvSpPr>
        <p:spPr bwMode="auto">
          <a:xfrm>
            <a:off x="1768792" y="4874638"/>
            <a:ext cx="2383794" cy="5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Nosohltan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2" descr="Soubor:Illu pharynx.jpg"/>
          <p:cNvPicPr>
            <a:picLocks noChangeAspect="1" noChangeArrowheads="1"/>
          </p:cNvPicPr>
          <p:nvPr/>
        </p:nvPicPr>
        <p:blipFill>
          <a:blip r:embed="rId5" cstate="print"/>
          <a:srcRect l="4844" r="6441"/>
          <a:stretch>
            <a:fillRect/>
          </a:stretch>
        </p:blipFill>
        <p:spPr bwMode="auto">
          <a:xfrm>
            <a:off x="4896036" y="2769612"/>
            <a:ext cx="3960440" cy="303565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9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55"/>
                  </p:tgtEl>
                </p:cond>
              </p:nextCondLst>
            </p:seq>
          </p:childTnLst>
        </p:cTn>
      </p:par>
    </p:tnLst>
    <p:bldLst>
      <p:bldP spid="450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1" y="260648"/>
            <a:ext cx="7618412" cy="1720850"/>
          </a:xfrm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buNone/>
            </a:pPr>
            <a:r>
              <a:rPr lang="cs-CZ" b="1" dirty="0" smtClean="0"/>
              <a:t>Číslovka vyjadřující průměrnou délku trávicí trubice (v metrech) organismu s názvem </a:t>
            </a:r>
            <a:r>
              <a:rPr lang="cs-CZ" b="1" i="1" dirty="0" smtClean="0"/>
              <a:t>Homo sapiens.</a:t>
            </a:r>
          </a:p>
        </p:txBody>
      </p:sp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684213" y="5805488"/>
            <a:ext cx="77041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cs-CZ">
              <a:latin typeface="Calibri" pitchFamily="34" charset="0"/>
            </a:endParaRPr>
          </a:p>
        </p:txBody>
      </p:sp>
      <p:sp>
        <p:nvSpPr>
          <p:cNvPr id="31748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230438" y="635476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43026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81063" y="3263900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Odpověď</a:t>
            </a:r>
          </a:p>
        </p:txBody>
      </p:sp>
      <p:sp>
        <p:nvSpPr>
          <p:cNvPr id="43028" name="Text Box 20"/>
          <p:cNvSpPr txBox="1">
            <a:spLocks noChangeArrowheads="1"/>
          </p:cNvSpPr>
          <p:nvPr/>
        </p:nvSpPr>
        <p:spPr bwMode="auto">
          <a:xfrm>
            <a:off x="0" y="4358938"/>
            <a:ext cx="51498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Osm</a:t>
            </a:r>
            <a:r>
              <a:rPr lang="cs-CZ" sz="4000" b="1" baseline="-25000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</a:p>
        </p:txBody>
      </p:sp>
      <p:sp>
        <p:nvSpPr>
          <p:cNvPr id="31751" name="AutoShape 21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1752" name="Rectangle 2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O</a:t>
            </a:r>
          </a:p>
        </p:txBody>
      </p:sp>
      <p:pic>
        <p:nvPicPr>
          <p:cNvPr id="17410" name="Picture 2" descr="Soubor:17th century Persian digestive syste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28084" y="2387055"/>
            <a:ext cx="2896837" cy="433442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26"/>
                  </p:tgtEl>
                </p:cond>
              </p:nextCondLst>
            </p:seq>
          </p:childTnLst>
        </p:cTn>
      </p:par>
    </p:tnLst>
    <p:bldLst>
      <p:bldP spid="430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700" y="765230"/>
            <a:ext cx="7647851" cy="1815989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	Enzym štěpící v žaludku proteiny.</a:t>
            </a:r>
          </a:p>
          <a:p>
            <a:pPr eaLnBrk="1" hangingPunct="1">
              <a:buFont typeface="Wingdings" pitchFamily="2" charset="2"/>
              <a:buNone/>
            </a:pPr>
            <a:endParaRPr lang="cs-CZ" b="1" dirty="0" smtClean="0"/>
          </a:p>
        </p:txBody>
      </p:sp>
      <p:sp>
        <p:nvSpPr>
          <p:cNvPr id="32771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771775" y="608171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44049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30213" y="3102770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4051" name="Text Box 19"/>
          <p:cNvSpPr txBox="1">
            <a:spLocks noChangeArrowheads="1"/>
          </p:cNvSpPr>
          <p:nvPr/>
        </p:nvSpPr>
        <p:spPr bwMode="auto">
          <a:xfrm>
            <a:off x="1052513" y="4793076"/>
            <a:ext cx="1587743" cy="5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Pepsin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2774" name="AutoShape 20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277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P</a:t>
            </a:r>
          </a:p>
        </p:txBody>
      </p:sp>
      <p:pic>
        <p:nvPicPr>
          <p:cNvPr id="2" name="Picture 2" descr="Soubor:FoodMeat.jpg"/>
          <p:cNvPicPr>
            <a:picLocks noChangeAspect="1" noChangeArrowheads="1"/>
          </p:cNvPicPr>
          <p:nvPr/>
        </p:nvPicPr>
        <p:blipFill>
          <a:blip r:embed="rId5" cstate="print"/>
          <a:srcRect l="5197" t="17653" r="6446" b="34652"/>
          <a:stretch>
            <a:fillRect/>
          </a:stretch>
        </p:blipFill>
        <p:spPr bwMode="auto">
          <a:xfrm>
            <a:off x="2987824" y="2976056"/>
            <a:ext cx="5904656" cy="211556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49"/>
                  </p:tgtEl>
                </p:cond>
              </p:nextCondLst>
            </p:seq>
          </p:childTnLst>
        </p:cTn>
      </p:par>
    </p:tnLst>
    <p:bldLst>
      <p:bldP spid="4405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52512" y="560921"/>
            <a:ext cx="7839967" cy="2224608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>
                <a:latin typeface="Calibri" pitchFamily="34" charset="0"/>
              </a:rPr>
              <a:t>Jeden ze čtyř typů nejtvrdších orgánů lidského těla.</a:t>
            </a:r>
          </a:p>
        </p:txBody>
      </p:sp>
      <p:sp>
        <p:nvSpPr>
          <p:cNvPr id="33795" name="AutoShape 2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27425" y="6315075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45082" name="Text Box 26"/>
          <p:cNvSpPr txBox="1">
            <a:spLocks noChangeArrowheads="1"/>
          </p:cNvSpPr>
          <p:nvPr/>
        </p:nvSpPr>
        <p:spPr bwMode="auto">
          <a:xfrm>
            <a:off x="1475656" y="5057962"/>
            <a:ext cx="1415965" cy="5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Řezák</a:t>
            </a:r>
          </a:p>
        </p:txBody>
      </p:sp>
      <p:sp>
        <p:nvSpPr>
          <p:cNvPr id="45083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47700" y="3529807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Odpověď</a:t>
            </a:r>
          </a:p>
        </p:txBody>
      </p:sp>
      <p:sp>
        <p:nvSpPr>
          <p:cNvPr id="33798" name="AutoShape 30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3799" name="Rectangle 3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Ř</a:t>
            </a:r>
          </a:p>
        </p:txBody>
      </p:sp>
      <p:pic>
        <p:nvPicPr>
          <p:cNvPr id="2" name="Picture 2" descr="Soubor:06-10-06smi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904" y="2535753"/>
            <a:ext cx="5616575" cy="322953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83"/>
                  </p:tgtEl>
                </p:cond>
              </p:nextCondLst>
            </p:seq>
          </p:childTnLst>
        </p:cTn>
      </p:par>
    </p:tnLst>
    <p:bldLst>
      <p:bldP spid="450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508" y="847787"/>
            <a:ext cx="8460940" cy="2689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		Trávicí žláza jinak zvaná pankreas.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059488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00113" y="3298825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1245139" y="4543425"/>
            <a:ext cx="312630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Slinivka břišní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S</a:t>
            </a:r>
          </a:p>
        </p:txBody>
      </p:sp>
      <p:pic>
        <p:nvPicPr>
          <p:cNvPr id="2" name="Picture 2" descr="Soubor:Illu pancrea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4028" y="2215593"/>
            <a:ext cx="3363342" cy="340789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476672"/>
            <a:ext cx="8280400" cy="2689225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/>
              <a:t>		Část trávicí trubice, ve které tráví trávenina nejvíce času.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08288" y="6242844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00113" y="3298825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1354399" y="4725144"/>
            <a:ext cx="29077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Tlusté střevo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T</a:t>
            </a:r>
          </a:p>
        </p:txBody>
      </p:sp>
      <p:pic>
        <p:nvPicPr>
          <p:cNvPr id="9" name="Picture 2" descr="Soubor:Digestive system diagram cs.svg"/>
          <p:cNvPicPr>
            <a:picLocks noChangeAspect="1" noChangeArrowheads="1"/>
          </p:cNvPicPr>
          <p:nvPr/>
        </p:nvPicPr>
        <p:blipFill>
          <a:blip r:embed="rId5" cstate="print"/>
          <a:srcRect l="7463" t="45400" r="21634"/>
          <a:stretch>
            <a:fillRect/>
          </a:stretch>
        </p:blipFill>
        <p:spPr bwMode="auto">
          <a:xfrm>
            <a:off x="5004048" y="2182764"/>
            <a:ext cx="3804911" cy="4060080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0213" y="260648"/>
            <a:ext cx="8280400" cy="2689225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/>
              <a:t>		Jedna z mála částí trávicí soustavy, kterou můžeme ovládat vůlí.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55776" y="5876132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00113" y="3298825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691294" y="4543425"/>
            <a:ext cx="39223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Ústa/ústní dutina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Ú</a:t>
            </a:r>
          </a:p>
        </p:txBody>
      </p:sp>
      <p:pic>
        <p:nvPicPr>
          <p:cNvPr id="2" name="Picture 2" descr="Soubor:Sagittalmouth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00092" y="1684338"/>
            <a:ext cx="3460130" cy="496669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080628" y="872716"/>
            <a:ext cx="8280400" cy="2689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		Část tlustého střeva.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454400" y="5876132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6225" y="3251584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430213" y="4543425"/>
            <a:ext cx="39412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Vzestupný tračník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V</a:t>
            </a:r>
          </a:p>
        </p:txBody>
      </p:sp>
      <p:pic>
        <p:nvPicPr>
          <p:cNvPr id="2" name="Picture 2" descr="Soubor:Digestive system diagram cs.svg"/>
          <p:cNvPicPr>
            <a:picLocks noChangeAspect="1" noChangeArrowheads="1"/>
          </p:cNvPicPr>
          <p:nvPr/>
        </p:nvPicPr>
        <p:blipFill>
          <a:blip r:embed="rId5" cstate="print"/>
          <a:srcRect l="7463" t="45400" r="21634"/>
          <a:stretch>
            <a:fillRect/>
          </a:stretch>
        </p:blipFill>
        <p:spPr bwMode="auto">
          <a:xfrm>
            <a:off x="5004048" y="2182764"/>
            <a:ext cx="3804911" cy="4060080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32656"/>
            <a:ext cx="7489067" cy="1732037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</a:rPr>
              <a:t>Hruškovitý orgán hromadící hořkou tekutinu emulgující lipidy.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143" y="4597400"/>
            <a:ext cx="3827463" cy="6318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Žlučník</a:t>
            </a:r>
          </a:p>
        </p:txBody>
      </p:sp>
      <p:sp>
        <p:nvSpPr>
          <p:cNvPr id="39940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54290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47700" y="3257550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39942" name="AutoShape 20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994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Ž</a:t>
            </a:r>
          </a:p>
        </p:txBody>
      </p:sp>
      <p:pic>
        <p:nvPicPr>
          <p:cNvPr id="2" name="Picture 2" descr="Soubor:Bilebladde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13200" y="2348880"/>
            <a:ext cx="4495800" cy="35623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290"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6836" y="1911970"/>
            <a:ext cx="8229600" cy="508918"/>
          </a:xfrm>
        </p:spPr>
        <p:txBody>
          <a:bodyPr/>
          <a:lstStyle/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Zdroje obrázků: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0908"/>
            <a:ext cx="8229600" cy="4104456"/>
          </a:xfrm>
        </p:spPr>
        <p:txBody>
          <a:bodyPr/>
          <a:lstStyle/>
          <a:p>
            <a:r>
              <a:rPr lang="cs-CZ" sz="1100" dirty="0" smtClean="0"/>
              <a:t>http://cs.wikipedia.org/wiki/Soubor:Bilebladder.png</a:t>
            </a:r>
          </a:p>
          <a:p>
            <a:r>
              <a:rPr lang="cs-CZ" sz="1100" dirty="0" smtClean="0"/>
              <a:t>http://cs.wikipedia.org/wiki/Soubor:Digestive_system_diagram_cs.svg</a:t>
            </a:r>
          </a:p>
          <a:p>
            <a:r>
              <a:rPr lang="cs-CZ" sz="1100" dirty="0" smtClean="0"/>
              <a:t>http://cs.wikipedia.org/wiki/Soubor:Sagittalmouth.png</a:t>
            </a:r>
          </a:p>
          <a:p>
            <a:r>
              <a:rPr lang="cs-CZ" sz="1100" dirty="0" smtClean="0"/>
              <a:t>http://cs.wikipedia.org/wiki/Soubor:Illu_pancrease.jpg</a:t>
            </a:r>
          </a:p>
          <a:p>
            <a:r>
              <a:rPr lang="cs-CZ" sz="1100" dirty="0" smtClean="0"/>
              <a:t>http://cs.wikipedia.org/wiki/Soubor:06-10-06smile.jpg</a:t>
            </a:r>
          </a:p>
          <a:p>
            <a:r>
              <a:rPr lang="cs-CZ" sz="1100" dirty="0" smtClean="0"/>
              <a:t>http://cs.wikipedia.org/wiki/Soubor:FoodMeat.jpg</a:t>
            </a:r>
          </a:p>
          <a:p>
            <a:r>
              <a:rPr lang="cs-CZ" sz="1100" dirty="0" smtClean="0"/>
              <a:t>http://cs.wikipedia.org/wiki/Soubor:17th_century_Persian_digestive_system.jpg</a:t>
            </a:r>
          </a:p>
          <a:p>
            <a:r>
              <a:rPr lang="cs-CZ" sz="1100" dirty="0" smtClean="0"/>
              <a:t>http://cs.wikipedia.org/wiki/Soubor:Gray1004.png</a:t>
            </a:r>
          </a:p>
          <a:p>
            <a:r>
              <a:rPr lang="cs-CZ" sz="1100" dirty="0" smtClean="0"/>
              <a:t>http://cs.wikipedia.org/wiki/Soubor:Illu_pharynx.jpg</a:t>
            </a:r>
          </a:p>
          <a:p>
            <a:r>
              <a:rPr lang="cs-CZ" sz="1100" dirty="0" smtClean="0"/>
              <a:t>http://commons.wikimedia.org/wiki/File:Anorectum.gif</a:t>
            </a:r>
          </a:p>
          <a:p>
            <a:r>
              <a:rPr lang="cs-CZ" sz="1100" dirty="0" smtClean="0"/>
              <a:t>http://en.wikipedia.org/wiki/File:Hydra_oligactis.jpg</a:t>
            </a:r>
          </a:p>
          <a:p>
            <a:r>
              <a:rPr lang="cs-CZ" sz="1100" dirty="0" smtClean="0"/>
              <a:t>http://commons.wikimedia.org/wiki/File:Leber_Schaf.jpg</a:t>
            </a:r>
          </a:p>
          <a:p>
            <a:r>
              <a:rPr lang="cs-CZ" sz="1100" dirty="0" smtClean="0"/>
              <a:t>http://en.wikipedia.org/wiki/File:InsulinHexamer.jpg</a:t>
            </a:r>
          </a:p>
          <a:p>
            <a:r>
              <a:rPr lang="cs-CZ" sz="1100" dirty="0" smtClean="0"/>
              <a:t>http://commons.wikimedia.org/wiki/File:Kyselina_chlorovod%C3%ADkov%C3%A1.PNG</a:t>
            </a:r>
          </a:p>
          <a:p>
            <a:r>
              <a:rPr lang="cs-CZ" sz="1100" dirty="0" smtClean="0"/>
              <a:t>http://commons.wikimedia.org/wiki/File:Gray190.png</a:t>
            </a:r>
          </a:p>
          <a:p>
            <a:r>
              <a:rPr lang="cs-CZ" sz="1100" dirty="0" smtClean="0"/>
              <a:t>http://commons.wikimedia.org/wiki/File:Gray536.png</a:t>
            </a:r>
          </a:p>
          <a:p>
            <a:r>
              <a:rPr lang="cs-CZ" sz="1100" dirty="0" smtClean="0"/>
              <a:t>http://commons.wikimedia.org/wiki/File:Tractus_intestinalis_duodenum.svg</a:t>
            </a:r>
          </a:p>
          <a:p>
            <a:r>
              <a:rPr lang="cs-CZ" sz="1100" dirty="0" smtClean="0"/>
              <a:t>http://commons.wikimedia.org/wiki/File:Pregnant_belly_button.jpg</a:t>
            </a:r>
          </a:p>
          <a:p>
            <a:r>
              <a:rPr lang="cs-CZ" sz="1100" dirty="0" smtClean="0"/>
              <a:t>http://commons.wikimedia.org/wiki/File:Tricalcium_phosphate.png</a:t>
            </a:r>
          </a:p>
          <a:p>
            <a:r>
              <a:rPr lang="cs-CZ" sz="1100" dirty="0" smtClean="0"/>
              <a:t>http://commons.wikimedia.org/wiki/File:Gray591.png</a:t>
            </a:r>
            <a:endParaRPr lang="cs-CZ" sz="1100" dirty="0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07504" y="441458"/>
            <a:ext cx="8229600" cy="93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2400" kern="0" dirty="0" smtClean="0"/>
              <a:t/>
            </a:r>
            <a:br>
              <a:rPr lang="cs-CZ" sz="2400" kern="0" dirty="0" smtClean="0"/>
            </a:br>
            <a:r>
              <a:rPr lang="cs-CZ" sz="2000" dirty="0" smtClean="0"/>
              <a:t>Použitá literatura:</a:t>
            </a:r>
          </a:p>
          <a:p>
            <a:endParaRPr lang="cs-CZ" sz="2000" dirty="0"/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100" dirty="0">
                <a:solidFill>
                  <a:schemeClr val="tx1"/>
                </a:solidFill>
                <a:ea typeface="+mn-ea"/>
              </a:rPr>
              <a:t>FRONĚK, Jiří. Lidské tělo: Poznávejme sami sebe. Inka </a:t>
            </a:r>
            <a:r>
              <a:rPr lang="cs-CZ" sz="1100" dirty="0" err="1">
                <a:solidFill>
                  <a:schemeClr val="tx1"/>
                </a:solidFill>
                <a:ea typeface="+mn-ea"/>
              </a:rPr>
              <a:t>Delévová</a:t>
            </a:r>
            <a:r>
              <a:rPr lang="cs-CZ" sz="1100" dirty="0">
                <a:solidFill>
                  <a:schemeClr val="tx1"/>
                </a:solidFill>
                <a:ea typeface="+mn-ea"/>
              </a:rPr>
              <a:t>. Jaroslava Bukáčová, Vlasta </a:t>
            </a:r>
            <a:r>
              <a:rPr lang="cs-CZ" sz="1100" dirty="0" err="1">
                <a:solidFill>
                  <a:schemeClr val="tx1"/>
                </a:solidFill>
                <a:ea typeface="+mn-ea"/>
              </a:rPr>
              <a:t>Blumentrittová</a:t>
            </a:r>
            <a:r>
              <a:rPr lang="cs-CZ" sz="1100" dirty="0">
                <a:solidFill>
                  <a:schemeClr val="tx1"/>
                </a:solidFill>
                <a:ea typeface="+mn-ea"/>
              </a:rPr>
              <a:t>. Praha: </a:t>
            </a:r>
            <a:r>
              <a:rPr lang="cs-CZ" sz="1100" dirty="0" err="1">
                <a:solidFill>
                  <a:schemeClr val="tx1"/>
                </a:solidFill>
                <a:ea typeface="+mn-ea"/>
              </a:rPr>
              <a:t>Blug</a:t>
            </a:r>
            <a:r>
              <a:rPr lang="cs-CZ" sz="1100" dirty="0">
                <a:solidFill>
                  <a:schemeClr val="tx1"/>
                </a:solidFill>
                <a:ea typeface="+mn-ea"/>
              </a:rPr>
              <a:t>, 2004. 110-97-6. ISBN </a:t>
            </a:r>
            <a:r>
              <a:rPr lang="cs-CZ" sz="1100" dirty="0" smtClean="0">
                <a:solidFill>
                  <a:schemeClr val="tx1"/>
                </a:solidFill>
                <a:ea typeface="+mn-ea"/>
              </a:rPr>
              <a:t>80-85635-97-6.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</a:pPr>
            <a:endParaRPr lang="cs-CZ" sz="1100" dirty="0" smtClean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100" i="1" dirty="0" err="1" smtClean="0"/>
              <a:t>Wikipedie</a:t>
            </a:r>
            <a:r>
              <a:rPr lang="cs-CZ" sz="1100" i="1" dirty="0" smtClean="0"/>
              <a:t>: Otevřená encyklopedie: Trávicí soustava člověka</a:t>
            </a:r>
            <a:r>
              <a:rPr lang="cs-CZ" sz="1100" dirty="0" smtClean="0"/>
              <a:t> [online]. c2013 [citováno 17. 01. 2014]. Dostupný z WWW: http://cs.wikipedia.org/w/index.php?title=Tr%C3%A1vic%C3%AD_soustava_%C4%8Dlov%C4%9Bka&amp;oldid=11039742</a:t>
            </a:r>
            <a:endParaRPr lang="cs-CZ" sz="1100" dirty="0" smtClean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100" dirty="0" smtClean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100" dirty="0" smtClean="0">
                <a:solidFill>
                  <a:schemeClr val="tx1"/>
                </a:solidFill>
                <a:ea typeface="+mn-ea"/>
              </a:rPr>
              <a:t>archiv autora</a:t>
            </a:r>
            <a:endParaRPr lang="cs-CZ" sz="1100" dirty="0">
              <a:solidFill>
                <a:schemeClr val="tx1"/>
              </a:solidFill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dotisk">
  <a:themeElements>
    <a:clrScheme name="Vodotis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Vodotis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FFFF00"/>
            </a:gs>
            <a:gs pos="100000">
              <a:srgbClr val="FF3F3F"/>
            </a:gs>
          </a:gsLst>
          <a:path path="rect">
            <a:fillToRect l="50000" t="50000" r="50000" b="50000"/>
          </a:path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FFFF00"/>
            </a:gs>
            <a:gs pos="100000">
              <a:srgbClr val="FF3F3F"/>
            </a:gs>
          </a:gsLst>
          <a:path path="rect">
            <a:fillToRect l="50000" t="50000" r="50000" b="50000"/>
          </a:path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Vodotis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Vodotisk 1">
    <a:dk1>
      <a:srgbClr val="000000"/>
    </a:dk1>
    <a:lt1>
      <a:srgbClr val="FFFFFF"/>
    </a:lt1>
    <a:dk2>
      <a:srgbClr val="000000"/>
    </a:dk2>
    <a:lt2>
      <a:srgbClr val="808080"/>
    </a:lt2>
    <a:accent1>
      <a:srgbClr val="CCCCFF"/>
    </a:accent1>
    <a:accent2>
      <a:srgbClr val="D9D8EC"/>
    </a:accent2>
    <a:accent3>
      <a:srgbClr val="FFFFFF"/>
    </a:accent3>
    <a:accent4>
      <a:srgbClr val="000000"/>
    </a:accent4>
    <a:accent5>
      <a:srgbClr val="E2E2FF"/>
    </a:accent5>
    <a:accent6>
      <a:srgbClr val="C4C4D6"/>
    </a:accent6>
    <a:hlink>
      <a:srgbClr val="6767FF"/>
    </a:hlink>
    <a:folHlink>
      <a:srgbClr val="9933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3679</TotalTime>
  <Words>388</Words>
  <Application>Microsoft Office PowerPoint</Application>
  <PresentationFormat>Předvádění na obrazovce (4:3)</PresentationFormat>
  <Paragraphs>194</Paragraphs>
  <Slides>26</Slides>
  <Notes>23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2" baseType="lpstr">
      <vt:lpstr>Arial</vt:lpstr>
      <vt:lpstr>Calibri</vt:lpstr>
      <vt:lpstr>Comic Sans MS</vt:lpstr>
      <vt:lpstr>Times New Roman</vt:lpstr>
      <vt:lpstr>Wingdings</vt:lpstr>
      <vt:lpstr>Vodotisk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Hruškovitý orgán hromadící hořkou tekutinu emulgující lipidy.</vt:lpstr>
      <vt:lpstr> Zdroje obrázků:</vt:lpstr>
    </vt:vector>
  </TitlesOfParts>
  <Company>doma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- KVÍZ</dc:title>
  <dc:creator>doma</dc:creator>
  <cp:lastModifiedBy>Pražienka Miroslav</cp:lastModifiedBy>
  <cp:revision>307</cp:revision>
  <dcterms:created xsi:type="dcterms:W3CDTF">2006-04-06T19:38:29Z</dcterms:created>
  <dcterms:modified xsi:type="dcterms:W3CDTF">2014-01-21T15:49:39Z</dcterms:modified>
</cp:coreProperties>
</file>