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3" r:id="rId3"/>
    <p:sldId id="264" r:id="rId4"/>
    <p:sldId id="257" r:id="rId5"/>
    <p:sldId id="258" r:id="rId6"/>
    <p:sldId id="259" r:id="rId7"/>
    <p:sldId id="260" r:id="rId8"/>
    <p:sldId id="261" r:id="rId9"/>
    <p:sldId id="265" r:id="rId10"/>
    <p:sldId id="266" r:id="rId11"/>
    <p:sldId id="267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31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21CF9-B76A-4E24-B663-FD8A0C9C4157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AC8E8-FA6C-4BAE-B181-784B9B988C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6050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AC8E8-FA6C-4BAE-B181-784B9B988C0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A2666-52FE-4BB3-A431-B8CCA567F77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4083D-1719-48F6-A8B0-59E415CC5135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07250-5B54-40D3-B2F6-A59F29A777BF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D6EA-6BD2-4151-8BB2-5666DF87699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DB4D-8C7D-4E51-9036-54FE7A2AB12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10955-9264-468F-B207-29D12AA7B916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FD4F1-278D-4D2A-92C9-D6A6BF20EB19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B30-96F0-4D0E-9775-5B784BDDD8F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F5A-3448-4862-98AC-EDC0F671C28B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E968A-D9BA-4AA8-81DB-2433B49AC5B7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9208-A46E-4E83-A576-A44D95F5D5AF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C1BB2-9787-492C-9ED0-1EEE26C6EDD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ipe dir="d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e/ea/Praha_Charels_bridge_from_Kampa_DSCN1151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6/6b/Karlstejn_CB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            Základní škola a Mateřská škola Dobrá Voda u Českých Budějovic,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Na Vyhlídce 6, 373 16 Dobrá Voda u Českých Budějovic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EU  PENÍZE  ŠKOLÁM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Zlepšení podmínek pro vzdělávání na základních školách Operačního programu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Vzdělávání pro konkurenceschopnost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467544" y="1196752"/>
          <a:ext cx="7493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Picture" r:id="rId4" imgW="1476756" imgH="1077468" progId="Word.Picture.8">
                  <p:embed/>
                </p:oleObj>
              </mc:Choice>
              <mc:Fallback>
                <p:oleObj name="Picture" r:id="rId4" imgW="1476756" imgH="1077468" progId="Word.Picture.8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749300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2276872"/>
            <a:ext cx="5760720" cy="11903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548680"/>
            <a:ext cx="8352928" cy="5688632"/>
          </a:xfrm>
        </p:spPr>
        <p:txBody>
          <a:bodyPr>
            <a:no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a název klíčové aktivity: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III/2 Inovace a zkvalitnění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výuky prostřednictvím ICT.</a:t>
            </a:r>
          </a:p>
          <a:p>
            <a:pPr marL="0" indent="0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DUM: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VY_32_INOVACE_ČS.5.21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Jméno autora: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Mgr. Olga Šafářová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Datum (období) vytvoření DUM: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9. 2013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5.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oblast: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Člověk a jeho svět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obor: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Vlastivěda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endParaRPr lang="cs-CZ" sz="2000" dirty="0"/>
          </a:p>
          <a:p>
            <a:endParaRPr lang="cs-CZ" sz="2000" dirty="0"/>
          </a:p>
          <a:p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136904" cy="5040560"/>
          </a:xfrm>
        </p:spPr>
        <p:txBody>
          <a:bodyPr>
            <a:noAutofit/>
          </a:bodyPr>
          <a:lstStyle/>
          <a:p>
            <a:pPr fontAlgn="t"/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 Klíčová slova:	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Pravěk, Starověk, Středověk,</a:t>
            </a:r>
          </a:p>
          <a:p>
            <a:pPr marL="0" indent="0" fontAlgn="t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Novověk, Moderní doba</a:t>
            </a:r>
          </a:p>
          <a:p>
            <a:pPr marL="0" lvl="0" indent="0" fontAlgn="t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Anotace: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Žáci opakují učivo ze 4. ročníku</a:t>
            </a:r>
          </a:p>
          <a:p>
            <a:pPr marL="0" indent="0">
              <a:buNone/>
            </a:pPr>
            <a:endParaRPr lang="cs-CZ" sz="2000" b="1" dirty="0"/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Druh učebního materiálu: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Prezentace</a:t>
            </a:r>
            <a:endParaRPr lang="en-US" sz="2000" dirty="0">
              <a:solidFill>
                <a:srgbClr val="5656B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Očekávaný  výstup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: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uplatňují základní znalosti 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naší historie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CO SI PAMATUJEME ZE 4. TŘÍDY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80920" cy="53285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    Seřaď  časová období:</a:t>
            </a:r>
            <a:r>
              <a:rPr lang="cs-CZ" dirty="0" smtClean="0"/>
              <a:t> 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</p:txBody>
      </p:sp>
      <p:sp>
        <p:nvSpPr>
          <p:cNvPr id="6" name="Obdélník 5"/>
          <p:cNvSpPr/>
          <p:nvPr/>
        </p:nvSpPr>
        <p:spPr>
          <a:xfrm>
            <a:off x="5868144" y="4149080"/>
            <a:ext cx="24697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PRAVĚK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16016" y="2348880"/>
            <a:ext cx="32291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STAROVĚK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27784" y="5445224"/>
            <a:ext cx="3651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STŘEDOVĚK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71600" y="4509120"/>
            <a:ext cx="31193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NOVOVĚK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63825" y="3225750"/>
            <a:ext cx="50029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MODERNÍ DOBA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8301608" cy="5649491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Řešení: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</p:txBody>
      </p:sp>
      <p:sp>
        <p:nvSpPr>
          <p:cNvPr id="4" name="Obdélník 3"/>
          <p:cNvSpPr/>
          <p:nvPr/>
        </p:nvSpPr>
        <p:spPr>
          <a:xfrm>
            <a:off x="1331640" y="1484784"/>
            <a:ext cx="22386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PRAVĚK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331640" y="2276872"/>
            <a:ext cx="28981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STAROVĚK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31640" y="3140968"/>
            <a:ext cx="32731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STŘEDOVĚK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31640" y="3933056"/>
            <a:ext cx="27997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NOVOVĚK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331640" y="4725144"/>
            <a:ext cx="44762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MODERNÍ DOBA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19256" cy="543346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Doplň do vět správné výrazy. Použij slova z nápovědy:</a:t>
            </a:r>
          </a:p>
          <a:p>
            <a:pPr>
              <a:buNone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r>
              <a:rPr lang="cs-CZ" sz="3500" dirty="0" smtClean="0"/>
              <a:t>    Keltská sídliště se nazývají …</a:t>
            </a:r>
          </a:p>
          <a:p>
            <a:pPr>
              <a:buFont typeface="Wingdings" pitchFamily="2" charset="2"/>
              <a:buChar char="v"/>
            </a:pPr>
            <a:r>
              <a:rPr lang="cs-CZ" sz="3500" dirty="0" smtClean="0"/>
              <a:t>    Prvním státním útvarem na našem území                     byla … </a:t>
            </a:r>
          </a:p>
          <a:p>
            <a:pPr>
              <a:buFont typeface="Wingdings" pitchFamily="2" charset="2"/>
              <a:buChar char="v"/>
            </a:pPr>
            <a:r>
              <a:rPr lang="cs-CZ" sz="3500" b="1" dirty="0" smtClean="0"/>
              <a:t>    </a:t>
            </a:r>
            <a:r>
              <a:rPr lang="cs-CZ" sz="3500" dirty="0" smtClean="0"/>
              <a:t>Na počátku středověku byli nejmocnějším rodem v Čechách …</a:t>
            </a:r>
          </a:p>
          <a:p>
            <a:pPr>
              <a:buFont typeface="Wingdings" pitchFamily="2" charset="2"/>
              <a:buChar char="v"/>
            </a:pPr>
            <a:r>
              <a:rPr lang="cs-CZ" sz="3500" b="1" dirty="0" smtClean="0"/>
              <a:t>    </a:t>
            </a:r>
            <a:r>
              <a:rPr lang="cs-CZ" sz="3500" dirty="0" smtClean="0"/>
              <a:t>České Budějovice založil král …</a:t>
            </a:r>
          </a:p>
          <a:p>
            <a:pPr>
              <a:buFont typeface="Wingdings" pitchFamily="2" charset="2"/>
              <a:buChar char="v"/>
            </a:pPr>
            <a:endParaRPr lang="cs-CZ" sz="2800" b="1" dirty="0" smtClean="0"/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Nápověda:</a:t>
            </a:r>
          </a:p>
          <a:p>
            <a:pPr>
              <a:buNone/>
            </a:pPr>
            <a:r>
              <a:rPr lang="cs-CZ" dirty="0" smtClean="0"/>
              <a:t>                                                                           </a:t>
            </a:r>
            <a:endParaRPr lang="cs-CZ" i="1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67744" y="4941168"/>
            <a:ext cx="228453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Přemyslovci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411760" y="5589240"/>
            <a:ext cx="14061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oppida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148064" y="4941168"/>
            <a:ext cx="35838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Velkomoravská říše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572000" y="5589240"/>
            <a:ext cx="33188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Přemysl Otakar II.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04664"/>
            <a:ext cx="8445624" cy="6254155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rgbClr val="00B050"/>
                </a:solidFill>
              </a:rPr>
              <a:t>Řešení: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Keltská sídliště se nazývají </a:t>
            </a:r>
            <a:r>
              <a:rPr lang="cs-CZ" b="1" dirty="0" smtClean="0">
                <a:solidFill>
                  <a:srgbClr val="C00000"/>
                </a:solidFill>
              </a:rPr>
              <a:t>oppida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   Prvním státním útvarem na našem území                     byla </a:t>
            </a:r>
            <a:r>
              <a:rPr lang="cs-CZ" b="1" dirty="0" smtClean="0">
                <a:solidFill>
                  <a:srgbClr val="C00000"/>
                </a:solidFill>
              </a:rPr>
              <a:t>Velkomoravská říše</a:t>
            </a:r>
            <a:r>
              <a:rPr lang="cs-CZ" dirty="0" smtClean="0"/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   </a:t>
            </a:r>
            <a:r>
              <a:rPr lang="cs-CZ" dirty="0" smtClean="0"/>
              <a:t>Na počátku středověku byli nejmocnějším rodem v Čechách </a:t>
            </a:r>
            <a:r>
              <a:rPr lang="cs-CZ" b="1" dirty="0" smtClean="0">
                <a:solidFill>
                  <a:srgbClr val="C00000"/>
                </a:solidFill>
              </a:rPr>
              <a:t>Přemyslovci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   </a:t>
            </a:r>
            <a:r>
              <a:rPr lang="cs-CZ" dirty="0" smtClean="0"/>
              <a:t>České Budějovice založil                                        král </a:t>
            </a:r>
            <a:r>
              <a:rPr lang="cs-CZ" b="1" dirty="0" smtClean="0">
                <a:solidFill>
                  <a:srgbClr val="C00000"/>
                </a:solidFill>
              </a:rPr>
              <a:t>Přemysl Otakar II.</a:t>
            </a:r>
            <a:endParaRPr lang="cs-CZ" dirty="0" smtClean="0"/>
          </a:p>
        </p:txBody>
      </p:sp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8363272" cy="5361459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Pojmenuj stavby postavené za vlády Karla IV.</a:t>
            </a: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18434" name="Picture 2" descr="File:Praha Charels bridge from Kampa DSCN1151.JPG">
            <a:hlinkClick r:id="rId2"/>
          </p:cNvPr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412776"/>
            <a:ext cx="6096000" cy="432054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ile:Karlstejn CB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980728"/>
            <a:ext cx="6400800" cy="48006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657850" cy="600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5000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112568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Správné odpovědi:</a:t>
            </a:r>
          </a:p>
          <a:p>
            <a:pPr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Karlův most</a:t>
            </a:r>
          </a:p>
          <a:p>
            <a:pPr marL="514350" indent="-514350">
              <a:buAutoNum type="arabicParenR"/>
            </a:pPr>
            <a:r>
              <a:rPr lang="cs-CZ" dirty="0" smtClean="0"/>
              <a:t>Karlštejn</a:t>
            </a:r>
          </a:p>
          <a:p>
            <a:pPr marL="514350" indent="-514350">
              <a:buAutoNum type="arabicParenR"/>
            </a:pPr>
            <a:r>
              <a:rPr lang="cs-CZ" dirty="0" smtClean="0"/>
              <a:t>Katedrála sv. Víta</a:t>
            </a:r>
            <a:endParaRPr lang="cs-CZ" dirty="0"/>
          </a:p>
        </p:txBody>
      </p:sp>
    </p:spTree>
  </p:cSld>
  <p:clrMapOvr>
    <a:masterClrMapping/>
  </p:clrMapOvr>
  <p:transition advClick="0" advTm="5000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 A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1400" dirty="0" smtClean="0"/>
              <a:t>  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755576" y="1340768"/>
            <a:ext cx="747057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Autorem materiálu a všech jeho částí, není-li uvedeno jinak, je Mgr. Olga Šafářová.</a:t>
            </a:r>
          </a:p>
          <a:p>
            <a:r>
              <a:rPr lang="cs-CZ" dirty="0" smtClean="0"/>
              <a:t> Materiál vznikl v OP Vzdělávání pro konkurenceschopnost – projekt EU peníze školám. </a:t>
            </a:r>
            <a:endParaRPr lang="cs-CZ" dirty="0"/>
          </a:p>
          <a:p>
            <a:endParaRPr lang="cs-CZ" dirty="0" smtClean="0"/>
          </a:p>
          <a:p>
            <a:r>
              <a:rPr lang="cs-CZ" b="1" dirty="0" smtClean="0"/>
              <a:t>Obr. č. 1: </a:t>
            </a:r>
            <a:r>
              <a:rPr lang="cs-CZ" dirty="0"/>
              <a:t>SOKOL, Jan. </a:t>
            </a:r>
            <a:r>
              <a:rPr lang="cs-CZ" i="1" dirty="0"/>
              <a:t>•commons.wikimedia.org</a:t>
            </a:r>
            <a:r>
              <a:rPr lang="cs-CZ" dirty="0"/>
              <a:t> [online]. [cit. 10.11.2013]. Dostupný na WWW: http://commons.wikimedia.org/wiki/File:Praha_Charels_bridge_from_Kampa_DSCN1151.JPG </a:t>
            </a:r>
            <a:endParaRPr lang="cs-CZ" b="1" dirty="0" smtClean="0"/>
          </a:p>
          <a:p>
            <a:r>
              <a:rPr lang="cs-CZ" b="1" dirty="0" smtClean="0"/>
              <a:t>Obr. č. 2: </a:t>
            </a:r>
            <a:r>
              <a:rPr lang="cs-CZ" dirty="0"/>
              <a:t>CEVENOL2. </a:t>
            </a:r>
            <a:r>
              <a:rPr lang="cs-CZ" i="1" dirty="0"/>
              <a:t>•commons.wikimedia.org</a:t>
            </a:r>
            <a:r>
              <a:rPr lang="cs-CZ" dirty="0"/>
              <a:t> [online]. [cit. 10.11.2013]. Dostupný na WWW: http://commons.wikimedia.org/wiki/File:Karlstejn_CB.jpg </a:t>
            </a:r>
            <a:endParaRPr lang="cs-CZ" b="1" dirty="0" smtClean="0"/>
          </a:p>
          <a:p>
            <a:r>
              <a:rPr lang="cs-CZ" b="1" dirty="0" smtClean="0"/>
              <a:t>Obr. č. 3: </a:t>
            </a:r>
            <a:r>
              <a:rPr lang="cs-CZ" dirty="0"/>
              <a:t>DEZIDOR. </a:t>
            </a:r>
            <a:r>
              <a:rPr lang="cs-CZ" i="1" dirty="0"/>
              <a:t>•commons.wikimedia.org</a:t>
            </a:r>
            <a:r>
              <a:rPr lang="cs-CZ" dirty="0"/>
              <a:t> [online]. [cit. 10.11.2013]. </a:t>
            </a:r>
            <a:r>
              <a:rPr lang="cs-CZ"/>
              <a:t>Dostupný na WWW: http://commons.wikimedia.org/wiki/File:Pra%C5%BEsk%C3%BD_hrad_(29).jpg?uselang=cs </a:t>
            </a:r>
            <a:endParaRPr lang="cs-CZ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173</Words>
  <Application>Microsoft Office PowerPoint</Application>
  <PresentationFormat>Předvádění na obrazovce (4:3)</PresentationFormat>
  <Paragraphs>85</Paragraphs>
  <Slides>12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Picture</vt:lpstr>
      <vt:lpstr>              Základní škola a Mateřská škola Dobrá Voda u Českých Budějovic, Na Vyhlídce 6, 373 16 Dobrá Voda u Českých Budějovic            EU  PENÍZE  ŠKOLÁM  Zlepšení podmínek pro vzdělávání na základních školách Operačního programu Vzdělávání pro konkurenceschopnost   </vt:lpstr>
      <vt:lpstr>Prezentace aplikace PowerPoint</vt:lpstr>
      <vt:lpstr>Prezentace aplikace PowerPoint</vt:lpstr>
      <vt:lpstr>CO SI PAMATUJEME ZE 4. TŘÍDY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a Mateřská škola Dobrá Voda u Českých Budějovic, Na Vyhlídce 6, 373 16 Dobrá Voda u Českých Budějovic       EU  PENÍZE  ŠKOLÁM Zlepšení podmínek pro vzdělávání na základních školách Operačního programu Vzdělávání pro konkurenceschopnost     Číslo a název klíčové aktivity: IV/2  Inovace a zkvalitnění výuky směřující k rozvoji  matematické gramotnosti žáků základních škol Číslo DUM:    VY_42_INOVACE_M.2.18  Jméno autora:    Mgr. Olga Šafářová Datum (období) vytvoření DUM:        7. 11. 2012 Ročník:     2. Vzdělávací oblast:   Matematika a její aplikace  Vzdělávací obor:   Matematika Klíčová slova:    Slovní úloha,  sčítání a odčítání do 100                                                     Anotace:    Žák sčítá a odčítá v oboru do 100,                                                                                                                                                                                                                                     řeší slovní úlohy s výpočty do sta s využitím vztahů                                                                  o několik více, o několik méně Druh učebního materiálu:  Pracovní list Očekávaný výstup:                           Žák umí vyřešit příklady na sčítání a odčítání do sta                                                                                                                    vyřeší slovní úlohy s výpočty do sta s využitím vztahů                                                                   o několik více , o několik méně    </dc:title>
  <cp:lastModifiedBy>ZSDV - Šafářová</cp:lastModifiedBy>
  <cp:revision>54</cp:revision>
  <dcterms:modified xsi:type="dcterms:W3CDTF">2014-01-20T20:29:20Z</dcterms:modified>
</cp:coreProperties>
</file>