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3" r:id="rId2"/>
    <p:sldId id="274" r:id="rId3"/>
    <p:sldId id="256" r:id="rId4"/>
    <p:sldId id="257" r:id="rId5"/>
    <p:sldId id="258" r:id="rId6"/>
    <p:sldId id="259" r:id="rId7"/>
    <p:sldId id="276" r:id="rId8"/>
    <p:sldId id="260" r:id="rId9"/>
    <p:sldId id="271" r:id="rId10"/>
    <p:sldId id="261" r:id="rId11"/>
    <p:sldId id="262" r:id="rId12"/>
    <p:sldId id="263" r:id="rId13"/>
    <p:sldId id="277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71837-ADD1-47D6-A6D7-35BE9848CFC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D56D6-E9DC-4E39-B095-982BF37378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E30BBA9-CC47-483D-9645-DA95A0E0BDE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D385DE1-FDD3-4248-97C7-3BE7D856EC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Gerard_van_Honthorst_006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d/Prager.Fenstersturz.1618.jpg/800px-Prager.Fenstersturz.1618.jpg" TargetMode="External"/><Relationship Id="rId2" Type="http://schemas.openxmlformats.org/officeDocument/2006/relationships/hyperlink" Target="http://upload.wikimedia.org/wikipedia/commons/4/41/Albrecht_Wallenstein.jpe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8/89/Hinrichtung_auf_dem_Altst%C3%A4dter_Ring.JPG/800px-Hinrichtung_auf_dem_Altst%C3%A4dter_Ring.JPG" TargetMode="External"/><Relationship Id="rId4" Type="http://schemas.openxmlformats.org/officeDocument/2006/relationships/hyperlink" Target="http://upload.wikimedia.org/wikipedia/commons/thumb/8/89/Gerard_van_Honthorst_006.jpg/421px-Gerard_van_Honthorst_0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VY_32_INOVACE_252.DEJ.01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České stavovské povstání a Albrecht z Valdštejna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252.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České stavovské povstání a Albrecht z Valdštejna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1,03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12.5.2013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České stavovské povstání, Třicetiletá války, Albrecht z Valdštejna, Defenestrace, Bílá Hora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zaměřena na první fázi Třicetileté války a osobnost Albrechta z Valdštejna. Jednoduše a přehledně popisuje nejdůležitější události, které jsou často doprovázeny obrazovým materiálem. Žák by měl umět po skončení prezentace stručně pohovořit o tomto období, nejdůležitějších událostech a osobnostech </a:t>
            </a:r>
            <a:r>
              <a:rPr lang="cs-CZ" baseline="0" dirty="0" smtClean="0"/>
              <a:t>a vysvětlit používané pojmy.</a:t>
            </a: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59898"/>
            <a:ext cx="8011616" cy="1472184"/>
          </a:xfrm>
        </p:spPr>
        <p:txBody>
          <a:bodyPr>
            <a:noAutofit/>
          </a:bodyPr>
          <a:lstStyle/>
          <a:p>
            <a:r>
              <a:rPr lang="cs-CZ" sz="4800" dirty="0" smtClean="0"/>
              <a:t>České stavovské povstání a Albrecht z Valdštejna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3968" y="1916832"/>
            <a:ext cx="4860032" cy="1464568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70C0"/>
                </a:solidFill>
              </a:rPr>
              <a:t>1618 -1620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15364" name="AutoShape 4" descr="data:image/jpeg;base64,/9j/4AAQSkZJRgABAQAAAQABAAD/2wCEAAkGBhQSERUUExMWFBUWGBcaGBgYFxgcGBwYGBgYGBcXGBoZHCYeGBojGhgXHy8gIycpLCwsFx4xNTAqNSYrLCkBCQoKDgwOGg8PFywfHBwpLCksLCwpLCwpLCksKSwsLCwsLCwpLCwsKSkpLCwsKSkpLCwpKSksKSwpLCwsLCwpLP/AABEIAPYAzQMBIgACEQEDEQH/xAAcAAABBQEBAQAAAAAAAAAAAAADAAECBAUGBwj/xAA/EAABAgQEAwUHAgQFBAMAAAABAhEAAyExBBJBUWFxgQUGIpGhEzJCUrHB8NHhB2Jy8RQjM1OCQ2OSshUkov/EABkBAAIDAQAAAAAAAAAAAAAAAAECAAMEBf/EACcRAQEAAgICAQMEAwEAAAAAAAABAhEDMRIhQQQyUSJxgcETQmEF/9oADAMBAAIRAxEAPwDzZNTz0hB+H4HrBMtL76/vCyGIgWV+FPPlEggk2Y8uH1giZQetL29PvBctf7xEBRKO2kOl7cQRWulLwcIt+aiIFN9uXLzgCZCSHp5wVCX6j84REIfmxtxpBxLZqadaQKhKRZyx5WHKxiWVrF+VNoZPprWv5eJgP+esATN9/pBEJp1/GOsMJepOv20hziQH/UfcwNmktT/LRJoCJp2Bv8QP0h0YiviDNqPu8LuG8broTLo3168oRT+fl4ZM1JcZq9R9bwUo0Yj85wxNIZTW+n1tCCTt+vGJN+PESIiGIakDSAw4Pr5cYnl/GhiDX89WiIiE119LvBJcvh6wkiv6D85w5SGt9DyEEDqlbk/m8MlBO8N7MGratUAhumvCCygz38qQRAXLI4jrtaI5HtGhPSAhvxrCKgKtC35wiaDbPWhiRxHxU89uUQRKeuo4iJoTQaM1xRtqAwTKADs/GGKHLledbdP384SgzU/LRLbX8PHjDEUdjyaAJlmo687xFvx+DwSYLs9z+cYShV/trxiIaU9D0PM6c4KlA5lj+Frw0sMOvX97xJIJYB9YVEkjaJqmgBnbYXMQUoksFAUqduAEG9geYepqXNxavVoryzkX48doYQFGniZrAO/I1g8uSHyqzoPEEDoAPWsGlYE0YJYV98Et/TpE8RgJlPCrLwKikcswp0jPc5flpxw8fhWXhylvE6SSxbxA6VaqYaa3uq94UdvhZxzY6bGHWPCQWBBvX12g0ySoNmGgZX0zRNm1vplT0sKi19/Pk7cotYWc4yqYsHB4dYjjACmxBH6s3SKGagO1L6N/aNGN3GXOarWt+cYXXhAJWJIvVIN6uAbWvFrKa1ty/XeG2qs0H+0Pk4xJKeP4IkoXpxggFls/nD8ufrDAB76bfWHIqfwQYiLDlw/KQdBFN+B04j9IgGJNTXTR+mkHSuv76NaGgVGeq5zOBtXyisFDY8jSCzVA7ku5L/eBrw61E5ACxr4VE8HIpBBRYMKEKBNvdZg1AHd9XtDpv+decOQMp8Q1pqNIcIJNnpsbB68mB9YgBkn8FoRBZndjsPT084WWu8IEwBOoOTTX6jjEpyGPAgfhgYFILlJUOQ1gCkJbu7X+0RUhywJ1AFHh5szKGer6bnT18oLgKAH+a+516C3UxTnlpfx4S9rWE7McgpFQwq+UnYEbR3XYfdEEBS7nYlrcTGH3Ww+YoCr5jcaCj+kemyJYAjBllcrY23WM9K+E7FloskPx/eLZwoZso8otSkwUogeKq5OY7U7rSJo8UsWZxQt0jke2O6nsUsgqMvUE1D6x6fMlxQxWGBBBF4F3Oj45fl4ZPkNmDux+8X+wu6qp6c6lFKXcBnJag5esdd2r3HC5oKVeEnxJOsdVJwaZaAkCgDRf/mvj6JeOb3Xl/aHdJSUn2anOytR/VofykY6JxCsqgQ5IIN0qj1XtGQGtHB96ezG/zUi1FX902PMH0h+Ll3dUnLx+txRIYfpEsnEeb6RDDTCpI6DjS8FKb029Y2zpkBOrt+8Om+nOo84kQ2m/L9odKa6HT3jaJoKUlFLCmuYnX0gosSw4U8/rEZaaGg84MqzM3X99oskKqq0cPu1KbbxXMjiR1P2MHmL5floCtQ4+sBAvZDLppsTrsLRHJXTjTppzi0UgCoNG31JfkAfrA1mpcMxamlyxcu+kBFcpFef69bxEB/Slf1gxSalrHfd69YGlP48AUDb+194KC1bUHOI5Tz625RJIJTbQ682vcwtNFbMCp7j9dugjUw8v3S1AHNuj7MSaRlSxQ0H423WNVWJAKflNNeBHGM/Jv4a+LXy6fu1NyzUkn4mPW3K0ekyFPHkPZWLJKXFa9DmCUs/Em+8endhY0TJaT0INwRQgxis1WjK7m27KMWHipJXBiqLMWeozDFWYILMX+NFZauLQmRsQFyoFMg0xB+YRTnJVqsDkP1hNrJGf2hMYRg4yV7RCk3zJMa2Mw5Pxg9IzAcqg+4+sHC/JrHF4BToFttL60FWEHVfoN+NYDILFadErXZ/nWAPR2EGUqp+z/pHWnTm1EAPT8qIWWp9PKEVWqeH1OkJSq/F6w0JRZKRlFTpr9b/WGn+6/D6MLw4LgUPkzQOakk2IHIxZ8ArzSXbgPUwAzG0gynJ2s9NqQFlaP5GFRdnyTV6/8judS20V8m4Dk3zH9YOQ518+JbrA8gFW3ur+bVhWJUViithwFfwGIhNNL26wVmIp06c4gRyqR9frq7wtGIqtX8MOoFhRzXRuOkEA/OsKd0e1vzjCn0ooD9Qac7wdD2OjUvU0A5xHDy3JLgDibBiwDcoKUjwhIdIq7FyWr5neK8qux/LVkpyhZe4QNKVSt7Xt5x6J3XxWdKzsq/T9Y8vDuE/ESPDdvs9BThHo/cWURJWTZSi3Sjxi5cdNUu47CQuLiDtGdhxGhLhcVWRpwOjRUmk7PF5YipOB3iZRMVJcxPyV5GK0+Z/2n6RanLWNXitNWd9HiqrYycWgayj0H7xkT0irerx086XS945/tQ6+cPjPY3px2KwoTNmgBnWpVtFVH1hvZVNNtDFjtEeNySHSKsWo435QNSA5BrQalvysdXCbxjnZ91EyC1vQ+dawkyhm8t6erwQyk5RZ/wB4LLSl+HK/rF0iuo5ANdNQ/wC+0VZyA7+LWmVr0et7Ro5UgbU49DFHEzK3OnLq8WXH0XaquXXn+u3SK60DY16fSL8ypfSmhEBVLf4TbhxhPEdoJTtvxP2pECg/nPgItTZRI3AOpVs9n6wBMursPqOZeFoq81FdPU708oUiX6tpU0aDgEZWYbEvdjxbSIoRtvTXfcxXTwgK/wB4jiUs1NS/4zwcpZRrQC/50gOISWoHtVj5hzA0dXwgbKSlyHYfzMQCeA/SDlQYKKlKHwgeFKlc75RWu0DMhnILBSda3Z/pBkkFSaBsoAYEiiqvW5DRTl79rp69N7sHusuYsFSUoe6rFmshOl7n6x6VhMImUhKEBkgRz/ddYyn5gWrewJPV46dJDCMNtyvtos8ZqJyJoHiUQANT9Yo47vWoBsPIXOO9Ep8z+kTnyQk1qNHgc/HBKbsIO9F1Kw8b3t7TSCTgRwyqznqAQX6QPsz+JAKsmJR7InUgoN2YpV9jGmrETFe5LWrjRI//AEYye015/DOlkbZ2IfZ6xJlKPg68T0qQ6VBQNmIMZ65vu/0kX6RzHZfYWcZkLmIYtlSs5CRw/eOiEkpQAogMNYGU0MVe3e20SJbk5jQJSPeJ0aOTz4qd4qJBsFX+hpD4CQVzJkxPjZagFqV4QHNAVGnIRo//ACOUMhUqYRcImpKh/wAaPD+seu01vtjdohaW9ojKoHQApI1Ibk7GAhRctW30vaL3a2PCwg8aV2H7xQQq9w+gNLekb+G/p9sPNJMhXpUCg687NDomVLOd9WhIPhdzr+GloSUk2c1GraFxaNeKipTKu+XyA1D7xn4pfJq6cTwYxeKCSaGmzHUDURQnp6Cu+rw+V1CQswOwP5xgQlvYJO7v9oNLOzng5P2hkh9D5nWE2ZJcoVob8xYaveAmXWxau3R3O0HWKE5SajQtavD+0VmYuQXIJ20MU2rTKlUsbDVuG/KB+zb4TfceUSUae7pxP3hhLvSx9N4AiI9TTlWIzS+9et3+0ECDtZuXXheHmSgw/wCVzswiJWj2Z2LKyCZMQVPQJdql2talXvGknu9ImhUrIJUxICsyCTffNdiIfsjxSZdB7zabU+hi32iRKmidnQlqFKjUg0YF78I5WeWXlfbqY44+M9fA/d/BmWohRL8dgAAerR08hdBGaCCsEagawZC4E/NLlGn7FJFfWKGN7JUQ8tQQdwkKI4jM49IuYVdIMVkRC+48/nd35ysWFF1ygGIWSoE5iStWZR8TFmAAoKRfxvZIJyyQnKoEKlqKspGhSwOQiOqnyknhAcPhw9L7wbQg3Z/Z6ZcpIAAp/d9zBpsnMkhgXvygqrAaRJC2MTsHm2K7D8E3D5gkhwl7GWoVZwcq3+JtIsrwKUyBLUApQL5kj3bMymB68Yv98ECXMRNsB4SeCrP1+sQLKRRmIg+V8Vkxlu3Pdoysi0pAd05jqanZmvFacmpFRXRKudaMIv8AbwSVpYJcDK5exD3agihNWHV4U6WeOjwXeDn881nSlk5R4ldeGoccDClg6kEv8we0CQQwYDXenkInLNDSmb+bRr0jTgz1M0dx9eekUpvOzb68xFta2TcfTqKVikpRzfdixoOkPlQiQTwAs9SeBPDlA6A/Dp+ViSE0ax4A68+MKbIr4vx4Qwi5QLgg1J39RygSU1BbQ2FbFnfz84KoCrJFzdQcXs+sKXLYhwBfY6H1ilaALGigwOgF9KwiWBodncDbjBCBahp++8D3JpcW4jjEERAblTUbF4eaC1aV0PDl+NE5aa2VRtuNIbEI/HG1NIIVrd2cS2ZOjhQc6Pyi/j8KDiEqXZJBBv1Ecvh1lLKTQghrb1EdR2F2gnEeFSQCLpdw26TtHP5+Oy+cbuDklnje3Ry2uKjcmFOJ5QPC4dMtAQmwDByTEpyfCDGfHpbex8JitDeNBE2kY8qWCH1EHlTyKREXJy9oNIEVpSa7xaSWqYgJzp7U12hAlqhozcQpZeYEuBYOxbcRk4/vbNlKb/CzVIp4wA1eZBPlDd+i6bPbXZ6ZkspVZYZ9tj0McNJxi5WZBZ00Ndta+cdBie9ntJD5SlIrmNAGuGLF+EcviMUJi1KKSHb3iQTcW2h8Zvco9SBYuY6kuxJL1OjWFKQItXwpPJVuemkTxn+qPClgElyo8TSIrVQ0F9H0G1eMdHjmsXP5bvKoJWAB4RqbvB5bfKH/AD9Iry8zFqHyNuLxaTMrUgOC9fsGi7GqqU7pc66NFESy7sDax4VakX5kwtvfV4zwR8oFfzWGyyLIJKwxZyBtybi0EVKt4Ktu8EkrGV7OAav1Z9aRKYr+V7/EP1iT2KjQfMbn3RfziKZjEFjrt9oJMBtRmuUs71oICpbNZ2LUANRfiYz7Xl7Z72bUAjbzpEfaVDJevygi41J4WglXNejB+rCsDTNJ+IafCd+A9YgDCbT3S7gWS9H3PKITjc5CLfKfpDqmF/eeoqE+VhtEcRNLe84Napr6wQVyptPJtOpi/wBiYScuelGHQVTMrgEpACbnMSrwi0Uc52p/TuaaR6L/AAs7LUEzMSQ3tCEoozpSSVHkVU/4wl69j10z5uJnoQkrAUoe+hJDXrlV8XCkbMmdmQCBQhxyNoN3h7MMuYSPdUXFNTcRm9nKyjIfhtT4SSR+kc7rcdDe5Kv4VTULwZtNXitmYvFozKPC0VnDKp9+Iit2n2tLlIKpimSNHqTsIx8V3emLJ9ni5kpKiSU1Icl9CKflYwMT3dxaXUsoVoFKnZm4pGVyDxtDY4y90lv/AAftDvsuYWR4E6AO9v6aDnGcrtRZYhTnUFSi3mGrtAZndzFLqUBvmVMQlNtMtT1EX8N2FPQHBlJPFSyRvXLFtnHj8ph55fA6ex1+y9pkKm8QTnVTfKCCAekYeOxwIzJUkVA8RJHEMBSvKNmZLxJAT7VAA/mmfYbRmY/subM/zEpQF6nMWU24YQOOzfujyY5SelLC47MsghBIbVZFBej0raLAnbIA/wDJqaBxFf8AwKsxCpRSsH3klsugq+0WfYtcBtGL7Wq8dDHpzskc1AChntQ7UBp9ItJn+EMBUbE3ILVMVkIy0BIoKMeHCLcqgHiIDaA8OFIsxIhO92o1Nh5Wiqzaa7EfWgMaE1Jy6V3Jt05CKZRSx8x6RKguEQ4Ie1hSznaJkpBq55P9ogkljQ/SITVkH31FwHrYjSGnQITZfiJCMoJonPmYGrFRqS3AQPKp7EeE2W1Pr0hpoTtrYCjNsKGBpCAbPTcAW4PGdechQVci49+u5qIUhKiPeUbUzNV+Y59IglKTsL0c6tT1MEChV1NwdRItW8EBclPeudV6aBnp6wPEItUWs5bzH6Q6cpoAHcuau1amv40WcD2cZ0z2clIWo2yhVn95ReiRuYlRt92f4eTcQ0zEKMqUQCED/UWNL+4njc7R6rhcIEJShAypSAEgaAUAhYZPgS9SAx6Ui0gCkV9pfQGOwImoKTHAdudnLkqzPbyI/WPSRFbH9mpmpIIFYr5OLy9ztZx8vj6vTzzB4xCx7yX13EXpJ4iKPbvdOZJUZksFQHyjxNxGojMwfbwolYyl6H4Sdv5TGW4tcyldQlVxSkPKY1ID8oqSp6VXDRJYynMmF0ixODhqNGNisDMVRCvONAY9JuzxI4lID0MSmxtnTnJ/YU8Cq0qGwb+8RmpEuWzp8/wxsYrttAD09PKOexShPWUj3WJLfrcHlDYfqugytk3WXJqSSEOok1U/F7GkL2Y1KDpR35uBWLGL7LyeJIzJrQhiPIV+vOKQKKCnR29Uh46c69ObamkBJ+EeHYu3CkX8OBTxJHJKvuCIzpYGxA4DjbXSLMsIb3gOm/IGHhBsTVIqlq1Af6CKmVviOlPPRnix7IEUUCdQOL7WgRkfLsPv1iWjo4Rx+zCm9NfSIYycCp1Ml6gBICRuEgGDTJIJFCQ+1GflzieJwSQaKUngLDoUloaBWeVkfJU7X3Nogiap/hsAGYc7i/OJLWHcKQbbbXsxEKUo1qmwDFI2/p/HihccTzTxb6B3OtBDonaBQHMDz5WiChrRm0DjTZIjT7B7Cm4qZ7OUMqR78wpolPW6joINugXO7XdleMUv/MCJaTVQSklSr5UaPqTo4pHpXYnY0vDy8ksNbMTVSjuo6nhYQbs7slEiUmXLDJTbcm5UdyTWNCUjWKrdj0bDFiRvB5Z0issMaaRaHiDiJAp7RJKoilT84k3GHKaYgG4jme3u4srEOR4F/MkD1SaGOpeGUmBljKOOVnTyef3Yx2EPgQMTLHyqZYHBKi/FqiIye8iQWmEylfLNQZahw8QY9DHrCk7wGdgkLTlWlxsajyNIqvDKunNY81xmNBCVBmKmJDEVBaMXF9t+IVAANCGqGqK3rHfdt9zOzkypkyZKlyUpSSqYBkyga+HV7Bi+xjxabicx8KioJVR05VKDnKpiPCSNIScHv2snO0U9qpBBVSqkgUqMpYM1fF9BGh3WWubNOzAAtxD8tfKOWQkldVsqhJ6f0jUx6d3f7ITIlJLEKKRe9ecW+Mx6V3O5drypHhUgWOvEdI4rtLBqlLF8psWfSxc04aR26ZdYp9o9nBdDr+bxdKqscYAaHxHlb1P0i3h0KZkhduTWt439IPiOzTLN7Pd+OpNecMhAYmh8wYeWh4ygnD3NzuQXDvbbzinOl0FLNWvpUxoTEBixOlQ+gHF/SKcxFOR15110haOk8r+e9LG/F4tKmKAFPJTf3isoqGxY2tRmZy767RalpS50tQ0+0WYkyYipjfDpu/Nxlc66w1P9s2FzemjikRUoijM7nXS8TkP8iQCLuzcTqBFKw4lA1yqfS1CN+Eeo9wO1MLMk+xw7IXKH+ZLcFYJvMce+CddLFo8YxvaS1ulKUoQHZlMpWjlR04UiPZmJn4eYidIATMll0qC0EcUkA+JJFCNYPjsly/D6ZyQkxhdz++EvHysyR7OakD2sknxJJ+IfMg6K6FjG+YSzQymWmkLDquIIIDlYxNIM0OFdYZdYiDEDtN9RE0qgMSBgjoVohOISCSQAASSTQAVJJ0DRNJjyb+KXfX2ufBSD4E/666soivsUkCwPvHhl3gwjE7997R2jNEpMz2eEQrwnItYWQP8AWX7NzlHwpY0rrTmF9k5R4VyJiaWWtJI5TUpO1ImjsSeUhSMN7UXeUtExgzEFKFFQ6iIqw0wKZWGW4V7qpc5zowYcbQ3r4oALk1KVS6hwSHUwGlCxHEGO57idplaThlqKlIBVLKs+Yy/jT4hXKQ7OaK4RweIkrSsBUjI+hlzJZ18TLUH1BNqRYwYKVCYlhMSXSpClghWhzPlHKoOt4MksHyr2FOHiC5FbRU7od8pWKaTOCZWJszj2cw7oUCyV/wAh4s+m12hhsjFm0NTA1o8y2xcR2eFCzs8ZE7s4pBZObgSX01a0dPmG3rCMoEVHrBFw09g7pPV9hQ0rFJaUm4NX1d+R846/tHssHSh5/gMcnjsJ7JQcJLuQC7sC3ib8pAohFaQWCeliTtz5x2vZHZKEodYdRZ30pYPaOb7IwWeeCoJyoAO4zfDfz6COwVNSKEeUZ+bkv2xfxYf7V5ctOV1KWUpFz4TQ2G5J2jLxeNMzwhISinhdOZRrVb68LQsZjvaENN8KfdB3N1K8MVf8Qaf5oHQ/a5jTIyWnVoCJZA4pBD/WH9mE3TKN/jajAO6S+hiInn5/IKfq/wCsSRNAutQNbpTruVJLecEqxgsTMkTBNkTJcuYg+FaJg1JJBuCk6g0rWPYu5P8AFSXicsnFBEjEGiVBQ9lNOmUucij8pvoTaPFysGvtCz0IymjmlEXaBrRLIrNewLhP0gX2nT6rAhpiHHGPDu5n8V5mDCZOIKsThwAAoMZsvYA/9RPA1G5tHsnY3bsjFyva4eamajUpuDstJqk8CHhLNG2uSlUaHaIqGogiKwDIw6UxMpjyz+KP8SPZKVgsLNCV/wDWmhQBTf8AykFiyzqfhHG0k2Fqf8QP4iTCZmEwBGdLpnTgtGZO6JQKg6hYq0sK1HlSJZTR8pGigkHi4zesRQEEBJWilnZTMTTje9Y38AfZpSVLSrMgn2SkyZjBNFke0mUGqQ7tsKw2/EvbICSr3lZiKhpSFaM2cKCvTrFxPak0N4lfDcrA0u0xrDz4xfxchALTMLIS4CkTJc2ZhytKgGKWXMlsXYuzFw8U0YTCkFzi5bEUC8MsCrsXWk6P5mB5434HxqpjJyiZa2VmylNzQjxAgqJNlHarwCYFM6hQksTk6aVrpzjXndk4cSxnmYspICgDLw8sHKGpMVOVcHQVcQCVOlIb/DiRKUahS5hXiAC9cxyoSaMwTDTKdSBr8n/+OUkIVNQly+SXmIJoSCrxNLS4djwjsu6/flSk/wCGxinJpKxClJv8KJpBNNBM5BW8efzESy5WpOYl39reh95QqS53hpksEEky1JNyZjh9i5IL9LxZrfZN66eyqlkGoqDUG7iLARq20cZ3K7ziYE4ScpPtA6ZK/aA50i0pR1WBRKviAa4D9rhZBLhqi/5pCdVdLuK0xJNBUEjWPOu2pomTlTBUBRSLkZU0DUpvxeO5704z2CMgOVcwEJqAoJIIUu1NgePCOEVgyBQg32jNy5zem/6fi3PLTU7tzvGpADKUxAq1Lv8AWOul9jqVUrb+kfrHH91FBOIDkDwqb3b0cDWO8TjkgCvm0Zcr+pblj4+pHgpPFJ4qKWA4bFoZEwjUcGyEPyBc9Yksk3SmgD5QnKWDP79S2sRD+ZNgAL8VW/WOo45An5j1bzJpDy1Gnj2uee6vrDCc3wotfJQfzeFd+MKXNBACilLt8BY6M6S8BEgk1IWHHFia3ACxm5Q6lE/KRuPCWqfmh5Y2TKLf9tSiwD/NEJk5KhTKLe64fp7QnhpERI/+TtT4vImDdnYidIme1kTFSJlPElweSqsofykEGKiiP5QRo5J5uV+kIIY1KDzJfqR0eukFHrHdz+MtkY1AUKf/AGJAoRZ5kk+IHfI/KPTcFjZc1CZklaZktVlJIIPUR8wJw6T/ALRp8iqXq5WC77Rod3+8GJwK/aYackBxnQoeBdPjl5r/AMwY8YWwdvdP4g97/wDA4Z0Ee3mkokj+ZvFMI+VArzYax89y8znMpT5lZiVguolyS5Dvd6u8bXbnbU/tGcZs1MkqQj3QmYUy5ablPie5cnzoIEvApMh5RSJ0pOdSWKVrkKdTslawpUr3r5spII8ML5THsdbUCSBahN3SR1G17QRGHJFE3BHh1HNNgXseMCWQB8BfXTmwoaahoUpGZ2VLUG/nDGxL1iwowmqS7uMwykOQ4JBNgxJb14xZxHac5ZSpSQSkEOc1RRgVM5Zg3JqikUjLUn/bHFzbh5QLK+iKNa4HmA0DUTbV7JxyiUS0JzkuFJoUKGUkhiElJIDFqOXfSK/aUrLl9mhk5EKGYhRSFO6FKCGoS2Z9A8Uih7pQq4u3W9YcqGT2eRBIHgzCqWukEHxA1oXYmkL46u4O0pOcUBTTROQnW3gcwQzGvlzX98MXu2WW1oqpGb/bI+HxKLD5eY4wVchYJAUJYDWSspDhiQCg0N+EXqynjwkZATSykmptoDdvSPSuxO9E9EtCsomPLQfG7uUi6hcA7+keZT0FicktdL5CH4uQnKDfrHZ4GVlRKSwTllIpxyA1qN4yfU5Wa06P0OEzuUynpbm4pc5api1OpRGagZ2oA4oGow2iljpGUhQ12FXHGDpQxUGGnoecGbMljHOyyu9uzjhNai32D2R7c5lLUQkhiPConmNNI7KT2TKSKoSTup1H1eOW7u40S0lBu72uOQjeTi5qg6ZSyOIy/wDsYm2Lm3v28I1o/A5vp4xEyG3DP8aQamt1EmBpIJNtnYnzprxhwQS2YNUUDa1A9Y67imrR1E7MR91bROUVAuP/AFQq4Iq5NWgNNSPVhwDJfrxhgORYcTpV4KDKlsQ6Te6UIBdrO9T1h1LozLP8wCAqla5XJ84CksXDeag3EVFaRJMrUZDY1ZyHvUPfrEQRNbW45Ptr6wihh8VrAJ+1uRHWB5Q9ku7BjxJvfgzRNKN0hJ0Umx6BJJNDaAhzKOqFKNDUAAhqF6vTaHBb4SX3yE/+RS3ThDGWflQq1SKX0dq9IZ/kQEhr5cptd0qreCCxgMWZU0TEIcpuMqA4NFBQy1DPTjGvMkmWpC5BQAtZnSVMkqLBLy1nKXKT4WoCDVnjCM1RDZ1n/mQ3mo7W4RbwPaRTLMqbL9vLLlKUqSmYFZgpSXY+EpcECtQRaKs8fmHxvwN2ngRLUlSEtKnklKaEy5orMkFns7p3SU8YokUqATZik0O4JSG9Y28NOkrTNQTlws6cwS6lKwqmPs5hz+IFJDEfEkq1aMnESJiFrlzKTJZyrFCkm4Uk3KSGIOoMHC/FTKfICiBZN2+V76DK2ruYc5iKpLBrqB4OxF2iKy2pc8f0HpESgVoryFub3iwh1cUueabcyKwUkXyEVvmT5e6W9LRXVars9vNn8/rDoU1mvd/vmEFBp6EhT5Cyg4AAJfkXob9aQxw4uJRD2JCb8fDzhBeZBSRUVBd6i9CoaREITRkq5sPQ+1tyhoFRny3Sr/LHusfCHHGiW0uI7wSmXlIskJ8kgbcI4dMjMUpAV4lJTVRBLqb3So77x20wvOXTU3P7xi+q7n8up/58+6/t/afxW/G5QVIIBipM94U9RFg+6Q0YMo6+Fdf3eSlCE0DmpNH842R2gkXIEebHtuahIShGYvSoFNXMKZicaWIlS7C85q9QPvFmMc3l+6724BU4ipUbk0ShnetGA3gZx6d5lAwcJ6crQoUdVx4moVApYn3RalDvUxFKHar8wLw0KIJTDloT5AMxfeH+hY0AdzStKjhDQogQeYhrkM1QEvbmawpUsksGHiZwGNA70hQoiU0+WUlywcKPhAFi22pECSnMCQBRxUVo720pDQoiJZaAigJNH2ubQili1Hu+UPzBoXreFCiI38TNTiZUuZOQCsqyqmJZMzMnKHzBPiBSQ4VqOMD7wImZMLnCCrKZYmgqC1ygf8tM1DNmRUBQNQQGpDwoz4z9Wv3W3pjzkEEp15uNS9RSBKvb6w0KNCo+TgL8YkpJAJITfjx1esKFEQ8hVWpZ9WrwzcIN/gXJATL3DhTgEPorjChQ0BLsiSDiZCcqA8xBcJL08RqVH5Y6tHvKLCv6woUYPqfu/h2PoPsv7/0FPV4uVdY0RrChRkz6jo4fKGBQ6+QHreNiaGMKFFOf3M2Xdf/Z"/>
          <p:cNvSpPr>
            <a:spLocks noChangeAspect="1" noChangeArrowheads="1"/>
          </p:cNvSpPr>
          <p:nvPr/>
        </p:nvSpPr>
        <p:spPr bwMode="auto">
          <a:xfrm>
            <a:off x="63500" y="-1130300"/>
            <a:ext cx="1952625" cy="23431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506" name="Picture 2" descr="Soubor:Albrecht Wallenstein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247900"/>
            <a:ext cx="3486150" cy="461010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11560" y="6525344"/>
            <a:ext cx="1709936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http://upload.wikimedia.org/wikipedia/commons/4/41/Albrecht_Wallenstein.jpeg</a:t>
            </a:r>
            <a:endParaRPr lang="cs-CZ" sz="300" dirty="0"/>
          </a:p>
        </p:txBody>
      </p:sp>
      <p:pic>
        <p:nvPicPr>
          <p:cNvPr id="21508" name="Picture 4" descr="Soubor:Prager.Fenstersturz.16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068960"/>
            <a:ext cx="4680520" cy="3399227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211960" y="6309320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http://upload.wikimedia.org/wikipedia/commons/thumb/1/1d/Prager.Fenstersturz.1618.jpg/800px-Prager.Fenstersturz.1618.jpg</a:t>
            </a:r>
            <a:endParaRPr lang="cs-CZ" sz="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stavovské povstání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8028384" cy="5410200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s-CZ" b="1" dirty="0" smtClean="0"/>
              <a:t>První fáze Třicetileté války</a:t>
            </a:r>
          </a:p>
          <a:p>
            <a:pPr lvl="0"/>
            <a:r>
              <a:rPr lang="cs-CZ" dirty="0" smtClean="0"/>
              <a:t>Tlak katolíků ale většina obyvatelstva evangelíci</a:t>
            </a:r>
          </a:p>
          <a:p>
            <a:pPr lvl="0"/>
            <a:r>
              <a:rPr lang="cs-CZ" b="1" dirty="0" smtClean="0"/>
              <a:t>1618 – sjezd nekatolických stavů v Praze, stížnost na porušování majestátu</a:t>
            </a:r>
          </a:p>
          <a:p>
            <a:pPr lvl="0"/>
            <a:r>
              <a:rPr lang="cs-CZ" b="1" dirty="0" smtClean="0"/>
              <a:t>květen1618 </a:t>
            </a:r>
            <a:r>
              <a:rPr lang="cs-CZ" dirty="0" smtClean="0"/>
              <a:t>– delegace v čele s </a:t>
            </a:r>
            <a:r>
              <a:rPr lang="cs-CZ" b="1" dirty="0" smtClean="0"/>
              <a:t>Jindřichem Matyášem </a:t>
            </a:r>
            <a:r>
              <a:rPr lang="cs-CZ" b="1" dirty="0" err="1" smtClean="0"/>
              <a:t>Thurnem</a:t>
            </a:r>
            <a:r>
              <a:rPr lang="cs-CZ" dirty="0" smtClean="0"/>
              <a:t> na Pražský hrad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Třetí pražská defenestrace </a:t>
            </a:r>
          </a:p>
          <a:p>
            <a:pPr lvl="1"/>
            <a:r>
              <a:rPr lang="cs-CZ" dirty="0" smtClean="0"/>
              <a:t>Svržení Viléma </a:t>
            </a:r>
            <a:r>
              <a:rPr lang="cs-CZ" dirty="0" err="1" smtClean="0"/>
              <a:t>Slavaty</a:t>
            </a:r>
            <a:r>
              <a:rPr lang="cs-CZ" dirty="0" smtClean="0"/>
              <a:t> a Jaroslava </a:t>
            </a:r>
            <a:r>
              <a:rPr lang="cs-CZ" dirty="0" err="1" smtClean="0"/>
              <a:t>Bořity</a:t>
            </a:r>
            <a:r>
              <a:rPr lang="cs-CZ" dirty="0" smtClean="0"/>
              <a:t> z </a:t>
            </a:r>
            <a:r>
              <a:rPr lang="cs-CZ" dirty="0" err="1" smtClean="0"/>
              <a:t>Martinic</a:t>
            </a:r>
            <a:r>
              <a:rPr lang="cs-CZ" dirty="0" smtClean="0"/>
              <a:t> a písaře Filipa </a:t>
            </a:r>
            <a:r>
              <a:rPr lang="cs-CZ" dirty="0" err="1" smtClean="0"/>
              <a:t>Fabricia</a:t>
            </a:r>
            <a:endParaRPr lang="cs-CZ" dirty="0" smtClean="0"/>
          </a:p>
          <a:p>
            <a:pPr lvl="1"/>
            <a:r>
              <a:rPr lang="cs-CZ" dirty="0" smtClean="0"/>
              <a:t>Shozeni do příkopu s odpadky a hnojem – jen lehčí zranění</a:t>
            </a:r>
          </a:p>
          <a:p>
            <a:pPr lvl="1"/>
            <a:r>
              <a:rPr lang="cs-CZ" dirty="0" smtClean="0"/>
              <a:t>Promyšlená akce, definitivní rozkol s Habsburky, </a:t>
            </a:r>
            <a:r>
              <a:rPr lang="cs-CZ" b="1" dirty="0" smtClean="0"/>
              <a:t>zabráněno mírné opozici k vyjednávání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„Zimní král“ – Fridrich Falcký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b="1" dirty="0" smtClean="0"/>
              <a:t>Vláda 30 </a:t>
            </a:r>
            <a:r>
              <a:rPr lang="cs-CZ" b="1" dirty="0" err="1" smtClean="0"/>
              <a:t>direktorů</a:t>
            </a:r>
            <a:r>
              <a:rPr lang="cs-CZ" b="1" dirty="0" smtClean="0"/>
              <a:t> </a:t>
            </a:r>
            <a:r>
              <a:rPr lang="cs-CZ" dirty="0" smtClean="0"/>
              <a:t>– prozatímní převzetí vlády</a:t>
            </a:r>
          </a:p>
          <a:p>
            <a:r>
              <a:rPr lang="cs-CZ" b="1" dirty="0" smtClean="0"/>
              <a:t>Češi snaha najít spojence</a:t>
            </a:r>
            <a:endParaRPr lang="cs-CZ" dirty="0" smtClean="0"/>
          </a:p>
          <a:p>
            <a:r>
              <a:rPr lang="cs-CZ" dirty="0" smtClean="0"/>
              <a:t>Habsburkové finanční i vojenská pomoc (ze Španělska, papeže, Polska)</a:t>
            </a:r>
          </a:p>
          <a:p>
            <a:pPr lvl="0"/>
            <a:r>
              <a:rPr lang="cs-CZ" b="1" dirty="0" smtClean="0"/>
              <a:t>1619 - Vydána nová ústava </a:t>
            </a:r>
            <a:r>
              <a:rPr lang="cs-CZ" dirty="0" smtClean="0"/>
              <a:t>(</a:t>
            </a:r>
            <a:r>
              <a:rPr lang="cs-CZ" sz="3100" dirty="0" smtClean="0"/>
              <a:t>konfederace rovnoprávných zemí, volitelný panovník, úprava náboženství podle Majestátu, sesazen Ferdinand II.)</a:t>
            </a:r>
            <a:endParaRPr lang="cs-CZ" dirty="0" smtClean="0"/>
          </a:p>
          <a:p>
            <a:pPr lvl="1"/>
            <a:r>
              <a:rPr lang="cs-CZ" b="1" dirty="0" smtClean="0"/>
              <a:t>Novým českým králem zvolen Fridrich Falcký „zimní král“ </a:t>
            </a:r>
            <a:r>
              <a:rPr lang="cs-CZ" dirty="0" smtClean="0"/>
              <a:t>– německý kalvinista, vůdce Protestantské unie </a:t>
            </a:r>
          </a:p>
          <a:p>
            <a:pPr lvl="1"/>
            <a:r>
              <a:rPr lang="cs-CZ" dirty="0" smtClean="0"/>
              <a:t>ale ani pak nepřišla zahraniční pomoc</a:t>
            </a:r>
          </a:p>
          <a:p>
            <a:pPr lvl="1"/>
            <a:r>
              <a:rPr lang="cs-CZ" dirty="0" smtClean="0"/>
              <a:t>Pokus o obléhání Vídně – neúspěch, návrat zpět do Čech</a:t>
            </a:r>
          </a:p>
          <a:p>
            <a:endParaRPr lang="cs-CZ" dirty="0"/>
          </a:p>
        </p:txBody>
      </p:sp>
      <p:pic>
        <p:nvPicPr>
          <p:cNvPr id="1026" name="Picture 2" descr="popis">
            <a:hlinkClick r:id="rId2" tooltip="popis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43969"/>
            <a:ext cx="1835696" cy="261403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525344"/>
            <a:ext cx="183569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http://upload.wikimedia.org/wikipedia/commons/thumb/8/89/Gerard_van_Honthorst_006.jpg/421px-Gerard_van_Honthorst_006.jpg</a:t>
            </a:r>
            <a:endParaRPr lang="cs-CZ" sz="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na Bílé hoře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916832"/>
            <a:ext cx="7240848" cy="4069432"/>
          </a:xfrm>
        </p:spPr>
        <p:txBody>
          <a:bodyPr>
            <a:normAutofit fontScale="92500"/>
          </a:bodyPr>
          <a:lstStyle/>
          <a:p>
            <a:pPr lvl="0"/>
            <a:r>
              <a:rPr lang="cs-CZ" b="1" dirty="0" smtClean="0"/>
              <a:t>8.11.1620 – Bitva na Bílé hoře</a:t>
            </a:r>
            <a:r>
              <a:rPr lang="cs-CZ" dirty="0" smtClean="0"/>
              <a:t> - trvala asi jen 2 hodiny, úplná porážka stavů</a:t>
            </a:r>
          </a:p>
          <a:p>
            <a:pPr lvl="1"/>
            <a:r>
              <a:rPr lang="cs-CZ" dirty="0" smtClean="0"/>
              <a:t>Zbytečná prohra, nevelká přesila císařských vojsk, stavové výhodné postavení na kopci – ale po prvním útoku, zbaběle utekli – nejednotní, chaos, v podstatě vydání Prahy zadarmo</a:t>
            </a:r>
          </a:p>
          <a:p>
            <a:pPr lvl="1"/>
            <a:r>
              <a:rPr lang="cs-CZ" b="1" dirty="0" smtClean="0"/>
              <a:t>Útěk Fridrich Falckého – drancování Prahy</a:t>
            </a:r>
            <a:r>
              <a:rPr lang="cs-CZ" dirty="0" smtClean="0"/>
              <a:t>, útěk i </a:t>
            </a:r>
            <a:r>
              <a:rPr lang="cs-CZ" dirty="0" err="1" smtClean="0"/>
              <a:t>Thurna</a:t>
            </a:r>
            <a:r>
              <a:rPr lang="cs-CZ" dirty="0" smtClean="0"/>
              <a:t> a V.V. z Roupova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Soubor:Schlacht am Weißen Berg C-K 06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340768"/>
            <a:ext cx="7499350" cy="475271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692696"/>
            <a:ext cx="18341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Bitva na Bílé hoře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87624" y="5949280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http://upload.wikimedia.org/wikipedia/commons/thumb/4/48/Schlacht_am_Wei%C3%9Fen_Berg_C-K_063.jpg/800px-Schlacht_am_Wei%C3%9Fen_Berg_C-K_063.jpg</a:t>
            </a:r>
            <a:endParaRPr lang="cs-CZ" sz="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Důsledky Stavovského povstání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9356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2800" b="1" dirty="0" smtClean="0"/>
              <a:t>Pronásledování povstalců-  zatýkání a popravy</a:t>
            </a:r>
          </a:p>
          <a:p>
            <a:pPr lvl="0"/>
            <a:r>
              <a:rPr lang="cs-CZ" b="1" dirty="0" smtClean="0"/>
              <a:t>21.6.1621 – poprava na Staroměstském náměstí -  </a:t>
            </a:r>
            <a:r>
              <a:rPr lang="cs-CZ" dirty="0" smtClean="0"/>
              <a:t>27 povstalců, kat Jan </a:t>
            </a:r>
            <a:r>
              <a:rPr lang="cs-CZ" dirty="0" err="1" smtClean="0"/>
              <a:t>Mydlář</a:t>
            </a:r>
            <a:endParaRPr lang="cs-CZ" dirty="0" smtClean="0"/>
          </a:p>
          <a:p>
            <a:pPr lvl="1"/>
            <a:r>
              <a:rPr lang="cs-CZ" dirty="0" smtClean="0"/>
              <a:t>3 páni (Václav </a:t>
            </a:r>
            <a:r>
              <a:rPr lang="cs-CZ" dirty="0" err="1" smtClean="0"/>
              <a:t>Budovec</a:t>
            </a:r>
            <a:r>
              <a:rPr lang="cs-CZ" dirty="0" smtClean="0"/>
              <a:t> z Budova, hudební skladatel Kryštof Harant z </a:t>
            </a:r>
            <a:r>
              <a:rPr lang="cs-CZ" dirty="0" err="1" smtClean="0"/>
              <a:t>Polžic</a:t>
            </a:r>
            <a:r>
              <a:rPr lang="cs-CZ" dirty="0" smtClean="0"/>
              <a:t> a Bezdružic), 7 rytířů a 17 měšťanů (Jan </a:t>
            </a:r>
            <a:r>
              <a:rPr lang="cs-CZ" dirty="0" err="1" smtClean="0"/>
              <a:t>Jessenius</a:t>
            </a:r>
            <a:r>
              <a:rPr lang="cs-CZ" dirty="0" smtClean="0"/>
              <a:t> - lékař)</a:t>
            </a:r>
          </a:p>
          <a:p>
            <a:pPr lvl="1"/>
            <a:r>
              <a:rPr lang="cs-CZ" b="1" dirty="0" smtClean="0"/>
              <a:t>Kruté veřejné divadlo</a:t>
            </a:r>
            <a:r>
              <a:rPr lang="cs-CZ" dirty="0" smtClean="0"/>
              <a:t>, popravy stětím, oběšením, </a:t>
            </a:r>
            <a:r>
              <a:rPr lang="cs-CZ" dirty="0" err="1" smtClean="0"/>
              <a:t>Jesseniovi</a:t>
            </a:r>
            <a:r>
              <a:rPr lang="cs-CZ" dirty="0" smtClean="0"/>
              <a:t> vyříznut jazyk a rozčtvrcen</a:t>
            </a:r>
          </a:p>
          <a:p>
            <a:pPr lvl="1"/>
            <a:r>
              <a:rPr lang="cs-CZ" dirty="0" smtClean="0"/>
              <a:t>Vystaveno 12 hlav na Staroměstské mostecké věži</a:t>
            </a:r>
          </a:p>
          <a:p>
            <a:pPr lvl="1"/>
            <a:r>
              <a:rPr lang="cs-CZ" b="1" dirty="0" smtClean="0"/>
              <a:t>Soud s povstalci </a:t>
            </a:r>
            <a:r>
              <a:rPr lang="cs-CZ" dirty="0" smtClean="0"/>
              <a:t>(Karel z </a:t>
            </a:r>
            <a:r>
              <a:rPr lang="cs-CZ" dirty="0" err="1" smtClean="0"/>
              <a:t>Lichtenštejna</a:t>
            </a:r>
            <a:r>
              <a:rPr lang="cs-CZ" dirty="0" smtClean="0"/>
              <a:t>) - </a:t>
            </a:r>
            <a:r>
              <a:rPr lang="cs-CZ" b="1" dirty="0" smtClean="0"/>
              <a:t>konfiskace majetku popravených a účastníků </a:t>
            </a:r>
            <a:r>
              <a:rPr lang="cs-CZ" dirty="0" smtClean="0"/>
              <a:t>– zabaveno ¾ půdy – </a:t>
            </a:r>
            <a:r>
              <a:rPr lang="cs-CZ" b="1" dirty="0" smtClean="0"/>
              <a:t>obohaceni katoličtí šlechtici a věrní Ferdinandovi II. – Albrecht z Valdštejna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www.kampocesku.cz/gallery/2010_06/05_jeseniu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8208912" cy="5848850"/>
          </a:xfrm>
          <a:prstGeom prst="rect">
            <a:avLst/>
          </a:prstGeom>
          <a:noFill/>
        </p:spPr>
      </p:pic>
      <p:sp>
        <p:nvSpPr>
          <p:cNvPr id="28676" name="AutoShape 4" descr="data:image/jpeg;base64,/9j/4AAQSkZJRgABAQAAAQABAAD/2wCEAAkGBhQSERQUExQWFRQVFyAaGBcYFx0bHRgeIB0eIR4eHBcbHigeGxwjHh0aIS8iJCcpLC0uHSAyNTArQSgrLCkBCQoKBQUFDQUFDSkYEhgpKSkpKSkpKSkpKSkpKSkpKSkpKSkpKSkpKSkpKSkpKSkpKSkpKSkpKSkpKSkpKSkpKf/AABEIANUA7QMBIgACEQEDEQH/xAAcAAACAwEBAQEAAAAAAAAAAAAFBgAEBwMCAQj/xABGEAACAgECBQIDBQUEBgkFAAABAgMREgQhAAUTIjEGQTJRYQcUI0JxM1OBk9MkUpGhFWKSsbLSFzRDcoKD0eHwFoSiwcL/xAAUAQEAAAAAAAAAAAAAAAAAAAAA/8QAFBEBAAAAAAAAAAAAAAAAAAAAAP/aAAwDAQACEQMRAD8Af+ZeqH0ywmfURhpx2KukdiTQNALNZ8gfx4vch5tLq4jLDqImTIrvpnUgqaOxmv8A9q4SPtO03Wh0UYiZ2CKVZN3UkAfs6sjYG1Ng/wB2740H0vKF0ekQk5NAlXdmkF+fH8eA7rp9V7zQn/7dv6/Hroan97D/ACG/r8EAePvADuhqf3sP8hv6/Hwwar97D/Ib+vwRJ4gPAD+hqf3sP8hv6/Hzoar97D/Ib+vwS4nAD+jqf3sP8hv63EMGp/ew/wAhv63BDicAO6Gp/ew/yG/r8Toan97D/Ib+vwR4nADuhqf3sP8AIb+vxDBqf3sP8hv63BHicAM6Gq/ewfyH/r8fejqv3sP8l/63BLicAN6Oq/eQfX8J/wCrxDFqv3kH8p/6vBLicAL6Or/eQfyX/rcToav97B/Jf+twU4nADBDqv3kH8p/6vH3par95B/Kf+pwS4nADelqv3kH8p/6vHzpar95B/Lf+pwT4nADDFqv78H8t/wCpx4Caz+9p/wDYk/5+C3E4ASU1n97T/wCxJ/z8fMNb/e03+xJ/z8F+JwAdk1tbNpr/AO5J/wA/Hvk+tlaSaObp5RlaMYYAhlvcMTvd8FMuBXLf+tar/wAv/g4DP/Xw/wCpmifwUAAJti2wC13B1GTApTUGq6rgpyD1cpXRhnaNI48ZW8o/aFBLEBx3g+VG53O44B+v+ZKjaRJFyWTSqxF41hZJBXuNgmxamgcSTatQXU9mnDqA7EBGyIyHRcgsCB5ZYyaP8TtQbRBqFdQysGB8FSCD/EbcdeMl0+tKMphLRMRkzRsBZLE/ALjbbMd6m8SNqDE1y37QpkAGoi6leXioH9enmwbyvwt5ZR52AFvtKkk/0fIsfxsyAHfbvBs1vW1fW64N8i1wn00MoNiSJH/2lB4VubeqoNSYhE+aI4aZaKlKdaDB8RlYK43ZLCgePP2Sc0J0r6VrEmjbpm/dDbIf8LX/AMPAPXE4nE4CcTicTgJxOJxOAnE4nE4CcTicTgJxOJxOAnE4nE4CcTicTgJxOKuq5lHGQHYKSLF3vwP1PPjiZI8HjFb5b+aNL7n6bfrwBrj5fCjrOf6lmCooQA9z3sNvclGGxNe3jinqG1DDNppQCQvZIiigdzs67+fyg+x4By1vMFiXJzXy+Z/QcVDz1DAZQcdjQYGwRtuq2frt8xwmTcymLkqLBK7GaLJqrYsov/Dc3xQ1cJcGR4kNmlTrp8PzAIqgdjZDePI4Br5bzuZpLcWLVSAjp5I3VGNmvel8fLgty0f2rVf+X/wcIC6RytpGwj6gK1PGTktEkkEUR5sX43HD7ytf7Tqvr0v+DgMw+0zVNWhTpsxbTqQQQACaU1e9gNuPcGvAYFZltTpWpsfvMK4qRfesoBUfBZXCvb28eDf2jqBJoHCPf3NKdQCFo2Nie74jY2Pim+QnmuhLaeNt6aWN2KL/AHFUDdvJ/EU9xHv54AlHIojZgMvcZZYkAKCQti8yMSTsQpvKq45ZsrmySCCbZaZl6cXde2WRyANXZFihQvToAQz5PTt4XALbt+c7mzRog+x29qs8AieP8S0C7F6pGVu4H2KlXIPg0D9DwHX04cnlXYMmJAIDe8Jv5kZjz813C7jienvUDaCfWtEYiDIoMR8MyqaCuX7Dislg2AcR48VX0q0wckUbBIo2jPkSQxIOxQj2DXkMa4JrpYI0yjjKNL3O4zQPs1lg4bZskIvc5AmzjYab6V9TLrYc8TG4NOhYNiSAw7l2IIIP+IO4PBq+MZ9Ec8XR651Z8YJbSmuyyXixu7Ym1JJ3LAACgAzck+04dUx6xDEGCuknsFkJwDr5UfJ/B98TtwGg8TjnHOGAKkEEWCDYI+YPuOPYPAfeJxOJwE4nE4nATicTicBOJx4llCgk+ALPv4+g3PHoHgPvE4+XxCeA+3xT1nMkjPdf1OJIFmhZA244SpMt97PZ/KiChvt3ML44c05gip+IekWHhkV9twLAJXz9eAXHWViJGkFMDgUZwzE7EfsSTVVV+PlwH1kGJDAdwXYskpbfci1hA818r2vgpqZEOTJqG7rpQmnQbfMlSwG1iwfrXFCbVvuXkJPupaAm/kR0Pp/lwHKBAFMZBC18HTkxyuwSMKavYUOKS6GPIkwxmjv/AGZrP6dmw9r4t/eFoHNK32y097fIfd//AJ9eIOZEeJAf1fTV9f8Asv8AdfAVneicIAo/KPu5JH8cd/nfHSCMACkFVuq6Uef47D/L68ejzcY0ZIvPu+n/AMvwtuPkmsDGTB+phiTgkJ8i6oQk2B/v+vAeQvgCOQj3vSjY/PLL/wCVvxo3Kj/adSK8CL/gPGbxcxdN0V/5ag/XZdP+vGj8qP8AadR9ViP/AOJ4DNvXaWnLwCLOmXEFhQpLPa3aTVfls41kLohuazVodOj5FmjdnG5FrLEi5GrFiMgE7eF9xwY+0BVw5f5zj0wZcW3rEBiVBuhQIodxBW/AIf1JoXhTSRpYkTRqCAfJfqmh43BfY/Mr8jYXIubafpgSSKjlcXBUqS61jg5ARie5fetqbtHH3V6ORnyLLLGxByj7wBIVSbIrY3ZsqLb2fazwrRJAIpSxCyKSsUisY2ZimSbqwHxg7+KUX7Dijy/08ZCSzyRsVGDho2zLH5qRkpG4Fg7Cr4BzIfuJole91BbuOY6meJDYnE+1UZH9qHfScyZ4cHkLd5BpbBaxYJJz9hsAR+HtZs8KUD6sSx6ePUmSVx25LYas6Bu6FdTcm7K7eTxf0PrKV4JneCFxGwDMr9PHJSKDNIQdgy4pGb38A3wFnmMnVhRwKVo8dg1hgoo2tViynyPdiK9jvNOVpNo4tWjZNHnmJO7ZpSZIdxssZakHkg+NuFhPUsTR9V45oUIOBKmaPYFHGYULuACTXm/75o/6S9U6YTNCZAdLq91RmIbKggDLJ8SuLBIGOy/63AcOWa6aKFOnK6I5CTL2lSGADEKCpRxucl3OYbcAW0ej/tJ08UEcOpeVZMiokkDMJLkYL3+fYjf+61WBfCnzXQNpdXJp3VmXEurZBbRtz3NZJDKt1ePnwLHObRN1Au+AUgrmwbdhKGViTZLWtDbagd1PAbnpdWkihkZXU+GUhgf0I2PHbjBeWa59JIk0TugOUepdKwwACCTpksFZWAPuSM/pbzqvVk0ci5y2qo0i4wn8XFqZe2XE2lMGsAeSOAe9VqAiliCa9gLJ/Qe54Aa/13p4GxmdI2O4UuMvFtagHEi/B34XZ11c7rDJM0MUshU4yZNjiWvqDwe0oFFUWBJNAHO+a6RxrZBKF/BYwoYlUq9g7lD2hqNke7MbIA4DY4vtJ0Bv+0xll8quTEb17L5O2314rS/atoQCRI1BqYtG6Bd6JtgLokbCzuNuMu0ulrU7BjgERcxndYuWLfB3ZL4JOV17AepuoXcI9kxFt6DMTGGOZZRuwpiB4ob8BpUn2mwAhF7nJ8uyxoN6IyO5rfwp8b8DtZ6z1uZ6Z04UKSKVmB3HdbFTW/ih7HhBihVg0NsFBtCqgmmZsGAJGRDg37nICrY3Z5bzIR6N2eRr08qxRq3dG0bMqurSotjHJsWsEBVqyKANJ9b68ttJphiACDEe4+9nqnbz4/y486v1tzA7rLpkHj9kzAeffqHf/wBOF3XSSGRwziOUSUoV8st/Coi99KLIv3J33ob97IIVZw+aXZRwclezRsgMAxB/Xf6g1z+s+ZIskjSRPFGq59KAlhkGo4s47e2ibFFvG3FbV6/VKizT6adlkLIVaMFwQBQpnbHqFmVfO4WibPHzl0EpjnBkWJysYAKuLIWSlKtu7337bGrPjgjyfSdfX6zTJORJCIi5aJyhCqKC3qcm87ltxZquAGcxSeHDJJIg2PcyxFVLjZSfykGwQTfj3PHXR6NpIHabVQQlow8SuYldy1kA51QbtIcechRob2uXaMyNrY1lY/dtUGfOM05MiEiMmYj/ALPEOwJAY7+eGDmPKtdLqNI+EfTivrpaKJRfaAlvsvyLVvfAIQ1c7O0QUFUAyLRAsmw+NVFgmxe3ysninzLmGoTtUQuLNGPAE7ADaTE4H50R54cPVnpx55dJ1YY2VZ5p5GLRKCMRWQvE41GCSe4Lv5PHDUej0LBU0ERaQAquemAxWqIWzmCQSSADTEXsOAC8qInkkiacR4owyEClgRj4CsVasiTW9AbC9jSrp5jJEj4SaF+lO40xt2ZmUFe5mk8Ad93V+/HrS8raObUNBpIZSIWMUBMUiCdGTMAK1RbEHHbe+GmTQyXJjy7TECSMKWCDKMgGR/HlGJAX3rgELXaF4bLJnEdi/TtGolfjOWKsNwT7H2PGqcov7xqAfZItvl2n5cYVrNc2l5nqHFdGHUOrxFnAMZkYAKuWO3UUCgAtCvJ43HkGpV5pmTdWjhZT8wUJH+XAZ3650KyroLiDk6YDqZMDF+E7DEXgMmWrcG+2hY4B84EsuoBB1AzAZyZJDQVpF6gCijahDRBAF19WP1zKq6bSG+46QCuoVFYX8IK3dEHc+ANtuE31NyMNLixjzMaxKQcPiaTF6NklhHkWsEhj48cBWWCQBo2FqKc5tDE27MoxzX8UFV81upxAAHFXVcvGf/V8VBXdUjLWBvskygm9hQ3v9Aeuh06rLIwzRTADIFeEEbkEt1Eq8Spuh545TlWBIlDW1EsdM4agNwSASaI/9eA9afRukLlRLHT3YinobkA/mBIOQsGhkdjfFCQk4oHDRSfEA9KVF/tXCL3GiRYJsXtfBh5TIHBnRFLGLErp0B8ZBisincr48EAfXjhoOrHEXjmGLqpJHUNm9swJMQuws15HAeNPoHCBUVHGJQLDqYrTMsTWRc1svuKLVvexf08smlfTIqFHSQuhKxSNVWwJVwSaI8LXcPqeK0Ek5aSNn00zyXkGMmxUgNbiQBTk1n65Hjw+qkgvVPBpz0Ja6UalasGrYowoA2CxuqPcOA0f1fPDqdL13OE2ltiwGQMd91UAHX2wYA+VYKWPChBqdPMESPVRSGsVJkZDiFtQyykZNlklqB5RtsOK+o9SyytJBPAkQnkRJGMyuUMmNssZHxYruEoHcMPFUuY8s0ajqSrII3nLmLosr4stGMFcFIDUwKn+HngD2oRoiRItKuSqaIXBgTlnRxOLE9tkE7EErwu8/wCZE6WKFnLnSuXjeNwM4DHiaajRXZe4EmiD44CxIumpotTqAxJuKJXQruaG5rat1O7bV8+Csc074iSaGRAAxSRaJLyr+egyEWGyc2MXIvc8A2w82XVQxNI6CVTJHIrYvTdN3H4hNNkDYKj3o7jhdm5vpIdRKrdh+9ysKiYo6GW1xCtTCrIobY7eeDfoL0+mpeSUnVRrFqnKxQlJY7IVbYspDWGHnIYo314VtTzguzNLTvluexRH3BR2qVUDsv3FM1g3sBDT+rNIBfVlGLAqGhJABVLyKru2akrVAf4ce5fVmkWQOJJSpUWeg1fkXayPIDgmvAA3vhU1WotWBYMSltRRSWXYDY7gd21WaA3J4+8y5h1LXOLBWuxHHu2ZHaEUFhj7HY23ngGfT+stKAjE6iQRtRHTYL02ABHxUe5drqizneyDc5jzeCTTSyRjJTJlJmyhu3+8hIbLJpWoAkj61Sbyo3L46iRhS6LgbAbYBs6UbflKnevrxcm3VtwpQExKZBYUhlVN3vNXDE0SciLG9cAwx86Z9HMscgljRR02YEvEzS2qo4kXEriHAI2Hadtg0851iQvAscbzjUydLUyu7uVjoDNWQ/hoS7sF2AKggCuMM0DOsikHZmXLcHztv7jYnj9J+jNDqYn16z6nqmz0gdRngO7yCxKVajwOAAavT6WKWZQJDp+nEIY8iwWZjPGDZJOBADY3W/j24u6H1JA/OG5f9y04pbM2Iyf8IP7J7E1ux4qcsM0OmYaySPUSMjBXMvVVW2EYUgElrJoVsDZPBl/VTNrTy+MompMQdZOh2/AG8mWzsCPBHACY+dLLrdfoxo9PGII3dZVSmJRkotWx2YtfBvlXKBDNrZV1sDNq5GD2p/DKKxZARL5VSSQarzwq8y5ZIml5g+oeOeaKbEsylBbRRu2JEmCC2b8nk377COd+nEX7zFC7sYY2lZiW8hUeQBr3oCCPez3N44BsHJE5fol07sdfFGJkdI1/EOYsqQHaqB8edr4I/e9LHq+UONM4kmgKQtntAmKnFhdE01X52458r9ProJmaVUSCbUSS2WBCAxFQhB8jbY/Wq4J6/wBURjV6CGPTCaKcHp6haKxY/LtNeB7j/LgAPKvxpNTFo420T9Wc9UtmGcslyAHwGwIrx8uGzU8s1TNOV1QRWliaMBbMaKF6iG/3hB3/ANbhGl5/DrY9UJ9MYI4Xm6ghrOXAxsHHYO4lQN7/AF4N80n0Q6xf7yBPJDPM6+ImVVeMN8hggLABqHmrHAc9F6b00p1Ts2lEjamZWMkMTsCZJwoZmN72hA22jrwTw1cmhCajUIoAVEhUACqAVgB+g+XGY8xflzPzGPU/eBImtWeQxYVfUMcON+1P3AgHyflepctX+1an/uxf8LcBnnr6vu+hFq1QGtl94jXxHwaHyAq/pwqa+EyTbgBhBEoPSo0yS32uWbwTt22dxW3DX9pArR6AkkHp1eNn9kfcAge36+3CnqSpn2KrUcQ/bmXPZrxeQWK3GKkEZe+3AKnMoMHiYgEtGAc4rO4VrDAAMe7Zjv7HzfFzmyiLo4rCFdmLEBnpqXu7ha2K3QAf4cC+dIsQ0xFKwFsqsWK/hwkMQTSEk7gUQbuqHFrn4tYRHETI0gyHksxjXtpTuKx2FDcjgL3Myq6iONY0UM92UBIJkYNRObC+3wRWOwsnjzFGRqxFiuAhxtVIx7XNFm73UMDYY4mvlx45/wAtlh10Fx4F3/DJ/MBIEHkePH8Pnxc6gXmEZYIuceXdtePWD5FU2JbLcDxXy2AM85Ojdg8RGTAoqiM9yIXAjUKCFKoDQPzBNmrOk02PRGRjWTQMWx+RlayFsBrx8HYmuPGhjYaFx0pC7tilKTeSPZrIEighDVQobe5JJyZ2XTs4dIk0hjBoAgNM9BlIJYkMN1FcAa1OmDaz8SULlqQyBzGxLO6JRwG4XEmhQN+12BXp7X6nWz6eM9IJLlb4DYoGKnJgWFsoAPnwL4IpzXpy0QigMC5CkiNuqttbYqaIrckmm8C6XNBNBppkZHlZoyxhsrQ2I8BSMyVArcVvYoWHLlmum1I1BkIUR6d5lwiVQWiKgBiBe13TfMX8V8e+QQvIGDyBwksJZO4N0yydwIpQoJA3+ftV8dNVNpYMTp0DGVSTmzWimrVlJKWQGte4+Nvbj5o0eQpKsUYSNkFrGvfbRgoY47sg91WG7qJrYBo/2U83TSwT5dwk1KAFCGXIqBu1ncmvPufYDbOp9cVmjBv8KSUhQoru8iwuQvxvY22NcNHJ/Uc/LXMSb569UkzUHKPGMUqisFIfIUL8fXhZ53qH6+qxjBaKSRS1WFB6yBssmo17BQDip9hwAPU6BmEMdMcQyr2+bNkhb8iydzvt44v860xeRpXyUMKxwoUzexusiKrtAP8AmQGhiGLki1RQ1gHYllAIpgB5G5q/1rj7HN27gEWCrYgkAEA+TtdDbcfKhfAGVXFae1jBQiTGjSjsGIsbkkkneh/A2YpFBiKlsEl6gYqCCLLMt5CwG9sQdz48Fc0tyCT5gZUPfcXYJ9gL2G3+4jBrXXXKSQcpaK0GSmNEAA03bjuKOwqqB4AUrdyGqAZb87UfJ/X9Pb+J2jlXOIE1+tm0kc2obWZrRKRqfzHA7s1jcbWRRojjNNLyyCGPKWR2LoD2DZWy+Ek9walPtR9rrclBzCFolJeMSvHJbs8jNG5aMd1PSrvJWx2O98A+cm5GmniEEcEkseBkuRsGSRscfyKGCKwPyNn5bNGl53IxSUaKGOfEBXchnICbjJQDsTjtY2b6XkycyiyRop+kChyAaQ5sj4p0wzKUYUrC3bdgST3V0XnCwuvT1SvTqxSncsGVRIgyegCJDYYg2rCxtwD/AKnX2vMBMI3RpleVQjEPUUJXAZZWca8Gsl32PC/pdc68v1rti8k8ciOQbOP4hZlAJrKVpNzQpQKtaKjqddGhm3Jjz6iWF7gI8VXqgvstoQCSMSfNkcXE1mnbUCJCoFtHnZcujUhbY7ZK0st9wtt/NqGo67XzapV6hjUwu0gpCdxGQLbLtGLOdxv2j58XeUa+aBXW0bJ8vB7SbB2vcWBt53J96GRQcxiSJidVGAmIVw0vUzdm7iylGYBUAJN9pTYVvb/0xLI9afVyJGJVO0rY0y5LbOtRku4UWxIN+djwGpw801DtG7lVdAQv4dKxdFJvvsVsKseQbN1wI5lG0y6laLvOGcqI2GJkgWBRRG4AAcmzQP8AEor80n/BY6tg5ouFKOQR1eocTtQUZhmACsWBoA0S03MNdJG0seof8ODN1WJN7V2CqSDRtSgFBqG9DGw1D01o4ZV1FojgzmyyAlhSOt2NwLsefpwV0I/tOo/SP/c3GZanmurEUspbTySRKzRsyMM1pTkDlasAKsNVggfPjRPT8pZ3LG2MUJYgVZKGzXtvwCZ64QNp9COmjHpE5M2JAEXgDy3zr6Dxwssg6xzjYuViHda0bINGK0F5Abn3Xhm9fqv3TR3KEbpsAc8djFvZBG23mv48LGrgKyocpUVYcgFzA6oApRiMBTix9Te/kgrcw5bJNHpI4hbuWZcmCKQIYTt3FrBUkt+Yj9eLOr0Mc1o8hjkgdTjI2a/sVBRZHkCgM4J+YyO3absTaNOro1InGOYY9MqcAtpS/EwK7gt7DdfK8XIphpUyC4EFY2aQOcO11YB4wEZCzhVcuMitHYEcAC1mmV2MxV2aKYhUOxUKkZJJIOQBqlJqvG1ji5CckIEaZuslSFmsASSUyGNljpXcb4igwOw8/dPrCmamOk7SWYsMncYmMxqBuVW6YPWN1ucWbVKgj6q5HTIymKE/C0hZqODMGjUksyGgLA3IFkFPVat1yV8OtHiKjUfGHTa0IyyGV/La/IA5aLToQHMczoIFoEuUUoyKcWLrmC7SNSgYsKHvwT6ICpm4eTtaVldnEmzAKCFpljUKpyNAru244rO0oUsT05cCTHclZQlMiyiwnUDYjEDvGxXgKy8vZOjVhXDqCQUEixyot0bxpr+o963B7Rcsgmj/AA7aTrYZzkOgxKg/hqxNYkXubu1GxIJ8nmQ6mHFjIS4zo7MWZCd2ck0uNnIgmQ+N+FT0y9waxWPaVzxC2e2Ob2BoVQJ2+VV7gSk02UMH47dNh3Kiu5mDFQqG3oggH43WgKxBBHFnVNhHIsbTB44nNtRRDEqGgUPTUnprZDs9+fPAXlc4/wBHailWSgVAZt4xaFSq733PJ7eWNEXx19Li9Fq1Y4qElJGTC36bYgIo38fm2oE7UOAscphJ0sShGZ48pAWZUALY4t75gKAxvcC9xjww8xaDu6upBaR3keOAsxYszWBJlWIEi7bWoPFbRcvn1EwMULamTdnVpFUwyCYfGq0qExhlNfFnZqqDJyr7K9RqYw0uriRAoWPojqsoUOMGlsKw7iHq7KjccAiu2mebGHTmO3VZScnx/EOWxcKygijdg7b+Txal1enja10mlYKRkzI1U0pvfcAAq4Fr8NDfxw382+zRNOYRPrdRI08ojWOFFhtmcuz7WKQsz0foB7cV5PQOhlTXBDqWk0zCGkkU9SlXpsy40FBBG+wxY8AucmnWXUDTxwQQyFXDllVgpq8SqJkWoEMRtuRt4BeT0tpo5F6syr3EyY6XDGkoWgLdSyt+SLssDfF6afljTwzB5eW6smnYgICGBDlHoxsCdslPhvb2Ca/naGcsNQ8rwsY4mjiQ1k7hBaJsxoPkASbIo8A08iKwyywDTaaVIkSQGaNhIxcVu+EgFCNbsEE+4rZ+9NarT6uBZ44FTKxRRbtSVPcuzCwaIO/+XGT+oJhHy59RBzFJNRPFCjwK0Y7ctgqjvWsyaAA3uhwV+zX1wdPBDpJ/uqRwgq0zatQQScivSqy4yq7x2O+1cA98+5/y2BxBq2gQuthJUGJW691x88K8/NuWnUL0JdCkX4Tlu0UY3YsqqBsSoN3XHL7RpdPrIotRppYpzGwR0DghlJDUwDAkBgpr32rxwgqmnldVwkaRlYAYqjKylCO6zicAzBf8wRwD7y/mPKS0raltLE7yLIBFOwDYqKYhHxDA2LFXV/Xhl0Ov5RrykSHS6hkFqjKrsPawHF3t+vGNSauBo0LJ2mVgG6KqGJrqUy5WtMNkUla8L+bmNdAMSiMpDOUdYgrEhFrptGm+LgCsqt7N5Cg/QcXpjSKKXSwKPkIUA/wx45T+j9E3xaTTH9YUP/8AP1P+J4X/ALOvXP3kHTzEnURrlkVK9RLADb+f1oWKNDg1rPW+jUyINZpxKgOzSqKNGr3+Y8cAres/QWh00B1MQXSNF+ZAFBDAoVYfI5bn9fmeEFpmgWKSIzRRrG5Qh+sExWNgqoSKOVqzUN2oY71qWi9e6YBxqtbo2BYKojJqsRYYmwTll4FUPrQTfVPKeWSAPo+YafSh4pEMZOUZRyS7KnmNrX8vnEV9QBT+odR1eiYkk6hktUGNYKwYMrr2N5ck70SMvlr3o6TKzfnTaY7eN4z4rb/DjLNf6Y12PVTp63TydSV2gbLIyo6EhGOVDImhf6cav6Z1AfvClA+ngYKworaMaI9iPHAAfUWpUaXTdQylTATij4KxCAjqGtwaqr/UEWQhCbVSvhpo2mMdq6sCZJaJKSSGRNqEgXEMD5PcOHP1PEcOWAEg/IFhuqFgGZdinbRU/P6cLep1csJkQN0uqkYZwb6au8Mbk/6+5bexve1VwAI6CWOXURzdN5EKx2x7C2JaSsR5Fi1qrb3x3vOVdyojKrIu6hUYxv8AJZJlFLfdYCsRLfgAkVy/SiJcn/ZPJJHIRiBGUksjDYG0UijWQah4PBSTR20YeGsh0jGFBmHbmWhBPTcB3IFAGr3JokKukkElieZKbFS4xGVjFWNquJMZFEtREdX7MWlklSMlpCksQVnKkDNUAvF1rCWJJMG7XsOGugcQOlmEaiWQNDjLIM2kZcTvRaEkZEsT+zL5AdwPnih95adVMSs/Ty/tEshjBBUIoxyUPiqhL7R5uweAsaPWNKn5THSgFgtIpBAo3ZxYOCTuwNsfc9gzGeJEaF2k00sYpSFLAiUuExovkSuwAJi2PgcDYtLGWdMWWPpg5CgsYMIdgQEJYksffYLuDseO2jb+0QKlI2lhtmJfJ2dXZyMLbDckhQGGR3HsF3lkJ7JJ7AWMYiNUX8NXQboPhIJf6tS+4vinFooYAUhmBjnhUlwcmUltlCZjC8iLZt6a1o8eND6gZUhbGFY+0lnVgoIc5kIExZSwC5AMR4+g+Dm3XcGZIj1OmI5JAoWIk7iQkDatwVIFVv8AID2k9EY6eSOSSkmfKM4R5eA2YCsSRSDtUMBkCa3K8f8ARcOkhKrqpMZoiv7NAMmYI4ZrJx7d8fiGeLHepy7ThLEjpEpUM46B3yAZScg1sTve1i9zYqzDJBJDErSshlkMbskUivGi59PNqKtcjq2wsFq+Z4Axy/mkumWOHSTRoksDTu7woZCayy7HxI3u6xC3V0RwM0Xq/U6GMJFInSMq2VZJR3oSArNW7YjwKXftNjgxB6miLQzOiwQGELqlWIqc+kxs9ltVRqln3Io2p4o820XL4NLEdNOZlkdDTaiHOItiFYw4/i4ixiwOPcR78ALk55rIojL1gpGpTUPGVDYBldWZnJNsCrkgLRIsAbDjrq/UM3LRqpElVZZD01UA3I6ZFpSrKKSnyssdyF+ddNByeWXR6jUPWnhiEeT1fWEHVVmSjTOXJq9rIPtXGbepvUsmtmbUTNbN2hfZFHgL8hv/AB3J88B+rW5LBKqu8SM7KCWK0TYB3I3IsDbjJuefZ3rBKX0+jwlVVKSRTKFMqs7CTEn2tBbb9v1478p9Ya7VTyfdXEyJJPIirkAIxEEhU7H4mtgpF5D/AFhxB645po0X7wgv7tGiiRgCZGGRlYGmJSwrLXlSLu+Aq6rlSR8vkh1mn08GpSECNVd3klZQHs0cbZRVWSLv6cJ8fK48FAWO8Q7FmskK2NYLQUPRYhtyRddp43P1HqoFXVRTGKNuguUzggZyiSJbIG3wVsTtY+vGeN9k+tKEh9KUZDTLLKoGRLBvBvFiGUe1H3YngAfItFfdprV2TGVR5xBNN30cgQr7bUV3/umdb6XClI/9J6EowDx5OY3IJBU3T3eNE+SLHHqD7KtVNGjr9ykja2R85WBDFWQrluBYPudnO3HDVyy8p1fdAkypGFkjvMdNqoqcR3kF9iApqQ770HyPQgahXGp5ZMxLjBHd2bKiCy424jVQO3FsQfNVxXg5W6mMR6qBSYsyGU0ilbEspxsq3WYiVe0ULA3Kv2k9V6DV6Y9OXTdVVD05ERQ5KTYcDE5UDRo+L4XRNp9O+mA1WjLaYylRbXJppC2MIYbDAZCjdEL8zYDNHyiZJEaLmHK0lRVVGTUtZK7lsd7DLsUO3uACeBWu0sOckUQ08yRhSJFdJMPhOa4RhsSbyBNC6vYDh05GeVxxyI50phSUSRyjGR5IiwZAy4kjuYx4nc0duO3Med8jCOlxRFwK6cDCRWHdv2fECVOLWLHv7AjnpAgSxojivBCjM1gROgIHvTAi6ZqPwi1oItJEptYiDTV2td9hKuvgK2LMa2B33BV/HK/Sur12n6mlhWVa6ceofUFGOD7SlCSwktNgSABQpq4MN9nnMcizaSJg0hkYJOFJJTE77Ksd92A8mgSfPAVvRnO05dO4jng6TElo3lC3uu8dWBQPg4k4k1VLxrPJZleR2UdrRRFaNijnW/vxkCeg9XGnSl0M3TPTXKF43YYsmTmmLEkBtgKFLsaPGn+j9OYo40YEFdJp1xYYstBxRX2P09uAqc1iGHLmKAlT2nekPTPy28WN/a+M9m1JOnXLIqqIzCPZryiHeSMyQ0ZS6G5QjyTw6eu9S0XK4pgMumCDe7UwK7DwfnvttvfGccwlnbvySIyLaFCDITtsZccdh+WO2BOIu+AIzagadXjMgElAqYldjK5CFy0cilmbNc7BIFvuuXA6WKTKQKv3U5Bu4BmJAsYAt0o8cgd3yvbuPHDT6ai8YIEu7mMEvM7DdQ1WTuFyyKIBuV9uJrNckYysJjMTgkiM6t5X8X4FIXFco1JXEWwxrgPq9GKS3BMgRwDIzSTSDNSChVWCMAXAK0ux7vN+eYc0ZU2kKLiw3YZO1hjZS4YjeAGGTLgBakkFZ1fO2olaVXSpFAose683yyk+rE7XsF24rT6glW76ZrWS1BFdv5wPmo8f+/AOI5WpjtCJ3lo9NWCl1HSNOc8gSDJ3UDTObJ4mpnn6QhEAiAgMlwo0vWksV3WQxywBIJChT5scUtH6q1qaYoNQirDhcZjioqRYbuTcg0Kosd/NHge/rPWmvxcSBtUUS7t8iEHz8/K+A667R4QwQhmZpJlLJIjB0AVAgC/EI8pJVtT3ED3FcWo9Cghk7CmUDlY2jLYzPhhiPKsys6rlv23bceZ/X2vUFTM1+O6CHLasbfA7e4o/X6ipB6y1ikus6h1Um8IdzdAEEUfferP8NgcPVrxSxhUBaQqWQNBg6HFAUUtEh2az5/L5sjiuJ58VCoETtcMd3jwkakykcIbBLki7NDuAHAqH7RuZWa1hVhiL6UR8gn2BNe3aN6G17EhN605qtXri3uzIYgq2DiMSo3NX7VR/XgO+n5qIejE8SySIWEBOxYEiw/SlZZA2xO2V2R8NcejzdJtUski5M0sY6aKizKOq7YqCoZ2Nqm2/a2XseBR9V81loNrdie0MYT3ePf5//sjf38R865kSv9trENRAitaF7bg777iv43wHT1z6jmh0On5XsrRZPqaI+Mu0ixZA0SgYFqJ7iB7bqvJeVtJiQtt1AqBgxV5HxAAoVtsxs+K2N1wOCtJKRlkzsDkbsljvv7mzv9RxuP2f+nTFE+rK5LpI5YoY1VgZGs3I6mxkbrKqII8VwDRy+XRw6ZtDpJVErs8LMiuSZaxkdiqkhhd2SBtQNA0j/aa/TMOnmd+2i1qJIyXkYqRZtB+GVolSQT/F5+y3TPp9HJAyqzRSvuhXvJY3a3YOQasvIx34z31fKJteiBZ+/UiMxzAtShBGSJVLWokdrXMiiNhZ4Bh+1PTF5DcrpH0wHChjvHHLIrUoyOJYCyatl9xwxazVXyVm1HUd0hDdxMbO4AaM5K25vH4W3N++3BHmkGgfUiOQAz6hWjxUvZVQrODhsnb07Y1tiL8cKfqP1gkGrZRDrJhDIFCLXSkIixK94JemajW+QH8Q4+gXaMtoZZDAGluGMNkcopLkVHFEIcaF2T3EfXp6+9DhdLGAzSlLVpJSGbHLIDJmBAqxaksQoUfEeEz1b9oD6vWaKZIJNP8AdX+A4ksxo9pK45UDQbzRPDRr/tTXmOnk0qaaSOeSMtHk6YlgVIAaxV/Pat/ccBnyaSLrFoyk3VUKAyFWby2YVcgbxoqbo7Hfjxy5SG65bt6hixxPcGe3IdgMW7xuQB8VhdrLR+ltcsYQaHVqVkEhrIhyCxVbDGlJbySSMdzvxNX6N1pUj7jqHvUGRMgSEj7cEKhwbFuNq83fyATpnTBVEQZVUO5OQ6kcZFgEG1pidt2BXcgEVx0jhMWKgOVs/ijHLKxIxFggnAEeQfLDIcHX9I61SzHl0tlXUIkdgh3yKlsnsL3ENQJyrLa+KreneYKFRuWSkJGI7WMNa2Td7jMvRJ/ugD24A76J9Wtop1jWngvFqDpQ7RR6gssjEgkUO4eFrjYhz5JokaB4yzslBjRrMZdpINhQ9D5jjFI9NzNZCU5aUzyNDTqVVpDTnM2aw2APiwTsK4B6jQqCDMhtJB195DJGwIjZsrosDiWK/EfGIqw/RXLeZ3GOu8Ak3sJICtDwRe/w0TxT0CFdRKN/2Ufk2fil8n34wuX0pp8VBXMsUjRlkXu7R3BlG211kaNeBYA3PlqqHpRio08IG4O3fQsea4Bd9cqG5QsZG7kflVgArEsTlSih7kj9ffjM9RzQSPZIXNmkKwMWNFmB/tLYhVHjCMfQsLoa9zrS56DLEFYoZ2JPzCOAK8kXvXjbf24wufEw+Cr+QAchRZvHdtvdg7EePew96jmBbTutIiZkmKPsRlogGg1u1hrLZGhsRRHAYyA9mRIKrQJIFhBVhiQBTV7+DsL2NSBOlKwDIS69ygqtFnJsKBR9sRa2NmquKGg+7qCXLKS+DMVB2IX8tqPnf0+d3wAY6ftBG14tsviy2/nurYcETpQyRu5ztpRbAqAcVpmItRRO4G/bx4lkLYted33Ne1ZdpN4gtZNC/lYrghDywOscSdhEj2GJOI7Rky9yhVtcu0kj5i8Qp/6LYRI4ZyWwOWTgDbtyYrWN4kVutgex4rRaBmILEuRl5L7EA7E1VjY7H/Hh6g5VEZsA7IgXvkK4LasDYLOGRQSLK5DegL2PfVehYQY43dC8kYGORojIBcGYW5FkK9L8tweARysgRFdWYKKAskFTuFHZVli1NfuRdEcU/uDjtQMbooCP2g8kH3sWK/QfTjU0+zXRtOumzCSNahCTsccnHaCA+BBokEir4sP9lXLdIyrqdVNcjUcfhBsFeo2JCXa0GoGhXjgMm5UslhlViLFne6Ur9Qo/j9PHngv9+1LSsRH5oDFnj39jbEi2O5B3PzG96drPs15TAFZ5dQw6+BrFxnYBDjp0UDYgg9oPt54pa7kHJlLxsdQcQHwWNNx0wFZVCA+KUXVsRe5BIZpptZNmCwZsqyUu1GgbNo4bLa/kLJ8Ecd9PBqDIv4cihfOTlb2/vZjtqzQ3+vGk6r0jyWOJZWaYRtGHDYRjtLFTt07BWje3+PjitqvTfKl1CQpHqZHKs7ECIBERiHbFo+4jEtQBJA/hwGceieSPNqY1QAOz4Lkrk7/E4x8YKGNkjf58foT7w+n1X3aJki0sUUTk4rUSlpbDMz5d3TABAO7En24R+T63TcufVPBEwnDfd9Oz/BLHcdvkqHcZBifzCj8wGXT+sIZp40m0kTnEdabsbpMrKhJBXdRKQAQxI2JA4Bt9Q6pI4TksLdTtKSyCMOPcBiDbVdD3+Y88Y16cieXm/L1IkRaeYrKxsA25C0xtcgpBvemskCuHD1D60+8prYU6SLGBCOsVPVaRjHlGQ21WDfcP86Wfs8CNz04xJFjEwAVgcqyBIsXvfhaFLwB3XyrDz6DAO34vTNu5AMsTyMVLAgAZBigIFVt4oT6x04Xm2pDk06xGOsdmIplxyS9gXI7jQ+uxP1nqFg5jCYeoWinjmaNQMZHlDKwRq2kZF8Em72qiQK+13UKutZWsM+mVgwsGkYmrWiSTYqyBldXXAVAsjRoXYEEEAjwGMRmEgbxSAAn/AFbGPuF31JoAQkokjWRRZK0HcU2XapbcMCD3+KsWRl61vMYy8MhmpipR+1m+FMUWW3JYEDcZEAkjaq44afXwvgM0dYZGoSArIUFYKGIZV326ZUA92zE2A3L7OvVA1mjiLspnUFZFBF2tC6+Rsb/Xhr24/PHKObTaR2kBdVnXCOYKi2jImLrGCWDEQLuR5fwD5O8m+0PU6SNxLIkqQxK6xEBXkstncngEMVbYG1Ir5gNGfnE6vLfTwi1KRspUg9N8MWD5VfeD4rY8E5OeQiVYsjmX6dBWIDYCSiwFDsIO/GYcy9ZukpneCF5JYomVZBliNnCCRVrxI/f7CIXvwTn9WsNTNENMvVhDzvqVcFFCsFeg+5OC9KxutjYb8BptcZ79pfonrL95hRQyC5QseTuARTKtgF0BY77kCtxsbXL/ALRM9ZJGyKmnjLJ1Msi0gwIAUCx2sdvN19eCKfaLomiModjGGC5CNzvQJ7ccqWwCa87cBhunaZ0KRyWr3+RTiubAGP8AKLC1m3gtQIyvjduSylsGONtpoCa8bh/H04SPUnp2OTVSNy6dIpioeVXLpGSZA+ay4stlqBSq+VFTw7ck0rRBInrKPSwI1Gxahwd633HATmtjlOp+f3eb398X9+PztFB+HZBNbYA9rftD3X58sd7I2+fH6H5kK5RqPpppv+F+MCbTgowvGgt7UfEtBiT82XyCx80vAd4XyWVygYxshFtdKM6z3BarG4IN47fIQOWuQHK/msgHaiRQZ7BT2NWSfJoVww6DTZB/EeWAEoA/wRPiN2e68mJr3HHWP03/AGhUnUsZCirp3kxMhJC3YsbHp2LNXZv2AdyHSNI8ToFqnIzUlFTOiVW8mUB8r33NbgmmLQ+n9RhLFJDG8hkEbd7koypVbA5F1oBiauQ3fbg68r+zxX05njdzPMAfx3JTG/gKQlQY2UA47/l81wE14fT5IFjbDUMAwnkhfNlxVmyLhirkUzb0pYijwFHn0k0kYwfqxalyXpWzKoq4K0lirYS0lIM1q/c8eYQalXjcATr1pJYZItmURpHgO+lrHCh42IAs7lpdKmm1CwukitE7SHCQMrA9QxNGLEhcM90VxvKyCQeOHL/SgxjM8EvR05eIOswsSvqMb2cFolGC0K3z8+QHnU6fVwyaOYyRFodKZXkVDUQeg7kAnrYlxI1FSQWJ2x45c90+oUaSMSJqAUOqcouEglQJKXkYFi7Ml0AVNbChXHN9dpxAZWAYJB93bCffJ44+nQJxydVZHQMSAoJAAoF+W8ndpdMY4mD/AHNivT1MdZAInVWm3vYEsxuqHg8AP1T6iZNPCssbrHOZYkKsuZCJPGXlDAkyF2UNiAd2+nA/TatzN0mnWRZo1RenGoZy2N/G9KFaEEqwBqqWm4Px8s+5PAmqhQxncozF8yIkjRdoyGKYO17sMthvv90HpQzwiFek7OJmikLllEJQwDIKgukYAAHdlZi29cAoa19UNH1E1IkbN8VCbRdUxkIGy7CWYgLRKOlCry4ISiZJNMfvI3cM05UGR7jRL+K/hmRShK2QPJFl1/6PZXP4kWloXiA7GrjVa3h37w0l+bobAG60P2eGSNEE2k2gSFWETM46Mhthk9sSclJ2r24DP9TyRen+K5kywsIL7jHLSoii8w4cFRXaAabY8dOVaYl4y2qK3CaRSJEZZFkkKdNmJAHSQMjDIEjfYEt/qMnT6iMLNmxcdscKqEMaFKQPmWKK7se7bYk78WuYekDpCi/eWaKSOcEtDGWJwyKk7LunV9vAPz4BLE7QvUkpePVFmCMsZDmEyFBH02KquTYj+8R43HBn7MtIBzXMEkPCZAVt1Ctaqpe8dsNiFHkj9bnK+Tf6RfBJem+lUIGbTX8OwYyLKKkNCxQIKHbySw8u5fPyxi8jLqnkhYDCMREdFLVQxLbMMib/ADWd+AcG5BCWLlO5pFlJtrzVcVYG9qXbbauLOq0EcgKyIrgiiGUHY+2/twL9M+q49YJAiujxNjIjAgqd6397Ase9EeL4M5b1fngB2m9MaWM2mnhQ7brGo8ePA9uO0nKILLGGMsfLYKSa381Z3s/x4uk8eVcHcEH28/I1/v4DB+Y6VFm1EahIkOUqmjkqpM4Oa12rWJG+223d2ikhM0LLLKwjAlmARWuRgUtAcS+bFnQ5EqrLdGtm712qQ66UqQTIVD5kBQJQFwJY1jkC5Ue2Yu34W9Py94J8uoyymREJRbMYC2GQMSReRkayPgYD4hiE1PTk02Y2GLBO5M0QAxomH7RUeMF27qDAk2GHFeXWS562EB0EhiX2Bj7jSMccekSx7aLHcmzfHPlev7g07uVMhMoKjFCytg22XaJLbxRVzY9j9bmJZY2tEk/DlKHEBWi6gZnaPHLcqwa9g4G9cBanSZYGOHw4zKqSIXRVEwACglxaMWyZF8MSAaB+c715jhWIw/gAxxLHVs7qqtRUMOxgx3AtynyFDjFrF08ZV4kmeXT9Qp0VjeIkHqkTKuWSHfEbFDiR8vnNJJGDqT1I3mhclYyFcxhslwfB6UFMaI7T5N8Bd5jy7NpRMhj/AAQknUIuFipdUClSQ0g8sGIuwAaQHXuUsWwLWGOmgJ/WnvjG9dqZAYyJxAsmrZnLb9PtQLLWVqzXfa4PcQTQvjZuVMSVJ8nTQ3+vfwFbmUhHKdTWVjTzV7m6cbV5P/txjGk0OLIrKmRAxSgB5O7HfIWbPuTsDdcbLJGX5eUaSOJZDIjM4sDKVlFCwN7HnjhyH7PdPBZkfqkHKmPb7EM4/MwqxdKLNKOAWvSnoN5AHcBUf/tCtMAPh6Cg9m9nNhuKI22Hbm66QaiURBURYlRsSEXJHLsSVItjGpAJ38EbEHhv5z6tjiYwrbzWFwXtILnFSCwAO5B8+Nztvxlf3F5dKjQyI0rTCNkMWDGYuDGUf3XHJiLoUQWI24Aj6D1eqn1OmVBIFhT+0T7gPiaEbAFowQgUYriSbe6rK967hKSajqdNpXZXhYFag8KjSBqNsyplQI7QWNDYT6X5lq9IjGJC7awoqOY8j1Y2AlAUEDphOo61sAKHmhd9T6Yv1UcqJJSZw5EsoMeKgCwoVEyIBonc4gUSeAp8z51JKhk1mYmhYbLCgxmBlcRqoDFzjHGwZrxBbfu3L8r9UFtHNp305eEUrS5KysZHLOWYkK15V2X3ZAeBws6mMpp2mS3XIwl3kLRxt2hWZTlligcfF4ZAPrQ0ulid4kl1RjDhZD5CNjIVwUFj0n3kcVW7eCSKA7p+URajUYlkdfu0aS7rIplMqxM6gilYoCbAutr2PHaPms3LJYJVKSxzwLGmblVBEaMkQ2OADszWBRB3NjaukESSahIexFkY4JBmBHFkIyjU2RGQLFvFoPa1B66YzSlz+MqauFBHGuDyoWdVWhsGMYQmsT3gHwAA0n1ezcy5MshRoeoVfA9xF5KthQbBJUkUdr+XCXy/1fK0UkokaMabTxQRKjrG0j5kLkrglaFlluyBdHY8d9Z6q0jhlkabowhl0+mXsClAAuYO5ZQSWzPnZQ1VwG5Py6aefTGG+rmSRRjVhH0nY5FyGW8yux3A280BaTnk+u0QmnYkaRy0zAEZKrBgFAPT6horZyUqw+vFbU8wyEM3f08o4JDGuGoikBycIpFjvys+SRsBW4/nIV41AWYakSCsJAURFLhIo4LxsUJNxVXvZC8EufRNplYlBpXLiQqs2SqQqtKFGBBIZg/TtRuAL8cB45xzfqmYIslyasOJQhJjTKR17QRs64HuK7ZX4rgjqvV8+qjgjZOojjqidJSOiQGs+M1YKWBUs1kEDwRwqyaueWBlymjRjclk0xWOFHYgknvyDZHcLsAeGPnXo59LCulbT9cyGWRHBOLSs0QjU0VAAVcaLKTew24Bp+zmOHU6GSJXVG+9SP0lIZUGRxCq3xR1Rv3s8U/WfNRphFoiHqLERPG/4klrTpiNwBGzFiTQBQb2SFbm2mlh0GnQ6fptDOishQxzd4ZyiygsDCcMQ92ApJ8G/vNrmjgOpBR30mSyntklta/FcKNgI41au78QV5Ng1fZHr5X1WuwjVNK0zMF+ExmlCUnuHS96rsHDX6n5hHlBMkil9PMuYVgT05fwn2v2zV//AADjK9PqWl51Jpo70w1BlgcB90QRAqY3O9My5gDbcUNzx25jpIkGo00ujKzxKDBLGrRjAqMs3/PFHJa3XwoNwasGL0nzxp+ZES6mfpY3CCSI5nV5EJzxAIKoSE8WDua4p+rfUMkeqbTQ6iWBTqAA63ivVZC7VjTUzOPOxY/LZa5MMlVEKyJDFGmc5wDN1FdVRCNo8SxywyIJ7hY4knNOreJit9WjRBxRQJhjm5wMgWyiqNjkSbJsA+faYhV4CjOJkQuJCislxAkMRg2UgDSEJ2g2bIx4Q+eaUQMyiSCTGLrsYFYh6Y7SoMjGzF2BGynKzVG3vnvrmJnn0WujZVMLOsyK42+HceVokgteOx334zXmOmiCT9RHmcSs5VT0WKmV1ZTa5AEMrgEHYX78B4k1scerhllZGQJHN8akSAvkwMa4qWAY4xmyAAKo0CvMeZymNBqJcpMBEwOTF+qScA62qyYLiGBAIFkG9gWu551xACQ2DBXTGOgnj4Qg7sSYyXqise+4x68o5s89I5Zoooms4imaNG6YNiz+EHUEBTuvuuXAX1BlSeXtEoETKc+n2l5FbYhXaPIjcXfk0WGNuDm8kyt1OmI2UOdlEqBHIckUZA8gtmJKsAu21cL2s1i6eZkzZ85Ckks6K0ZCqQqhQcgneH2IxpasrxzfVkRNGDIgMLq5KCzeLlDVDd12P90371wDDrdM0BkQbXZdemUSFKQjqK3hiFc2WIPad731/lzuSvUPf92gLWKN99mhsN724wrmZMugDq8jyAfjBhWS4kxyUQe3BFNfmvzsL27lrkmMkUTpNOSC1kE9SwT718+AC+r4g2m0kZeROpNKpMK5SYt1AwVMTsQd28qPnfCpyzmqieFDKerjg8DozOcPh+8lRUi+CpCriKJPm2b1rA0uljjDmPtne1JBLKxKoR7o4zBv3r+K/q/RyNy9I2Vm1Bl9m8xOpKYY9uDUtGlNqQfBsPPKNbqHihjVwFR5O5GZvwxGQhEUoLNFTsoAPUyIB3A4scr5/JBKVCGFsIwZJFSRolCdxPTJVUZsSb3q9vcCZOYrHqkymcCSACCQyhbHVJj7XWo0BGA91IyoVkSZ1Ahh1sLkx6sojxkS2GVpipFnG3Dlwwe63qhsAocs9TFVTERtJDGrabp/Hua/HLjphVBtmIU77Hbew2qJkbJJd8AS8YWR1xIfoEPiqq6DDwgJBYE93BCD0VjpQpCHontZtPG7I5ajTBA1iW/N7L4F2LfKYPvIaY5BZKwxdgAMYFIG4oM0srFdz4u6HALfK/V8cb6dUicstmVRGZgkixinUhgJJiVJtiaDe1HizH6jEum1UTYdTmErZBCFlVwEUHpuRUZCEZk9rX8uLXqT8HmeIKx46tMGYWixSRFm7AANniba7Idh4PAnTcmhnMU00YSFXaGCMx3JMgkVLdVAApi5dnJu+2tiQI9qnU60SxxdXqoUjxKKqKo+Mr3zOrI1GgDkxGxHFn1NzPSwpy+HTxkBEj1QYgBzHi1sS9KzqF6lEkllFVXFP1Dy37hP0CUjhlXBVXOwZSwUxs1qHWVAzVi1EbkA1Q02jkl5OJdVJGApCQpJHkzYrtg8YMitkVvajTZDckB00z6eDVsziOZoVMrr0Tay5Oe5SbfEUAbxAAJ3UcHec+vSkuk1vRCl9NJEAynLq0jkKrAWq/DYO7Erwpf6DaHCT9sxZYgVj7BL3Fo3hLdQhixFriuXdsRlxe1XRi0bSmaISxyoyxRqSF6boMMFZsU2kJZm7ifoDwFGbmyapzjCU6Ub4YwgMBHIrwhY0aoXdnfNt7BYAcUtbzeaV11GphibTSsf2jxhn6ncBI0fdijxr4RR22QL40r096RjkeS8j1ZZXYh3XsGpwSO1YWAiPVk1l9Bwoen+X/Fo5ARB1I5FWxdRygS7eysJVO3kVv5PAV5OS6qGGIMiIDlEYwLYt0SwVpq2FBQ3yIG/yt8t+03WldG5gnN4KGuopgtLIDdLmxU0TZDEAVW/b1RoXBjnXUaiBhqDKooyJ3zyRJdnFSq0MjYZGA+Vh+ayyLyM4OOik5iZCadCJsghXamARCdhe1DyeAJ+p/WkWuAjmnEeEwjYwo9TRh0yZGKHEmyQCwqq3yNXBzUffVRkIOigDqXVl+BggjLMbkQOwJZs91YqRYrkORNNo5CYlmaaGPUM22RmnkbFQzArQAjJHkZnejXFX0vzDSHTpqderTTRJhAVEqtIO0O5K7gxtSFvGxO5bgOEDmQanVJIw1uk1BjTFexo2G8gjFYnBXJIoUFBIF8d9LzGZZdQZ5lQxsscrYsxiiAUFVzqSi6jLFsVu7a74+eqGOj5wVhLu2pWPTiJ3dmwljIIyYnYSFWrc2Pb3sep/s8Gom1Eq5BZ2boohXuMMRDPiXGzMrlSL+vxcAE5n6blDnTtqSISDLqTmKMUb/AgAyfp27EfD7gA1ffRc40MWoqQRypLCY9Q8mUmEodlVxKyFlFEkMu2IHkjjv6d5Sph1Go1bSBZgEVo3aSJx1AtuLDU8lUpYAspvHYcXNH6Vx0wfWIHOnkk08emYlVxpmMhkjUNeSyNkfyrXnyFTkWjj1EAi0uqQyjRzIeqwpOnqleMg70HssRvkB9eLfPdFrtTL1oIjKJHUNjqAEZwAr9isGbFlDVtjXjyeKHKYn0mp1Ol6OmdeqmEjKKilch445CwDNGwUL7Asi9w34h5XrnhkKtCWfWK1s4EokaT44R8MQd8yfOyA7jfgBs/pN9MI/vcFGyXCsnUZSe7srNgbMdlgKIIvE8VtB6d1Kszy4sEAOKyqzjJXC5YntSgXZjdKm9eOG31tyt9fLM08hhjMasnTiMgkKBmVCw7wxSVXC+N2ON3wOfRy6gQ6zRuyA6dIh3FjF1pGhKJGVJxUrKdiTuCPqHLWelRBHEZ0kmklI2hBMUoK2qCdmVSSAGyRSBQHcdxS5V6QnbqRSwPHKsSYiSUoEUO+XcTgE6fm7IxJC+eLmu5JJJovuwmN6aGUhxkBKkbjqJi6B8o2ZgVFXajfHgpznS6h4hLcoWPU4PEzLmJBESjyAoVYIpvEEDEURd0Ao+lJEV44gTM1OslI+aloyGg/voO622vfYeBsUMOE2BJYrpoVyJsmjKLJ9zxhmj1Go0+l0uoWzDFqldn6eDJaxlRlkUClTdAX3NfxcbzJKnXJWsWgiK14rKWv8uA5S8gGpgUFypDSCwN8TI1gHyrbCmB2IBHjjhB6ARG07rKwOnoDtHfGrXGjXsMNxkADufnxOJwAX1N9kkE2IEjJUTxKayxDSGQEdw+Es4r3DcTnnoL7z0fxgj6ercRkmSq3b8Qd1gm/wDWbzZ4nE4BsHLRJD02NA+63dWGruJ9/f5cV+UejI9OqqrscXDWQBZHS+QA3MQ/xPE4nAVvVH2ex66RZGkZCsiP2gbmPKgSfy9x24n/AEexHTxQdR7hLsslLlchJJ8VsSD+qg8TicBZ9V+jY+YR4SSSIDXwY7EGwQSpIO58Ee3y4tar03G+kbTKSisjIGFFlDAgkEjzR88TicBRm9BQMukXOQDSALGAV3IK9zWp7u3yK8n58fNV9n+nkgkht1WVERiuNkRqFB3Ui2XtJrxxOJwBXlPJk060hYnGrY3+Zm/zLn/L5cA4fs30izPKBJm+YNvsBIbYAV4BIIG9Yjj7xOAtep/Q2m16Is/UqP4cHK/pdea9vlZ4r6r7OtG8LRFWppRMzAjJnF7lsfqdvrxOJwBXS+nIYoY4lU4RhAAWJJ6dBCT5sUD/AA4Hcl+z3SaYYqrOLYgSHLHLzWwO+/8AifnxOJwFbnn2YabVa6PWu8qyx4UFIxOBsWCL+nngl/8ASa/eU1BlkPTi6ccdjBVxIJqt2Nk3+nE4nAUuYfZ3BLAmnMkqwJjaKwHUEYGCs1XiK8Ajck+aq7rPSEEhGWYUYgKppQqndKr4WJtvc+CasGcTgBfOPsy0uqLmRpgZZerIVcDPYKFPb8AAFDizN6Cged5meYs3wqHCpGOm8YCIAApVXNHc3R4nE4C1yv0hHArDOSVnILvI2TMwGIb5KQMR2gClXbbipyD7PotHAII5JCqypKC1E9hDBPHw5ZH9WPHzicBVP2WxffX1i6icOzOQhKsi52dkIqgxzH1HEi+zCMdW9Vq2aY5O5dcrK4sQcNiV2vyAKFb8TicB5i+yXRrA8FylXVAWZlZqRiy0StDY4HaioAr34vakCHUdNR2pp4lF/INKB/kOPnE4D//Z"/>
          <p:cNvSpPr>
            <a:spLocks noChangeAspect="1" noChangeArrowheads="1"/>
          </p:cNvSpPr>
          <p:nvPr/>
        </p:nvSpPr>
        <p:spPr bwMode="auto">
          <a:xfrm>
            <a:off x="63500" y="-966788"/>
            <a:ext cx="2257425" cy="20288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60648"/>
            <a:ext cx="8718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Poprava 27 českých pánů na  Staroměstském náměstí 21.6.1621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71600" y="652534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http://upload.wikimedia.org/wikipedia/commons/thumb/8/89/Hinrichtung_auf_dem_Altst%C3%A4dter_Ring.JPG/800px-Hinrichtung_auf_dem_Altst%C3%A4dter_Ring.JPG</a:t>
            </a:r>
            <a:endParaRPr lang="cs-CZ" sz="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Rekatolizace a hospodářský úpadek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b="1" dirty="0" smtClean="0"/>
              <a:t>Hospodářský úpadek </a:t>
            </a:r>
            <a:r>
              <a:rPr lang="cs-CZ" dirty="0" smtClean="0"/>
              <a:t>– měnové podvody, zadlužení a poškození měst, úbytek obyvatelstva asi o 1/3 – emigrace, hlad, epidemie</a:t>
            </a:r>
          </a:p>
          <a:p>
            <a:pPr lvl="0"/>
            <a:r>
              <a:rPr lang="cs-CZ" b="1" dirty="0" smtClean="0"/>
              <a:t>Zvýšení nevolnictví a roboty</a:t>
            </a:r>
          </a:p>
          <a:p>
            <a:pPr lvl="0"/>
            <a:r>
              <a:rPr lang="cs-CZ" b="1" dirty="0" smtClean="0"/>
              <a:t>Násilná rekatolizace, povoleno jen katolické náboženství</a:t>
            </a:r>
          </a:p>
          <a:p>
            <a:pPr lvl="1"/>
            <a:r>
              <a:rPr lang="cs-CZ" dirty="0" smtClean="0"/>
              <a:t>Nekatolické stavy – přestup na katolictví nebo emigrace, poddaní zákaz stěhování, odliv vzdělanců  (lhůta 6 měsíců, </a:t>
            </a:r>
            <a:r>
              <a:rPr lang="cs-CZ" b="1" dirty="0" smtClean="0"/>
              <a:t>odchod J. A. Komenského, grafika Václava </a:t>
            </a:r>
            <a:r>
              <a:rPr lang="cs-CZ" b="1" dirty="0" err="1" smtClean="0"/>
              <a:t>Hollara</a:t>
            </a:r>
            <a:r>
              <a:rPr lang="cs-CZ" b="1" dirty="0" smtClean="0"/>
              <a:t>, malíře Karla </a:t>
            </a:r>
            <a:r>
              <a:rPr lang="cs-CZ" b="1" dirty="0" err="1" smtClean="0"/>
              <a:t>Škréty</a:t>
            </a:r>
            <a:r>
              <a:rPr lang="cs-CZ" dirty="0" smtClean="0"/>
              <a:t>)</a:t>
            </a:r>
          </a:p>
          <a:p>
            <a:pPr lvl="1"/>
            <a:r>
              <a:rPr lang="cs-CZ" b="1" dirty="0" smtClean="0"/>
              <a:t>Cenzura knih – jezuita páter Koniáš </a:t>
            </a:r>
            <a:r>
              <a:rPr lang="cs-CZ" dirty="0" smtClean="0"/>
              <a:t>– seznam zakázaných knih, pálení knih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  <p:sp>
        <p:nvSpPr>
          <p:cNvPr id="25602" name="AutoShape 2" descr="data:image/jpeg;base64,/9j/4AAQSkZJRgABAQAAAQABAAD/2wCEAAkGBhQSERUUExQVFBUVGBwYFhcYGRwaGBgaFxgaGBgaHBwcGyYeHhokGhgYIC8gIycpLCwsFx4xNTAqNSYrLCkBCQoKBQUFDQUFDSkYEhgpKSkpKSkpKSkpKSkpKSkpKSkpKSkpKSkpKSkpKSkpKSkpKSkpKSkpKSkpKSkpKSkpKf/AABEIAPYAzAMBIgACEQEDEQH/xAAcAAABBQEBAQAAAAAAAAAAAAADAQIEBQYABwj/xABJEAABAgQEAwUFBAYFDAMAAAABAhEAAyExBBJBUQVhcRMigZGhBjKxwfBCUtHhI2JygqLxFJKj0tMHM0NTY3ODsrPC4uMVk8P/xAAUAQEAAAAAAAAAAAAAAAAAAAAA/8QAFBEBAAAAAAAAAAAAAAAAAAAAAP/aAAwDAQACEQMRAD8AyQxJ3NDT3NbD/OWiTKWGd2vTMwPRprX0g6ZCiPeUw0JVbwVvDOzUDdaQ13XX0gBdqlspVYakeT9trDkT3r3AGp3raNWbeD1LB1q3os/FLwolkUGdtWCqN+5AR1TEAjvIGzH/ANkOUbHMlTHRyfSbWDmYoCqlPtlU5/ghspKgXKlBxsr4ZIAUuWVClhRu8f8A9oVaiR7zF9B6EGdBsjiiyTyCm6tlENEgj7Si43WA+u0AipYrVJ62H9pHJlJDVl9SSzmtu0gqZNu8o0/Xbn9qsPlppRSj0Uu+3viAiTin70vq48P9I3nCEoauU+IGnUxKXLDlphG+ZcwU2IzwQhwGUp2qQqYx81WgIshICfsHxR80/KCy5AFQlLiv2dekuJEqWblJ6gzG+MKiXUkZwCWfv/3m84AUhQcg5CW0QP8ABMFQKmiQ+oH/AKnh6UmwUt96+VVw9Us3ZR+tiowA2UXGYMC9yKchkEIVFP2116nx0h02WCPdVrcp8KO4hoSNQHFqSj8TAOTJXXvEPVnUD5A2g0oLeiiRR6qI8s94AyRol+aZJgqloayXbaWfhAHyLIdw9qFXp37dYapCgbH+L/GiPhlAkgsNH/Rta9bQZCCoGilhNiBLGu+vWAT+jqB91Qr91QvqP01Y7slAM6vU2s7TaR3ZBu8FN1lxyiEqLJAJ0Il660HpAPRhZmii3gwr+0YFLUQKgnm7ekPCWoUg/wBUN0YQTtwKBD/X7EBSSklqAtu7ecSEySpxTM9ioGgarbRwIDjMEsddfIVEK+rg6Orl/OAcJTULWpY1OttTDVyBuANaUPkLwXYn/lozMA/4Q2RM5tsAPmIBEYFIuA+7D0dMKlDUDh9aG+lusGQt7Nzu7eND5wzNWgBrU1elnH5wCTUA12uxNOVN6wv9GTsW5KX61fzgiUgmgah6fXhCF2rSlxb8XaACJQ0zgfvOPWBJyu5WoNq5ZuesLPxyZYDEvuSb7AAGJvC/ZleKUkqKkpd+ngKnz0gB4bBGaoBGZe5GYAf1tekWKvZHEKA7ywBcoLPo3eKo33C+CS5KQAkP0vz6xaS25QHiuO9mApRSqdiElxVaUqSDoTlKTroDFVO4Ri5ZOU9qCC5SQosLulQzDxEe6cT4KielvdV94XbY8qCMtxH2SIymymZ0+6RVv3qnSoJeA8ok8YWlTLAIFCGSk9XCYuuHcbTMo5Ci9O7YfrFhFtxTgKWCZqXD5QsUKSzjvcxpV/SMlxPgypJd8yDUKHiADsaQGqSp65y/VHwr5w2W9WVXWqPmIpeDcZU4QtbaJUSt+Q95uQprGhMtV1E/2hHOy4AClVqpJYuf82OmkOTPAqaAV9+W/T3YUoqyj/1N6aw4J0Gbq8z5KgBzsRUgKDad9D8vswsuYRQK6d5BbzTbpBThSastxf8Azuv78DEojRdqsJvhXtIBqcQ91A11Uh/LLSOTMSohl0bdNC7aohFkAtnmBuU6nmYelLe8Vb17V6W1+UA+avKPeNmfMn+68ORlIdwHv9ND0pOgUabzG6UU76wWSpbVd9X7X8ICjkzWFyS73ZVd3ekOlIDX719GHLSFTLJdiE1Ld1h0vCLmBtXFwL/CAPMmA3GngW2YwEqBdgQ1rsHhpDgMVXZt/wCF4EkPUgqD2JY/IekAVGrsfBi3m8PWjN+yN9etawHsBrTxND1FG5QvaAag2dh5GAkZgXFuegHKA527ooHbSz9PKFJSWp4F3EQuIYgrORynN3X/AGg5sXDJBodwYC09leHnFTXJ7g91Jtldw+6lEOTswtHqmBwglJCU+JjJf5PMODL7RqKJLnawjYomvSAM8OSoQJK7jUQySkmpMBPQYSdKzpKWuPXSGoBgqTAZWfKYEEZgoAKGgaz8wCIyHHvZghRKGKVJzEmoOUUBDdHroq8ei8QkiWStu4oELB91jcHbkesZbiEsyFsk5kHvoFuRBD3Ygfu84DzDHYMpJISyXDhvcJsDqzWPzi34ViwpAdgU0NEjo4caRoOK8NlrapYg1BLZVGx3Y0rZhGW4dg1y5xlnM5LEB6tV6GxHxgLTtUk2T1dNfWkPRNH3QRrVHi3ejjLOoUAauSul7Vh7kC6marFX9+AZNKLFNtHlfF4b2yKMSNx+it8IecSd1ea/8SFlFSrBRqwrM1/fgEROQdR0aT9GBEpcZR/07+UGOYXctpmmU0ah+cKuaSwAWdSSZrP/AFngGd0PQHmcn1aGrnI2H8A+UOmTyDVvFU0N5rvBZYBALeqvmuAqjMBpt4fAQ4qJfXy+FI7sQRdn3dvGHTV2qKVepbwHzgDheoetLBojrWHGUhn5MAfSCuDq5NB3Wej3aGLBFCSH0DCvh1gOlpLmlrMfwFIdNU32SNC96a2hycOU0ZT9QYSbL8PrqIBkyYwACRVhf1+fhFWrDrVi0JCSo++zM5DDyZJva2hi5kYBKwuqkrAIAciiSHOW1CfTlGcxnEzJlzACe0WvK+iUJFADc0J84D1IcakYOWStaQwolPvV0A8Ol4N7M+3OHxKuzQWXbKoEE8xp6xg/Zf2PkT0JmYiata5gzBCDYW7xYl+Qh/tZ7KysOj+lYJah2ZBWkuFJze6qoBZ6U3gPVzMyomLd6E7kNQ+jRm+Ne2Qlyh2UxBLau5rlsK6GkX/s9MK8LLWsBJKO8LitS8Z3juGw+GZacOVqWoJSkVQDzuyq+RgKfB+1eMnKMuWHAqGKksxBZWYFXgN42/AuIzmaakkWUXcpOj8vwgPDFKyhT4eXMIsXzeZNugh/FeIKkoKphZTMpQS7J++GotDs4uHgNFMQFJKXooN5iMvxjDh0pKfdNKPSjHz+MXnB8aJstLULOAC7jcHY3in9oMUZU1C6d7utzKkp+YgKjEZTnQgEELcOboU5fWxA8oznFOEl0zE1Wk95N8wc/CtfDaNJOSkzlN/q1Bv3h+cUuKnKK1LzBkJzKT9rKSQopO4KcwBGp3oEGUhQzAApA1ADAcyTHGZc90nqkv8AwxecQAyS5yFEoIKlqZ3RZlJ+85r0O8V2NwyUkLeiwk60zDcA92ha3SAA4NQx3A7PpqIH2ANXD1Ddz1DNBAjmQ+oU46e48PVKVViwPr/BADSCm6Qa0LJA9B8YVSHcZmpumh33Ih0uV+s/UuH/APrjjJcjv1NHzFvRFoBEyyXBU51IKa+ASW84LLk0qojxH9yBKCbEoerOpn/hjkTwKBSG/wB5/wCMBV5PshwQNHu9i5EcFEvVTlnBAFqbmnhDJoAS9KXcfVYSQsMKGly35QBlJLkEnMfAjyMFTJApmOtLNzL3gCTSiQpn6k+UdIcOS5rSnwpAHWt9HbXTq7wyapYYgAPq2zkmps1YctwHB50vz1EQMRiGBCQ6lU/ZDHMW3NBASsTxKXLM2d3lZpTC9lLagJcWLmM7gOFKxZd2Ke0UVGrME8/WLv2nAkyybky0AEU7pYX2qfKF9g8B22GXLKyhK6Ei5Tmci9AbWgE4IrFmWgYRS5csnuBABdId1KIqSSA4cERouM4WarBoGImBS5ikor7wMxbs4NhLuFOzCsNwPsIZM9RlpV2ZfK7qBTQjMU69bNA+OErx+EkpUP0bzFNQPR/SnnAej4XDBEpKNAAN3pziH7Q4Ra5fZSlJlBb51FBUTyBBDK5xZFDtyghSCGNQYDzPF+wgnKCpS0yiggkHOVOn7RzJJJ/KNXwH2cIzJVPmqAAypd0pYAZhmepq6fdYs0XnYKcDIlaRZyyhytWJspAAoGeAicL4X2RYZAnZINfMlhyEZn2wxDTk65ajwWk/9pjbJLRgvbYpUoKSQ5BGr7gA84CLNxYGMUkBwUAjcu7tyYCKKZiAsrUCKpmJSQ9WSWYWd1eEdjeJrKpcyW2fK5F+6WtzBBEU6sV3wUvkK1LQdXspJ1ajNsYDWzprYIgIIGVSVN7qe+o9dPNoripRIZJyoGVklVColTMGP8zE72Z40CCACt096WWBAqCQ5ZV20NBHTsHLlTkBZPZzC6E1HZqZWYDbS8BByKahU12Lt5vBJSFGrv4qf4tHYzBmU+Ush6H3XBdia2vUQNUxhVQbktv+4+kAUyS7Wublhy970hnedgqwcMot6qFeUNVMDe8MxsM7erw5E3dSSD+uHf61gEQPvKYXJzn1AVaHqS1MwPVSvCy7QLPLIcF1H9YD1aJCZxYX8JhHygM5iHuXtQO3xNSLxwWHY2o5Ovnc7xKQgnYEbZYfLlFz9rRyH+AgI6QVB2YB+m1B5QNctmZ2+9oB0tFitJDOFVBrDUy3bTqEwEWg/W5sBY/WsRpsvLNlLIABW1TqUkBme2bWLRSA933og18oruJtnSm3d7tm99Ox5aQC+10orwybd0MX3QAPNiGir9lOMGTlKRmclK0tZy4PrFlx3B3SzhLFYJ17MeHvEBzcgRmuCqIJqzEF/j8POA9qwPFFKlKy0LfCMd7PzUzeIrmLJHdKEubsa+gi0wnGkow5ILsnvFhfcsOkeZzsSoTipy5U92djqxoYD6G4lxWVhkdpOmBCLVq9KAakkfCI/B+PS8SFrkvlABdmcPT5x53wOUqeonGpzdkQEhSipnAJJJLEswpHoHA8Xh0oVKlBEt3ITbM1OsBfypoIgginwk3KWPm93+f4QXE8RKQwDk+YgDcW4iJaT9PGD4usrSpSrKerPcb1bah8It8bOVMUAq19qDlaKf2hxHZoYMn7tiAz1L+bmAzC0gILKH6NwAXCk5zegD6xDnOqZlD5iO9b37PpViHMdw3BzsTMZJzEl1KNhlsS2kSuwEhS2BWxYE0KlA1OXYO2t7vSAkcKwqkTUpTVSJjE/qmpJ3FDFn7WY5BnmWQVAlBpRmSAoEjVuX2hC4DiQTLJp2yqdoruoAJbKFmlhqauLQ2bw5Es51hS1rUrMou6VqGYOh6F1DkaQDsBMIkrSomhUgJcuCySRQaFhyaBSswuFFtRn/w3eJOFwaTLaYzldVpDjvHQcyFUZ3Nw0CxeB7NbJCCBUEhn6grejNzgHGcbkkdQsdA+SBrzm/Ooz/JFvxhZctVDR2+7/wCcOWilQdiAi+1e0rAASpSa1rdws680NEtKNwDzyn+5AZbPTb7pD/xwYzhsnyP+LAVKnAoKk6tTmW0hUJBJDgFn0t1aFyigISOreEGMgM9B5GACGAL62N/NqQ7DzGDAAi1QzX30h02YLP1FB8oCwO5PMkE/GAKFuHqwLtmv4NvAcAAtS1qlhS5anSkk2Jezs7V2cQaXJAtQ3Nx8oDMmqkqSUlYI+0Gy1NUq0ZtTtQvAVfaS+1X2iqzbTBRaFDustP2QbbAgdRCn8H7FiDmSsHYEEF2G/deJPEsXKxKicuVYNVCyg16gFw3kIgzMcT2aCSEpNdfs5QfLSAvMDNVLw+hUssCqwYMSRYc/AxQrSFTUlCSpqJFHUoEly1w+vSJOOxjywK90ltLs/wA4tPYXCfpM6h3TRydA7t/VbygLDD8YxqUkJwaSqYodoopJSspDWdhTWIXGeIT5ZdUiZhykhaaKVLChfKfuqcuC8abFy2mJ7MrLKAbMaW1fStY082qClXeTlqComjag8oDJcF9q0rIIoSk90klmDlI1er9A+8agYxK0O9CGbY6iojzzi/s0ZMzPKUSjO5l17veyqNPs/KLf2W4kVFaQCGo2Yk933vNz+EBeoV+kNw1AGp1Gr+AjO+2GPdBSA3O71Zg/yiznYn9IsUozX8aa6Rk/afHOtCCdQSS1NOvOAs+EYJcsBMofpFVmLLhKUk6uWP7LtSr2juKrCCJYUDNWXUokUKrlVGsaJA8ALkweNUcNkke+qawUfsglQzO92ApuXiBiOHyELVLWtSVFjQ0J6sRUua7wFhhsYkoSEfdV2iXJTkDpSRmsoqZm3OkKt5uGlSyXmqQUgmmYBa0y3scwADE6GsVKuEmTMyElSXzMXbKwOZxXqBaJPDJsybNXNmJSvsXAT7qUsWCU8gPgICZhMLOmzCCyVgEhKlZUlSWreuhoQHMFxHafaShPZ93KmpAIBBLoUDpUbjd4jYLE9oQtJyKzaTAxOqSWclWhGtHEGlz8q5qSpKgpPdOpCqgsKBtnpluYBsgDUJ50FOn6KkPMoE1CdnART+yeHoUSGFaaO5r+36wSVMUq7uLAldf7TSAjJSEmmVtmlv6oc+AghSnUpHjL/wAOCzcQWfybOCGp/rIH2yd1/wAX+LAVktQclw5tTTwpEsT9MzvqGyj0ivkjK5JNdqfOJEqa9nPMm3rALNYlnJPiQwh/ahiRbmDpCKWzAlj1PxJMMJcWB31rzqKwBs7n3bbj84FPklSS3dLOD0r0uGhCs5moX8PRzElFvl9WgMhisIoEsFJLMRYHShLc/InWkadOcigQUjKoMxpTN8I1eLKgn7JvSpJSxCurCMdxBCswN3A8QBRR0JI1BNjAWPDcIrETEJ3dyaWDn+GPQeBcFEtPaEAJDpSkgEsWDgAbB+ZMZz2WlyUqlFgSpHeLl3IAL6BlAjmCGvGh4zxPItDLCXBOXNQDs9UtVnWPCAjYSeVziUKBK1pAGgDlClBr5lTH2pGokYZRfN3iFgNVINMpHO5+hGS9mlIz5FUUmacqhlIJllK1IB+6AQoF9DG4xk8oVMUKhC8xTyUHBBvTMOgIMBCVIl1ByuCsAl+8lgSHN1CKDAdlLnHKEjL3jYM4rXoIH7bccAlpXKUcq1Go+8gsXNhYhxXvDQxhJ3E5s1agh3mHS7bdGd4DTJ4ylRVMPdS/dzEd4A0sz+sUc1K8UsqQh3LDQICa1Nq/V41Hs9/k6VNUhU5QIDASwO6BS5uednPjG/x8jC4TDqz9mhGpUKqNwEgVJ2A/OA8bweNXL7qypOViUkGoS1xqzDweLZWO/pK0BCAWc1BGVNHspvoCKHjHEu2mKIzZHo9VEA919BewYD1g+AmzZaCtNEe49b39GEBI4sJgUc66kWJch7UFKgWFG3uZ/CJxRKUolk5FFQNyVN3mbUCn7PMRnhN1Jeuvi/xiWcVmTlWoJSbAEgOBdXdLjQAawB8Hj8qlVDLrWgcEqozsHceY1h0vjSxMGqRYlKc277ZvOKtCXJSh1X0egDvbbWOlk0N9/raA1Y7xCgB3rd1iXrdMpudIIqSX93zSdKaSREDgs3MjKxcckkNoSezJ5XizSkAihHRKfH/Q1gHnDENlBGtlbf7ofGFVKUPsr8E/+qBlCXc6f7IfKXBk5WFT4Sh/dgKtcvqa7f8AlCGUwPeI8QPQmEShTCoO9udg1o6XLKvu70Dk+QpAcLDvBTaUJ+MchTvRndnI9aesIqURRJ8Gv1h2d706flWAVRpqSDSw8qQSUss4azCrPX9mGBL+6VA83hhzlnHXntAFVMLn4nMRzaoirxWLRLBypC5iyGCUnvHcA0o1W3aJ6lqOpSBW9Kc3aKnCcRSZudRCU5CM7MQokFY/qKIpdztAWfAVGWgTl0GcBMtCgVKJFUbBRKgSD7oGjgRN9ogZ09ZSMkxKQgN7qc3cNemR1HlSDKx8t5UzIlQTmyEKDFblXeFnUHDtdJ2ij4nx0kLm1ObMBcJHahgKDvZXWW36QDlSlpMlEkZglAeYFOHUSkAD7wmXFXdjSNnhOMEiaooIXKdBR74LTVASyBXNkJFQwCxyjDcOwiU4ULSkq7NQY1bMsylEkWf7IGpi5/8AkgJuWenJOIzLIDBTIzTEqqym1TQ5nY1aAr+PgTJOZBWSaJUH7yCQAiYn76Q4rU9nq9NL7FexiEhCyHUxqT7x/AUoOUV89aVT0d4FIUCo07ygplJJpR0oIPNJo5j1Ph0lAQOzKVAU7rEBtKEt0gEUUSJSlKLJQkqUo7Cpjw72i9oZnEZ5XQJScsqW7MCaAfrG5MXn+UX2xM+crDyVgyEUURaYsXfdINhajxi1kgAF2r63tvASMNgyuZlJfLRRFmDijXswg2NxgLJSClCaAFvVoGo5EhLqILGhLJVqRYGlK2iMRUgVHxgEmKrEiQKEv3UigYEl6bHa+kRZoYl6mJOGQEZZhSZiSSCCnuhTUS7sd9ICWuSiXLGfMmYoZkm6SNARoD1/CK6TNY0cxZcRUoy6hDLUVDKFAuHoSouWLXfrFailWelvnATsLichBvZ7EEeUX8mamaMwtawcF/1ZRakZdC6V8IlYOcUAkeNAfiDAagpJe9Tz1/4PwhyM33FK5gBvXDxU4XiibFKRS7Ibq3ZEjpFg6QzlI1qg2P8AwbQEMrWDeYcw5238o5EsvUltQXPhCSZGVveszklid2hJqAS52s7fnAGRLBNlW2YRyVi+cDcBTfEwySS5a96AkDlt9GFBLEqASDs0Asyck6sehLdDX0MVvGPaFMnuJZa9dhyJu8D4tx5MrMlJddgH93r0OkZfK7kvnJq+1XekBKxnHps1OUsEqNglnrZ7tyg+AHbTZKcxCSQFjLnSlQ7rtYhXo5iqcE0oLD84SW4LgkcwWMBu+IqSiZK7oBCsyqtulKUpSlmQgW1UddKDiXEM5IY5SkJY6KCsxPnmHjBcRx/tkgTw6kjKFglylRBLiwIPeexqCKxWLKXISSQDTwvbzgNVMwpl4Xs5ZSsErS4LEkCXNTMH7Nmc0JI1bsPhz2kubMSSpjMW1UKKSTnCgSlROUHLWubpEGTxtKZAllCFB0uCP0le9mCjUFKgoBmAzCGDiI7wRmzLoSosC4ZSykd0LFe8+rtsBeNAkhSFkAEJmJBsvIHUndJSAH/V2aK7h8+YhX6KaqUdwopGz0PhDsViswyhiH98faypyi+lz4xHCAzPaAdLQXa5dvHWJnD8HMXMCUgFQOps2pOz9YCniJFmoGdqjav4xZ8OmCRh1Ta5l0QDyo5PUnygKzGzSqYXVmZ0hT3Ap+cAcpOnKBw5UuActROt4nYFZSlcpSAoTkBSWuCk5kkNqSCGitVLaJ0lJKEKGV0FbE1JNFsQaWfSALiJiVSyASciu6S1Umwa9KC5sd4hPaor9eETcDhgslZYIUFJWACpQ7hU4DMzgVozxXIFR9fQgJ6cErs89Mv0Il8MwqVlqglswoxDio18Q/SI2PxLhKAzJFh0prt+GkXvBsNll5lMlQobClxmLhj1KT1gInFOGZBmTYUUAKXZ3d/MCI8jiC0JASph0B+Ii/UEgKcnvakKUOicyUgeCj1igmYAvQpA0daAfLNATxQUFDo++opeHy0HQF+tfg7RT8T4uJJYDOu9QRl61cxSYzjM2ZRSywsBT84DY4riUlA760BjUOSryDGMxxn2g7UZZYyp10KvWg+MVsrDlTnTetfQw3EzhZJNDffY9Wp4QBAtCBYKWd6gNcNY+RhZsxWUk1KuZ3BoLMwEDkyrtdrnTcttW/KOmrc29AK2Zh4QAlClGO8PSPOGpG/jBUJr9fygD4BSc4Kq7DQnR+X4RPxmCRmAS0tTOpJUMrvRmfLRixtAJfClKGywPdY1o/gWbzvEnCcKIyFSCGJNaO1rV5wEEpykgtTZiD0IhAp9NYmYoBTkM1WI133LePxgcuU4oas8AOXPY1Dtpz8miZw2SldyNaAgHy/AHwiNKllwdjzq35sL6xYYeUwCkpSosxJOUv1oDXcqgBY9KVlKEg5naoZq7EnXYgUNBEvjcxI7OUhQKUBwRVydSxIfXxhvD5ZXOKgCAmzAEh6Bk5WNXNubRBnp76jU943L0elWHnAMTLpz0hMtfrSCMGD9IRqQDFj6+tIJh8VkBB7yVUUk6sb8lc2pAzK22jssBJx89C27NBQBuaswSx8nfnCoARLzVCy4H3SLKHl/zcoBMmlxWgHdBLty844IK1AJFSwAGpNB4wEnhif0g7pUq6QCRYVJIqAOTdRGgw5UopIyijvUN+wRXKP9mAN1m8VuFUmWcjBSmByioUoPcnuq6VTyUahcTxMggg/pHdf2gDYXoTW5cjcWASZ/FEpUQAoqoy0kI/5XUTzUs9ISbJD95Cgf1pgUfMiK7DynLDvKUdiSkfepTz9IvpC3SGIIFKqCbUNBMGvKA88xCnUTdyfjDEpctvTzhVRyRAEnKA7qS4NSfLcPo8M7Ouo251prSkFlygpJL15sG2a58hbWOkSagEs3mHd2qHNH8oAxIABYEm93Yb0sT1ptEfI93eDTlM9vu0A0DkjvHWn4Q1CXAYQDUI3hUytvobw4s2sHwktLKKvsgFquQ4B0NN+ogHf/ACRAYkGgd60pU6bVaJaU/a7JGYF3qbV90GETw8AiYkFnJKAFLHdJq4D5SLU87wck9mTVSAXUxBAJci1jpVAakBHxE7MSogBSi5y+75At/LnEVK2AcPpV6vBJc0BT0JBps2kBzOSNAXGsBKwSK2QzO9CfLMlTONIlT53doa2vXKeoC7blQgEldAHHQqbnZQKIa5V3QHqwTz6As/QQD8EohC3cJscoDqOiST9mhJHKB+UTuLYdKEISEkFsyial2CWJAZnexasVyEwDiqn1pCBdo4kgtDwH8oDsw5fjCIlFRAAJJsNT08YaRErhhCZoUoEhIKmGrWDm3WvQwAcZJyrKa92hdnfW1L8zDsKlPedyR7uz7nc6BOr1gRVmJ5nlr/OJuDmslSnSlQDA/aevujfdWgtUiANNmBKgojMtrEuOedqWbuCgF9ogrmV8YdLaGlP1uYCyw2MSQEAEBmJo6q6gX8c1qCLMY6XL7qsylC5DsDqPf+DdIh4aSvDyVkhlqYDUpGtR7qqvXYRW5RAZ5CaExzUH08NAgssEu30/KA5KSElwA41YmtqdDdoNgksAQ1XJBLW/eD1anIQ3EUSEszHQXpewuAKtWCSElKSTVzQORa9h84AakAsxJo5fc3NzCXDDX6MPTLu0HTKoxpABIDWu2vlzgktysZQXNKGp5flBEym9dtINhVpFC4cHNRzajHfbZoCNh5q1KKs6qAOQSCBYD62iwxWKmVzkEsUqWUB2N2IAJdrwvDezDZkkFyxVRJ/fSAoGt6gbQ3H4YoUpNKM+Uh61AJSwOh+jAV2Tb6aHhIvrBAjy5whR5vANYO7bwfAIGcZtHLFqkWFSzn6BtAlDy0ETuGhKQZilM1UgXUQx0qK+J0apAC4nOeYqhDFiDoRQ+vyiJ9CHrU/jXWFl3pAOBpUdYcTCZt4ZMEAiztE1AySSS7rOW7MBc0qaUqw6tEIKiRxOQAEoLOUupn+0ebVYdNoASDE7FJ7iVL94gBKRQJQLEjRzboSbxBkocgeptBcTOzEAWAAFnYb8zAKnlWFq4IBpan1WBDYxZcL4pMlZsth3lVa1B41684Bcc4ABWpRUAtQJcBVWAO7E+cRQ0NK/WvnChUBnFGCIFL3pTzPwgSkw+W9tDAFVLqBTm3Pw2ESQQxIqCKU1105xCC2U9fEAwZCe7o/g+92eAkSkB7Wgo/lEWUtr/XzgwUwq7fKAcGP5894mz8AUJzFxYbgk0cNYWveK0rYi+nSJH9KmLAlgliwYbCwpoKkU1MBKwdFpD+6CXG6uQ5c4FjF1uCH0IuC1ht8zApMzvKIqKBJdqCguNhygeIWSQS9Rcl7U3O0A4nrCg3FYZJ+vjCFbF36wDiYKrDEISSzKtd6UPjSBpNX0508IlYod1L07r82JNCHfpb1gI5I0b5QqQK9YGVwpXcwBSfD5QKZM2Z4WYotfnAXgJeBkZ1pDONbn0FX5CCY6dnWXuKOzO3Jg31eF4YCkLmO2UMHFCdncVbSt7RCTAEAhRHKhsARLuN7Rb8Z4qmaAAkpmWmGjEge7TQERW4IgErP2AVfvWT/EQfCIqSXgDpU0EQYADBkiAomDQ2HEQhO0A+XcHYwULBudNXvbQ7QBP5Q6WqAk0pWu8FNtKfOIuZ2GgMHlLqxt6/nAKAC+r/jBMFMZYOz6kWB2rAUmpPoILKfvsKZatoHHpAdKUwcpdrfXVtoRcwlX1p1hFFtiPjDZi3gCC0NmX/ER0pbGukcqY5cwD83846YSSSSSTfVzvHJbpDJkxtjAJaHS9YG8cDAFK6N9c4GuEWDCwEzs/wBAFEhs3dYVfXMrSlk+NIDLeLPj8pMtMuUgDujNu5UwfxIJ8oqEm8AcKptDO0qOX08NMx4SAlhbSyPvEV0YOfi0R4bDhAETBkwFMSUL6eQ/CAo8tYZkjo6ARCXoNTCpPpHR0AaWmkFANfp46OgESunT+UFlK7qyKW9T+UdHQAXfxhx5x0dAIIRMLHQDwa+ECVeOjoB6UQpEJHQCtErASgqYgEO6gC7sQTaOjoCVx0POUWAtQWFBTpEEJjo6A4CEBjo6AcEw7s4SOgHhMGEJHQH/2Q=="/>
          <p:cNvSpPr>
            <a:spLocks noChangeAspect="1" noChangeArrowheads="1"/>
          </p:cNvSpPr>
          <p:nvPr/>
        </p:nvSpPr>
        <p:spPr bwMode="auto">
          <a:xfrm>
            <a:off x="63500" y="-1119188"/>
            <a:ext cx="1943100" cy="23431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5362" name="Picture 2" descr="Soubor:Johan amos comenius 1592-16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05064"/>
            <a:ext cx="2105602" cy="238199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6237312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http://upload.wikimedia.org/wikipedia/commons/c/ce/Johan_amos_comenius_1592-1671.jpg</a:t>
            </a:r>
            <a:endParaRPr lang="cs-CZ" sz="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Obnovené zřízení zemské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480060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b="1" dirty="0" smtClean="0"/>
              <a:t>nová ústava - </a:t>
            </a:r>
            <a:r>
              <a:rPr lang="cs-CZ" dirty="0" smtClean="0"/>
              <a:t>1627 Čechy a 1628 pro Moravu </a:t>
            </a:r>
            <a:endParaRPr lang="cs-CZ" b="1" dirty="0" smtClean="0"/>
          </a:p>
          <a:p>
            <a:pPr lvl="0" algn="just"/>
            <a:r>
              <a:rPr lang="cs-CZ" b="1" dirty="0" smtClean="0"/>
              <a:t>Právní důsledky Bílé hory</a:t>
            </a:r>
          </a:p>
          <a:p>
            <a:pPr lvl="0" algn="just"/>
            <a:r>
              <a:rPr lang="cs-CZ" dirty="0" smtClean="0"/>
              <a:t>Dědičné právo Habsburků na český trůn</a:t>
            </a:r>
          </a:p>
          <a:p>
            <a:pPr lvl="0" algn="just"/>
            <a:r>
              <a:rPr lang="cs-CZ" dirty="0" smtClean="0"/>
              <a:t>K</a:t>
            </a:r>
            <a:r>
              <a:rPr lang="cs-CZ" b="1" dirty="0" smtClean="0"/>
              <a:t>atolické náboženství</a:t>
            </a:r>
          </a:p>
          <a:p>
            <a:pPr lvl="0" algn="just"/>
            <a:r>
              <a:rPr lang="cs-CZ" dirty="0" smtClean="0"/>
              <a:t>Obnoven zemský sněm, ale svoláván pouze panovníkem</a:t>
            </a:r>
          </a:p>
          <a:p>
            <a:pPr lvl="0" algn="just"/>
            <a:r>
              <a:rPr lang="cs-CZ" dirty="0" smtClean="0"/>
              <a:t>Z</a:t>
            </a:r>
            <a:r>
              <a:rPr lang="cs-CZ" b="1" dirty="0" smtClean="0"/>
              <a:t>rovnoprávnění češtiny s němčinou</a:t>
            </a:r>
          </a:p>
          <a:p>
            <a:pPr lvl="0" algn="just"/>
            <a:r>
              <a:rPr lang="cs-CZ" b="1" dirty="0" smtClean="0"/>
              <a:t>Centrální orgány správy ve Vídni</a:t>
            </a:r>
          </a:p>
          <a:p>
            <a:pPr algn="just"/>
            <a:r>
              <a:rPr lang="cs-CZ" b="1" dirty="0" smtClean="0"/>
              <a:t>Ferdinand II. – opět králem</a:t>
            </a:r>
            <a:r>
              <a:rPr lang="cs-CZ" dirty="0" smtClean="0"/>
              <a:t>, nenáviděn Čechy – krutý zákrok po Stavovském povstání, ale osobně vlídný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Albrecht z Valdštejna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64432"/>
            <a:ext cx="8100392" cy="529356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dirty="0" smtClean="0"/>
              <a:t>původně člen Jednoty bratrské, pak katolík</a:t>
            </a:r>
          </a:p>
          <a:p>
            <a:r>
              <a:rPr lang="cs-CZ" dirty="0" smtClean="0"/>
              <a:t>Bezohledný, ctižádostiví</a:t>
            </a:r>
          </a:p>
          <a:p>
            <a:r>
              <a:rPr lang="cs-CZ" dirty="0" smtClean="0"/>
              <a:t>Po Bílé hoře získal obrovský majetek </a:t>
            </a:r>
          </a:p>
          <a:p>
            <a:r>
              <a:rPr lang="cs-CZ" b="1" dirty="0" smtClean="0"/>
              <a:t>Frýdlantské panství </a:t>
            </a:r>
            <a:r>
              <a:rPr lang="cs-CZ" dirty="0" smtClean="0"/>
              <a:t>– centrum Jičín – barokní přestavba</a:t>
            </a:r>
          </a:p>
          <a:p>
            <a:r>
              <a:rPr lang="cs-CZ" dirty="0" smtClean="0"/>
              <a:t>Budování státu ve státě, razil i vlastní mince</a:t>
            </a:r>
          </a:p>
          <a:p>
            <a:r>
              <a:rPr lang="cs-CZ" dirty="0" smtClean="0"/>
              <a:t>Závratná kariéra, přepychový palác na Malé straně – </a:t>
            </a:r>
            <a:r>
              <a:rPr lang="cs-CZ" b="1" dirty="0" smtClean="0"/>
              <a:t>Valdštejnský palác</a:t>
            </a:r>
          </a:p>
          <a:p>
            <a:r>
              <a:rPr lang="cs-CZ" dirty="0" smtClean="0"/>
              <a:t>Zkušený vojevůdce, 1625 – </a:t>
            </a:r>
            <a:r>
              <a:rPr lang="cs-CZ" b="1" dirty="0" smtClean="0"/>
              <a:t>generalissimus císařských vojsk- obavy z něj i císař </a:t>
            </a:r>
            <a:r>
              <a:rPr lang="cs-CZ" dirty="0" smtClean="0"/>
              <a:t>(dokonce zabaven vedení, ale opět povolán zpět) </a:t>
            </a:r>
          </a:p>
          <a:p>
            <a:r>
              <a:rPr lang="cs-CZ" b="1" dirty="0" smtClean="0"/>
              <a:t>1634 – úkladně zavražděn v Chebu</a:t>
            </a:r>
            <a:r>
              <a:rPr lang="cs-CZ" dirty="0" smtClean="0"/>
              <a:t>, ale již měl pokročilé stádium syfilidy</a:t>
            </a:r>
          </a:p>
          <a:p>
            <a:r>
              <a:rPr lang="cs-CZ" dirty="0" smtClean="0"/>
              <a:t>Statky zkonfiskovány ve prospěch jeho protivníků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Albrecht Wallenstein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8640"/>
            <a:ext cx="3486150" cy="46101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83568" y="4581128"/>
            <a:ext cx="1418978" cy="1384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" dirty="0" smtClean="0"/>
              <a:t>http://upload.wikimedia.org/wikipedia/commons/4/41/Albrecht_Wallenstein.jpeg</a:t>
            </a:r>
            <a:endParaRPr lang="cs-CZ" sz="300" dirty="0"/>
          </a:p>
        </p:txBody>
      </p:sp>
      <p:pic>
        <p:nvPicPr>
          <p:cNvPr id="28676" name="Picture 4" descr="Soubor:Ermordung-wallensteins-in-eger-anonymer-kupferstich 1-640x37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0" y="3068960"/>
            <a:ext cx="6096000" cy="352425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275856" y="6381328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http://upload.wikimedia.org/wikipedia/commons/7/7a/Ermordung-wallensteins-in-eger-anonymer-kupferstich_1-640x370.jpg</a:t>
            </a:r>
            <a:endParaRPr lang="cs-CZ" sz="3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692696"/>
            <a:ext cx="33119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Podobizna Albrechta z Valdštejna</a:t>
            </a:r>
          </a:p>
          <a:p>
            <a:r>
              <a:rPr lang="cs-CZ" dirty="0" smtClean="0"/>
              <a:t>Zavraždění Valdštejna v Chebu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900" dirty="0" smtClean="0">
                <a:hlinkClick r:id="rId2"/>
              </a:rPr>
              <a:t>http://upload.wikimedia.org/wikipedia/commons/4/41/Albrecht_Wallenstein.jpeg</a:t>
            </a:r>
            <a:endParaRPr lang="cs-CZ" sz="900" dirty="0" smtClean="0"/>
          </a:p>
          <a:p>
            <a:r>
              <a:rPr lang="cs-CZ" sz="900" dirty="0" smtClean="0">
                <a:hlinkClick r:id="rId3"/>
              </a:rPr>
              <a:t>http://upload.wikimedia.org/wikipedia/commons/thumb/1/1d/Prager.Fenstersturz.1618.jpg/800px-Prager.Fenstersturz.1618.jpg</a:t>
            </a:r>
            <a:endParaRPr lang="cs-CZ" sz="900" dirty="0" smtClean="0"/>
          </a:p>
          <a:p>
            <a:r>
              <a:rPr lang="cs-CZ" sz="900" dirty="0" smtClean="0">
                <a:hlinkClick r:id="rId4"/>
              </a:rPr>
              <a:t>http://upload.wikimedia.org/wikipedia/commons/thumb/8/89/Gerard_van_Honthorst_006.jpg/421px-Gerard_van_Honthorst_006.jpg</a:t>
            </a:r>
            <a:endParaRPr lang="cs-CZ" sz="900" dirty="0" smtClean="0"/>
          </a:p>
          <a:p>
            <a:r>
              <a:rPr lang="cs-CZ" sz="900" dirty="0" smtClean="0"/>
              <a:t>http://upload.wikimedia.org/wikipedia/commons/thumb/4/48/Schlacht_am_Wei%C3%9Fen_Berg_C-K_063.jpg/800px-Schlacht_am_Wei%C3%9Fen_Berg_C-K_063.jpg</a:t>
            </a:r>
          </a:p>
          <a:p>
            <a:r>
              <a:rPr lang="cs-CZ" sz="900" dirty="0" smtClean="0">
                <a:hlinkClick r:id="rId5"/>
              </a:rPr>
              <a:t>http://upload.wikimedia.org/wikipedia/commons/thumb/8/89/Hinrichtung_auf_dem_Altst%C3%A4dter_Ring.JPG/800px-Hinrichtung_auf_dem_Altst%C3%A4dter_Ring.JPG</a:t>
            </a:r>
            <a:endParaRPr lang="cs-CZ" sz="900" dirty="0" smtClean="0"/>
          </a:p>
          <a:p>
            <a:r>
              <a:rPr lang="cs-CZ" sz="900" dirty="0" smtClean="0"/>
              <a:t>http://upload.wikimedia.org/wikipedia/commons/c/ce/Johan_amos_comenius_1592-1671.jpg</a:t>
            </a:r>
          </a:p>
          <a:p>
            <a:r>
              <a:rPr lang="cs-CZ" sz="900" dirty="0" smtClean="0"/>
              <a:t>http://upload.wikimedia.org/wikipedia/commons/7/7a/Ermordung-wallensteins-in-eger-anonymer-kupferstich_1-640x370.jpg</a:t>
            </a:r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252</TotalTime>
  <Words>450</Words>
  <Application>Microsoft Office PowerPoint</Application>
  <PresentationFormat>Předvádění na obrazovce (4:3)</PresentationFormat>
  <Paragraphs>98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Snímek 2</vt:lpstr>
      <vt:lpstr>České stavovské povstání a Albrecht z Valdštejna</vt:lpstr>
      <vt:lpstr>České stavovské povstání</vt:lpstr>
      <vt:lpstr>„Zimní král“ – Fridrich Falcký</vt:lpstr>
      <vt:lpstr>Bitva na Bílé hoře</vt:lpstr>
      <vt:lpstr>Snímek 7</vt:lpstr>
      <vt:lpstr>Důsledky Stavovského povstání</vt:lpstr>
      <vt:lpstr>Snímek 9</vt:lpstr>
      <vt:lpstr>Rekatolizace a hospodářský úpadek</vt:lpstr>
      <vt:lpstr>Obnovené zřízení zemské</vt:lpstr>
      <vt:lpstr>Albrecht z Valdštejna</vt:lpstr>
      <vt:lpstr>Snímek 13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zhavliks</dc:creator>
  <cp:lastModifiedBy>Dum</cp:lastModifiedBy>
  <cp:revision>28</cp:revision>
  <dcterms:created xsi:type="dcterms:W3CDTF">2012-06-01T06:24:54Z</dcterms:created>
  <dcterms:modified xsi:type="dcterms:W3CDTF">2014-01-28T22:03:57Z</dcterms:modified>
</cp:coreProperties>
</file>