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6"/>
  </p:notesMasterIdLst>
  <p:sldIdLst>
    <p:sldId id="257" r:id="rId2"/>
    <p:sldId id="258" r:id="rId3"/>
    <p:sldId id="259" r:id="rId4"/>
    <p:sldId id="263" r:id="rId5"/>
    <p:sldId id="264" r:id="rId6"/>
    <p:sldId id="260" r:id="rId7"/>
    <p:sldId id="261" r:id="rId8"/>
    <p:sldId id="265" r:id="rId9"/>
    <p:sldId id="262" r:id="rId10"/>
    <p:sldId id="266" r:id="rId11"/>
    <p:sldId id="267" r:id="rId12"/>
    <p:sldId id="268" r:id="rId13"/>
    <p:sldId id="269" r:id="rId14"/>
    <p:sldId id="25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8022F6-A75A-4C56-9808-FD5C11BCD5C9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29C9A0-A870-4A22-9796-8CC077E3E60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29C9A0-A870-4A22-9796-8CC077E3E607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44B9DD-63D3-491B-B509-61E1CC28521D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7711FD-09BD-475D-8359-045352277B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44B9DD-63D3-491B-B509-61E1CC28521D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7711FD-09BD-475D-8359-045352277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44B9DD-63D3-491B-B509-61E1CC28521D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7711FD-09BD-475D-8359-045352277B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44B9DD-63D3-491B-B509-61E1CC28521D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7711FD-09BD-475D-8359-045352277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44B9DD-63D3-491B-B509-61E1CC28521D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7711FD-09BD-475D-8359-045352277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44B9DD-63D3-491B-B509-61E1CC28521D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7711FD-09BD-475D-8359-045352277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44B9DD-63D3-491B-B509-61E1CC28521D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7711FD-09BD-475D-8359-045352277B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44B9DD-63D3-491B-B509-61E1CC28521D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7711FD-09BD-475D-8359-045352277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44B9DD-63D3-491B-B509-61E1CC28521D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7711FD-09BD-475D-8359-045352277B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44B9DD-63D3-491B-B509-61E1CC28521D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7711FD-09BD-475D-8359-045352277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44B9DD-63D3-491B-B509-61E1CC28521D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7711FD-09BD-475D-8359-045352277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C44B9DD-63D3-491B-B509-61E1CC28521D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77711FD-09BD-475D-8359-045352277B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6/67/Head_of_statue_of_John_of_Nepomuk_in_T%C5%99eb%C3%AD%C4%8D,_Czech_Republic.jpg/800px-Head_of_statue_of_John_of_Nepomuk_in_T%C5%99eb%C3%AD%C4%8D,_Czech_Republic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8/8f/Jan_Vil%C3%ADmek_-_Jan_Sladk%C3%BD_Kozina.jpg/220px-Jan_Vil%C3%ADmek_-_Jan_Sladk%C3%BD_Kozina.jpg" TargetMode="External"/><Relationship Id="rId7" Type="http://schemas.openxmlformats.org/officeDocument/2006/relationships/hyperlink" Target="http://upload.wikimedia.org/wikipedia/commons/4/41/Maria_Theresia11.jpg" TargetMode="External"/><Relationship Id="rId2" Type="http://schemas.openxmlformats.org/officeDocument/2006/relationships/hyperlink" Target="http://upload.wikimedia.org/wikipedia/commons/thumb/6/64/Kaiser-Leopold1.jpg/437px-Kaiser-Leopold1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f/f9/Ignatius_Loyola.jpg" TargetMode="External"/><Relationship Id="rId5" Type="http://schemas.openxmlformats.org/officeDocument/2006/relationships/hyperlink" Target="http://upload.wikimedia.org/wikipedia/commons/thumb/6/67/Head_of_statue_of_John_of_Nepomuk_in_T%C5%99eb%C3%AD%C4%8D,_Czech_Republic.jpg/800px-Head_of_statue_of_John_of_Nepomuk_in_T%C5%99eb%C3%AD%C4%8D,_Czech_Republic.jpg" TargetMode="External"/><Relationship Id="rId4" Type="http://schemas.openxmlformats.org/officeDocument/2006/relationships/hyperlink" Target="http://upload.wikimedia.org/wikipedia/commons/thumb/1/13/Karel_VI.jpg/250px-Karel_V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VY_32_INOVACE_253.DEJ.01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Marie Terezie a Josef II.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401080" cy="6357982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cs-CZ" b="1" u="sng" dirty="0" smtClean="0"/>
              <a:t>Číslo projektu:</a:t>
            </a:r>
            <a:r>
              <a:rPr lang="cs-CZ" dirty="0" smtClean="0"/>
              <a:t> CZ.1.07/1.5.00/34.0744</a:t>
            </a:r>
          </a:p>
          <a:p>
            <a:pPr algn="just"/>
            <a:r>
              <a:rPr lang="cs-CZ" b="1" u="sng" dirty="0" smtClean="0"/>
              <a:t>Šablona</a:t>
            </a:r>
            <a:r>
              <a:rPr lang="cs-CZ" dirty="0" smtClean="0"/>
              <a:t>: VY_32_INOVACE</a:t>
            </a:r>
          </a:p>
          <a:p>
            <a:pPr algn="just"/>
            <a:r>
              <a:rPr lang="cs-CZ" b="1" u="sng" dirty="0" smtClean="0"/>
              <a:t>Číslo DUMU</a:t>
            </a:r>
            <a:r>
              <a:rPr lang="cs-CZ" dirty="0" smtClean="0"/>
              <a:t>: 253. DEJ.01</a:t>
            </a:r>
          </a:p>
          <a:p>
            <a:pPr algn="just"/>
            <a:r>
              <a:rPr lang="cs-CZ" b="1" u="sng" dirty="0" smtClean="0"/>
              <a:t>Předmět</a:t>
            </a:r>
            <a:r>
              <a:rPr lang="cs-CZ" dirty="0" smtClean="0"/>
              <a:t>: Dějepis</a:t>
            </a:r>
          </a:p>
          <a:p>
            <a:pPr algn="just"/>
            <a:r>
              <a:rPr lang="cs-CZ" b="1" u="sng" dirty="0" smtClean="0"/>
              <a:t>Název materiálu</a:t>
            </a:r>
            <a:r>
              <a:rPr lang="cs-CZ" dirty="0" smtClean="0"/>
              <a:t>: Marie Terezie a Josef II.</a:t>
            </a:r>
          </a:p>
          <a:p>
            <a:pPr algn="just"/>
            <a:r>
              <a:rPr lang="cs-CZ" b="1" u="sng" dirty="0" smtClean="0"/>
              <a:t>Formát</a:t>
            </a:r>
            <a:r>
              <a:rPr lang="cs-CZ" dirty="0" smtClean="0"/>
              <a:t>: Prezentace Microsoft </a:t>
            </a:r>
            <a:r>
              <a:rPr lang="cs-CZ" dirty="0" err="1" smtClean="0"/>
              <a:t>Powerpoint</a:t>
            </a:r>
            <a:r>
              <a:rPr lang="cs-CZ" dirty="0" smtClean="0"/>
              <a:t> </a:t>
            </a:r>
          </a:p>
          <a:p>
            <a:pPr algn="just"/>
            <a:r>
              <a:rPr lang="cs-CZ" b="1" u="sng" dirty="0" smtClean="0"/>
              <a:t>Velikost</a:t>
            </a:r>
            <a:r>
              <a:rPr lang="cs-CZ" dirty="0" smtClean="0"/>
              <a:t>: 704 kB</a:t>
            </a:r>
          </a:p>
          <a:p>
            <a:pPr algn="just"/>
            <a:r>
              <a:rPr lang="cs-CZ" b="1" u="sng" dirty="0" smtClean="0"/>
              <a:t>Stupeň a typ vzdělávání</a:t>
            </a:r>
            <a:r>
              <a:rPr lang="cs-CZ" dirty="0" smtClean="0"/>
              <a:t>: SŠ – odborné vzdělávání</a:t>
            </a:r>
          </a:p>
          <a:p>
            <a:pPr algn="just"/>
            <a:r>
              <a:rPr lang="cs-CZ" b="1" u="sng" dirty="0" smtClean="0"/>
              <a:t>Licence k obrazovému materiálu</a:t>
            </a:r>
            <a:r>
              <a:rPr lang="cs-CZ" dirty="0" smtClean="0"/>
              <a:t>: CC BY, BY-SA</a:t>
            </a:r>
          </a:p>
          <a:p>
            <a:pPr algn="just"/>
            <a:r>
              <a:rPr lang="cs-CZ" b="1" u="sng" dirty="0" smtClean="0"/>
              <a:t>Datum vytvoření</a:t>
            </a:r>
            <a:r>
              <a:rPr lang="cs-CZ" dirty="0" smtClean="0"/>
              <a:t>: 14.5.2013</a:t>
            </a:r>
          </a:p>
          <a:p>
            <a:pPr algn="just"/>
            <a:r>
              <a:rPr lang="cs-CZ" b="1" u="sng" dirty="0" smtClean="0"/>
              <a:t>Klíčová slova</a:t>
            </a:r>
            <a:r>
              <a:rPr lang="cs-CZ" dirty="0" smtClean="0"/>
              <a:t>: Nevolnictví, robota, </a:t>
            </a:r>
            <a:r>
              <a:rPr lang="cs-CZ" dirty="0" smtClean="0"/>
              <a:t>Marie Terezie</a:t>
            </a:r>
            <a:r>
              <a:rPr lang="cs-CZ" dirty="0" smtClean="0"/>
              <a:t>, Josef II., reformy</a:t>
            </a:r>
          </a:p>
          <a:p>
            <a:pPr algn="just"/>
            <a:r>
              <a:rPr lang="cs-CZ" b="1" u="sng" dirty="0" smtClean="0"/>
              <a:t>Anotace</a:t>
            </a:r>
            <a:r>
              <a:rPr lang="cs-CZ" dirty="0" smtClean="0"/>
              <a:t>: Prezentace je zaměřena hlavně na vládu a reformy Marie Terezie a jejího syna Josefa II. Jednoduše a přehledně popisuje nejdůležitější události, které jsou často doprovázeny obrazovým materiálem. Žák by měl umět po skončení prezentace stručně pohovořit o tomto období, nejdůležitějších událostech a osobnostech </a:t>
            </a:r>
            <a:r>
              <a:rPr lang="cs-CZ" baseline="0" dirty="0" smtClean="0"/>
              <a:t>a vysvětlit používané pojmy.</a:t>
            </a:r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60648"/>
            <a:ext cx="7776864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 České země po Třicetileté válce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8" y="1447800"/>
            <a:ext cx="7170000" cy="1477144"/>
          </a:xfrm>
        </p:spPr>
        <p:txBody>
          <a:bodyPr>
            <a:noAutofit/>
          </a:bodyPr>
          <a:lstStyle/>
          <a:p>
            <a:pPr lvl="0"/>
            <a:r>
              <a:rPr lang="cs-CZ" sz="2400" b="1" dirty="0" smtClean="0"/>
              <a:t>Zvýšení roboty</a:t>
            </a:r>
            <a:r>
              <a:rPr lang="cs-CZ" sz="2400" dirty="0" smtClean="0"/>
              <a:t>, </a:t>
            </a:r>
            <a:r>
              <a:rPr lang="cs-CZ" sz="2400" b="1" dirty="0" smtClean="0"/>
              <a:t>tzv. druhé nevolnictví </a:t>
            </a:r>
            <a:r>
              <a:rPr lang="cs-CZ" sz="2400" dirty="0" smtClean="0"/>
              <a:t>– úbytek obyvatelstva</a:t>
            </a:r>
          </a:p>
          <a:p>
            <a:pPr lvl="0"/>
            <a:r>
              <a:rPr lang="cs-CZ" sz="2400" b="1" dirty="0" smtClean="0"/>
              <a:t>Rekatolizace</a:t>
            </a:r>
            <a:r>
              <a:rPr lang="cs-CZ" sz="2400" dirty="0" smtClean="0"/>
              <a:t>, hlavně </a:t>
            </a:r>
            <a:r>
              <a:rPr lang="cs-CZ" sz="2400" b="1" dirty="0" smtClean="0"/>
              <a:t>jezuité</a:t>
            </a:r>
            <a:r>
              <a:rPr lang="cs-CZ" sz="2400" dirty="0" smtClean="0"/>
              <a:t>, nová šlechta závislá na habsburské monarchii, </a:t>
            </a:r>
            <a:r>
              <a:rPr lang="cs-CZ" sz="2400" b="1" dirty="0" smtClean="0"/>
              <a:t>germanizace</a:t>
            </a:r>
          </a:p>
          <a:p>
            <a:pPr lvl="0"/>
            <a:endParaRPr lang="cs-CZ" sz="2400" dirty="0" smtClean="0"/>
          </a:p>
          <a:p>
            <a:pPr lvl="0"/>
            <a:endParaRPr lang="cs-CZ" sz="2400" dirty="0" smtClean="0"/>
          </a:p>
        </p:txBody>
      </p:sp>
      <p:pic>
        <p:nvPicPr>
          <p:cNvPr id="17410" name="Picture 2" descr="Soubor:Kaiser-Leopold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212976"/>
            <a:ext cx="2101336" cy="288032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411760" y="3356992"/>
            <a:ext cx="655272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 smtClean="0"/>
              <a:t>Leopold I. </a:t>
            </a:r>
            <a:endParaRPr lang="cs-CZ" sz="2400" dirty="0" smtClean="0"/>
          </a:p>
          <a:p>
            <a:pPr lvl="0">
              <a:buFont typeface="Arial" pitchFamily="34" charset="0"/>
              <a:buChar char="•"/>
            </a:pPr>
            <a:r>
              <a:rPr lang="cs-CZ" sz="2400" b="1" dirty="0" smtClean="0"/>
              <a:t>Katastry</a:t>
            </a:r>
            <a:r>
              <a:rPr lang="cs-CZ" sz="2400" dirty="0" smtClean="0"/>
              <a:t> (</a:t>
            </a:r>
            <a:r>
              <a:rPr lang="cs-CZ" sz="2400" b="1" dirty="0" smtClean="0"/>
              <a:t>Berní rula </a:t>
            </a:r>
            <a:r>
              <a:rPr lang="cs-CZ" sz="2400" dirty="0" smtClean="0"/>
              <a:t>pro Čechy a </a:t>
            </a:r>
            <a:r>
              <a:rPr lang="cs-CZ" sz="2400" b="1" dirty="0" smtClean="0"/>
              <a:t>Lánové rejstříky </a:t>
            </a:r>
            <a:r>
              <a:rPr lang="cs-CZ" sz="2400" dirty="0" smtClean="0"/>
              <a:t>pro Moravu)</a:t>
            </a:r>
          </a:p>
          <a:p>
            <a:pPr lvl="0">
              <a:buFont typeface="Arial" pitchFamily="34" charset="0"/>
              <a:buChar char="•"/>
            </a:pPr>
            <a:r>
              <a:rPr lang="cs-CZ" sz="2400" b="1" dirty="0" smtClean="0"/>
              <a:t>1683 – obležena Turky Vídeň</a:t>
            </a:r>
          </a:p>
          <a:p>
            <a:pPr lvl="0">
              <a:buFont typeface="Arial" pitchFamily="34" charset="0"/>
              <a:buChar char="•"/>
            </a:pPr>
            <a:r>
              <a:rPr lang="cs-CZ" sz="2400" dirty="0" smtClean="0"/>
              <a:t>pomoc Leopoldovi od </a:t>
            </a:r>
            <a:r>
              <a:rPr lang="cs-CZ" sz="2400" b="1" dirty="0" smtClean="0"/>
              <a:t>Evžena Savojského</a:t>
            </a:r>
            <a:r>
              <a:rPr lang="cs-CZ" sz="2400" dirty="0" smtClean="0"/>
              <a:t> (generalissimus habsburských vojsk)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512" y="5877272"/>
            <a:ext cx="2016224" cy="1384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/>
              <a:t>http://upload.wikimedia.org/wikipedia/commons/thumb/6/64/Kaiser-Leopold1.jpg/437px-Kaiser-Leopold1.jpg</a:t>
            </a:r>
            <a:endParaRPr lang="cs-CZ" sz="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Nevolnická povstání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45920" y="1412776"/>
            <a:ext cx="7498080" cy="4800600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srážky s císařským vojskem, popravy a tvrdé potlačení </a:t>
            </a:r>
          </a:p>
          <a:p>
            <a:pPr lvl="0"/>
            <a:r>
              <a:rPr lang="cs-CZ" dirty="0" smtClean="0"/>
              <a:t>vynutili si </a:t>
            </a:r>
            <a:r>
              <a:rPr lang="cs-CZ" b="1" dirty="0" smtClean="0"/>
              <a:t>První robotní patent</a:t>
            </a:r>
          </a:p>
          <a:p>
            <a:pPr lvl="0"/>
            <a:r>
              <a:rPr lang="cs-CZ" dirty="0" smtClean="0"/>
              <a:t>práce zdarma pro vrchnost = </a:t>
            </a:r>
            <a:r>
              <a:rPr lang="cs-CZ" b="1" dirty="0" smtClean="0"/>
              <a:t>robota, omezena na 3 dny v týdnu</a:t>
            </a:r>
            <a:endParaRPr lang="cs-CZ" dirty="0" smtClean="0"/>
          </a:p>
          <a:p>
            <a:pPr lvl="0"/>
            <a:r>
              <a:rPr lang="cs-CZ" b="1" dirty="0" smtClean="0"/>
              <a:t>Povstání na Chodsku</a:t>
            </a:r>
            <a:r>
              <a:rPr lang="cs-CZ" dirty="0" smtClean="0"/>
              <a:t> – proti pánovi </a:t>
            </a:r>
            <a:r>
              <a:rPr lang="cs-CZ" b="1" dirty="0" err="1" smtClean="0"/>
              <a:t>Lammingerovi</a:t>
            </a:r>
            <a:r>
              <a:rPr lang="cs-CZ" b="1" dirty="0" smtClean="0"/>
              <a:t> (Lomikar</a:t>
            </a:r>
            <a:r>
              <a:rPr lang="cs-CZ" dirty="0" smtClean="0"/>
              <a:t>)</a:t>
            </a:r>
          </a:p>
          <a:p>
            <a:pPr lvl="0"/>
            <a:r>
              <a:rPr lang="cs-CZ" dirty="0" smtClean="0"/>
              <a:t>Chodům jako strážcům hranic odebrána privilegia, v čele povstání </a:t>
            </a:r>
            <a:r>
              <a:rPr lang="cs-CZ" b="1" dirty="0" smtClean="0"/>
              <a:t>Jan Sladký Kozina</a:t>
            </a:r>
            <a:r>
              <a:rPr lang="cs-CZ" dirty="0" smtClean="0"/>
              <a:t>, popraven v Praze</a:t>
            </a:r>
          </a:p>
          <a:p>
            <a:endParaRPr lang="cs-CZ" dirty="0"/>
          </a:p>
        </p:txBody>
      </p:sp>
      <p:pic>
        <p:nvPicPr>
          <p:cNvPr id="5122" name="Picture 2" descr="http://upload.wikimedia.org/wikipedia/commons/thumb/8/8f/Jan_Vil%C3%ADmek_-_Jan_Sladk%C3%BD_Kozina.jpg/220px-Jan_Vil%C3%ADmek_-_Jan_Sladk%C3%BD_Kozi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564905"/>
            <a:ext cx="1763688" cy="2236678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79512" y="4437112"/>
            <a:ext cx="1349896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/>
              <a:t>http://upload.wikimedia.org/wikipedia/commons/thumb/8/8f/Jan_Vil%C3%ADmek_-_Jan_Sladk%C3%BD_Kozina.jpg/220px-Jan_Vil%C3%ADmek_-_Jan_Sladk%C3%BD_Kozina.jpg</a:t>
            </a:r>
            <a:endParaRPr lang="cs-CZ" sz="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Rekatolizace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58176" y="1772816"/>
            <a:ext cx="5585824" cy="4800600"/>
          </a:xfrm>
        </p:spPr>
        <p:txBody>
          <a:bodyPr/>
          <a:lstStyle/>
          <a:p>
            <a:r>
              <a:rPr lang="cs-CZ" b="1" dirty="0" smtClean="0"/>
              <a:t>Svatořečení svatého Jana Nepomuckého</a:t>
            </a:r>
            <a:r>
              <a:rPr lang="cs-CZ" dirty="0" smtClean="0"/>
              <a:t> </a:t>
            </a:r>
          </a:p>
          <a:p>
            <a:r>
              <a:rPr lang="cs-CZ" dirty="0" smtClean="0"/>
              <a:t>rozšíření kultu i do ciziny</a:t>
            </a:r>
          </a:p>
          <a:p>
            <a:r>
              <a:rPr lang="cs-CZ" dirty="0" smtClean="0"/>
              <a:t> snaha vymazat Jana Husa</a:t>
            </a:r>
          </a:p>
          <a:p>
            <a:r>
              <a:rPr lang="cs-CZ" b="1" dirty="0" smtClean="0"/>
              <a:t>svatořečen i Ignác z </a:t>
            </a:r>
            <a:r>
              <a:rPr lang="cs-CZ" b="1" dirty="0" err="1" smtClean="0"/>
              <a:t>Loyoly</a:t>
            </a:r>
            <a:r>
              <a:rPr lang="cs-CZ" dirty="0" smtClean="0"/>
              <a:t> (zakladatel Jezuitů)</a:t>
            </a:r>
            <a:endParaRPr lang="cs-CZ" dirty="0"/>
          </a:p>
        </p:txBody>
      </p:sp>
      <p:pic>
        <p:nvPicPr>
          <p:cNvPr id="23554" name="Picture 2" descr="Soubor:Head of statue of John of Nepomuk in T&amp;rcaron;ebí&amp;ccaron;, Czech Republi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340768"/>
            <a:ext cx="3350465" cy="2232248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23528" y="3356992"/>
            <a:ext cx="2934072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>
                <a:hlinkClick r:id="rId3"/>
              </a:rPr>
              <a:t>http://upload.wikimedia.org/wikipedia/commons/thumb/6/67/Head_of_statue_of_John_of_Nepomuk_in_T%C5%99eb%C3%AD%C4%8D%2C_Czech_Republic.jpg/800px-Head_of_statue_of_John_of_Nepomuk_in_T%C5%99eb%C3%AD%C4%8D%2C_Czech_Republic.jpg</a:t>
            </a:r>
            <a:r>
              <a:rPr lang="cs-CZ" sz="300" dirty="0" smtClean="0"/>
              <a:t>, CC BY-SA, autor: </a:t>
            </a:r>
            <a:r>
              <a:rPr lang="cs-CZ" sz="300" dirty="0" err="1" smtClean="0"/>
              <a:t>frettie</a:t>
            </a:r>
            <a:endParaRPr lang="cs-CZ" sz="300" dirty="0"/>
          </a:p>
        </p:txBody>
      </p:sp>
      <p:pic>
        <p:nvPicPr>
          <p:cNvPr id="23556" name="Picture 4" descr="Soubor:Ignatius Loyol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3789040"/>
            <a:ext cx="2371725" cy="285750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827584" y="6453336"/>
            <a:ext cx="1637928" cy="1384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/>
              <a:t>http://upload.wikimedia.org/wikipedia/commons/f/f9/Ignatius_Loyola.jpg</a:t>
            </a:r>
            <a:endParaRPr lang="cs-CZ" sz="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3394720" cy="1143000"/>
          </a:xfrm>
        </p:spPr>
        <p:txBody>
          <a:bodyPr/>
          <a:lstStyle/>
          <a:p>
            <a:r>
              <a:rPr lang="cs-CZ" b="1" dirty="0" smtClean="0"/>
              <a:t>Karel  VI.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95736" y="1700808"/>
            <a:ext cx="6705992" cy="4368552"/>
          </a:xfrm>
        </p:spPr>
        <p:txBody>
          <a:bodyPr>
            <a:normAutofit lnSpcReduction="10000"/>
          </a:bodyPr>
          <a:lstStyle/>
          <a:p>
            <a:pPr lvl="0" algn="just"/>
            <a:r>
              <a:rPr lang="cs-CZ" b="1" dirty="0" smtClean="0"/>
              <a:t>Dynastické problémy</a:t>
            </a:r>
            <a:r>
              <a:rPr lang="cs-CZ" dirty="0" smtClean="0"/>
              <a:t> – bez mužského potomka – snaha o nástupnictví své dcery Marie Terezie, obava z dělení říše</a:t>
            </a:r>
          </a:p>
          <a:p>
            <a:pPr lvl="0" algn="just"/>
            <a:r>
              <a:rPr lang="cs-CZ" b="1" dirty="0" smtClean="0"/>
              <a:t>1713 – Pragmatická sankce</a:t>
            </a:r>
            <a:r>
              <a:rPr lang="cs-CZ" dirty="0" smtClean="0"/>
              <a:t> = dokument zajišťující </a:t>
            </a:r>
            <a:r>
              <a:rPr lang="cs-CZ" b="1" dirty="0" smtClean="0"/>
              <a:t>nástupnické právo Marie Terezie</a:t>
            </a:r>
          </a:p>
          <a:p>
            <a:pPr lvl="0" algn="just"/>
            <a:r>
              <a:rPr lang="cs-CZ" dirty="0" smtClean="0"/>
              <a:t>Ale po jeho smrti války o dědictví rakouské</a:t>
            </a:r>
          </a:p>
          <a:p>
            <a:pPr algn="just"/>
            <a:endParaRPr lang="cs-CZ" dirty="0"/>
          </a:p>
        </p:txBody>
      </p:sp>
      <p:pic>
        <p:nvPicPr>
          <p:cNvPr id="21506" name="Picture 2" descr="http://upload.wikimedia.org/wikipedia/commons/thumb/1/13/Karel_VI.jpg/250px-Karel_V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44824"/>
            <a:ext cx="2139902" cy="336392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79512" y="5013176"/>
            <a:ext cx="2160240" cy="1384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/>
              <a:t>http://upload.wikimedia.org/wikipedia/commons/thumb/1/13/Karel_VI.jpg/250px-Karel_VI.jpg</a:t>
            </a:r>
            <a:endParaRPr lang="cs-CZ" sz="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04664"/>
            <a:ext cx="5169768" cy="1143000"/>
          </a:xfrm>
        </p:spPr>
        <p:txBody>
          <a:bodyPr/>
          <a:lstStyle/>
          <a:p>
            <a:r>
              <a:rPr lang="cs-CZ" b="1" dirty="0" smtClean="0"/>
              <a:t>Marie Terezie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11760" y="1484784"/>
            <a:ext cx="6732240" cy="4922520"/>
          </a:xfrm>
        </p:spPr>
        <p:txBody>
          <a:bodyPr>
            <a:normAutofit/>
          </a:bodyPr>
          <a:lstStyle/>
          <a:p>
            <a:pPr lvl="0"/>
            <a:r>
              <a:rPr lang="cs-CZ" sz="2800" b="1" dirty="0" smtClean="0"/>
              <a:t>Osvícenský absolutismus</a:t>
            </a:r>
            <a:r>
              <a:rPr lang="cs-CZ" sz="2800" dirty="0" smtClean="0"/>
              <a:t> = reformy přímo od panovníků, prosazené absolutisticky</a:t>
            </a:r>
          </a:p>
          <a:p>
            <a:pPr lvl="0"/>
            <a:r>
              <a:rPr lang="cs-CZ" sz="2800" b="1" dirty="0" smtClean="0"/>
              <a:t>osobní život</a:t>
            </a:r>
            <a:r>
              <a:rPr lang="cs-CZ" sz="2800" dirty="0" smtClean="0"/>
              <a:t> – velice zbožná, vládla 40 let, měla 16 dětí, z nichž se 11 dožilo dospělosti (Marie Antoinetta, Josef II., Leopold II.)</a:t>
            </a:r>
          </a:p>
          <a:p>
            <a:pPr lvl="0"/>
            <a:r>
              <a:rPr lang="cs-CZ" sz="2800" dirty="0" smtClean="0"/>
              <a:t>manžel František Štěpán Lotrinský – sňatek z lásky, vznikla nová </a:t>
            </a:r>
            <a:r>
              <a:rPr lang="cs-CZ" sz="2800" b="1" dirty="0" smtClean="0"/>
              <a:t>dynastie</a:t>
            </a:r>
            <a:r>
              <a:rPr lang="cs-CZ" sz="2800" dirty="0" smtClean="0"/>
              <a:t> </a:t>
            </a:r>
            <a:r>
              <a:rPr lang="cs-CZ" sz="2800" b="1" dirty="0" smtClean="0"/>
              <a:t>habsbursko-lotrinská</a:t>
            </a:r>
          </a:p>
        </p:txBody>
      </p:sp>
      <p:pic>
        <p:nvPicPr>
          <p:cNvPr id="3074" name="Picture 2" descr="Soubor:Maria Theresia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16832"/>
            <a:ext cx="2483796" cy="374441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0" y="5445224"/>
            <a:ext cx="2862064" cy="1384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/>
              <a:t>http://upload.wikimedia.org/wikipedia/commons/4/41/Maria_Theresia11.jpg</a:t>
            </a:r>
            <a:endParaRPr lang="cs-CZ" sz="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Války za Marie Terezie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4869160"/>
            <a:ext cx="8100392" cy="1704256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Sedmiletá válka </a:t>
            </a:r>
            <a:r>
              <a:rPr lang="cs-CZ" dirty="0" smtClean="0"/>
              <a:t>– 1756-1763 – její součástí byla třetí slezská válka</a:t>
            </a:r>
          </a:p>
          <a:p>
            <a:pPr lvl="0"/>
            <a:r>
              <a:rPr lang="cs-CZ" b="1" dirty="0" smtClean="0"/>
              <a:t>1763 – podepsán mír, </a:t>
            </a:r>
            <a:r>
              <a:rPr lang="cs-CZ" dirty="0" smtClean="0"/>
              <a:t>definitivně zisk Slezska a Kladska pro Prusko</a:t>
            </a:r>
          </a:p>
          <a:p>
            <a:endParaRPr lang="cs-CZ" dirty="0"/>
          </a:p>
        </p:txBody>
      </p:sp>
      <p:pic>
        <p:nvPicPr>
          <p:cNvPr id="24578" name="Picture 2" descr="Soubor:Battle-of-Fonteno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268760"/>
            <a:ext cx="5176866" cy="338437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292080" y="1988840"/>
            <a:ext cx="385192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/>
              <a:t> Slezské války (Války o rakouské dědictví) </a:t>
            </a:r>
            <a:r>
              <a:rPr lang="cs-CZ" sz="3200" dirty="0" smtClean="0"/>
              <a:t>s Pruskem - Fridrich II.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0" y="429309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sz="300" dirty="0" smtClean="0"/>
              <a:t>upload.wikimedia.org/wikipedia/commons/thumb/8/82/Battle-of-Fontenoy.jpg/800px-Battle-of-Fontenoy.jpg</a:t>
            </a:r>
            <a:endParaRPr lang="cs-CZ" sz="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88640"/>
            <a:ext cx="8229600" cy="1143000"/>
          </a:xfrm>
        </p:spPr>
        <p:txBody>
          <a:bodyPr/>
          <a:lstStyle/>
          <a:p>
            <a:r>
              <a:rPr lang="cs-CZ" dirty="0" smtClean="0"/>
              <a:t>Reformy Marie Terezie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268760"/>
            <a:ext cx="7416824" cy="5157192"/>
          </a:xfrm>
        </p:spPr>
        <p:txBody>
          <a:bodyPr>
            <a:normAutofit lnSpcReduction="10000"/>
          </a:bodyPr>
          <a:lstStyle/>
          <a:p>
            <a:r>
              <a:rPr lang="cs-CZ" sz="2800" b="1" u="sng" dirty="0" smtClean="0"/>
              <a:t>Správní a soudní reforma</a:t>
            </a:r>
            <a:r>
              <a:rPr lang="cs-CZ" sz="2800" dirty="0" smtClean="0"/>
              <a:t> - centralizace, správa z Vídně, místo šlechticů </a:t>
            </a:r>
            <a:r>
              <a:rPr lang="cs-CZ" sz="2800" b="1" dirty="0" smtClean="0"/>
              <a:t>císařští úředníci</a:t>
            </a:r>
            <a:r>
              <a:rPr lang="cs-CZ" sz="2800" dirty="0" smtClean="0"/>
              <a:t> </a:t>
            </a:r>
          </a:p>
          <a:p>
            <a:pPr lvl="0"/>
            <a:r>
              <a:rPr lang="cs-CZ" sz="2800" dirty="0" smtClean="0"/>
              <a:t>jednotlivé země spravovaly </a:t>
            </a:r>
            <a:r>
              <a:rPr lang="cs-CZ" sz="2800" b="1" dirty="0" smtClean="0"/>
              <a:t>dvorské úřady</a:t>
            </a:r>
            <a:r>
              <a:rPr lang="cs-CZ" sz="2800" dirty="0" smtClean="0"/>
              <a:t> s velkou pravomocí</a:t>
            </a:r>
          </a:p>
          <a:p>
            <a:r>
              <a:rPr lang="cs-CZ" sz="2800" u="sng" dirty="0" smtClean="0"/>
              <a:t>Tereziánský trestní zákoník </a:t>
            </a:r>
            <a:r>
              <a:rPr lang="cs-CZ" sz="2800" dirty="0" smtClean="0"/>
              <a:t>– zákaz nelidských trestů a mučení při výslechu</a:t>
            </a:r>
          </a:p>
          <a:p>
            <a:endParaRPr lang="cs-CZ" sz="2800" dirty="0" smtClean="0"/>
          </a:p>
          <a:p>
            <a:r>
              <a:rPr lang="cs-CZ" sz="2800" b="1" u="sng" dirty="0" smtClean="0"/>
              <a:t>Berní reforma</a:t>
            </a:r>
            <a:r>
              <a:rPr lang="cs-CZ" sz="2800" dirty="0" smtClean="0"/>
              <a:t>  - soupisy půdy, obyvatelstva, stanovena pevná sazba daně</a:t>
            </a:r>
          </a:p>
          <a:p>
            <a:r>
              <a:rPr lang="cs-CZ" sz="2800" b="1" dirty="0" smtClean="0"/>
              <a:t>Tereziánské katastry, První sčítání domu a obyvatelstva</a:t>
            </a:r>
            <a:r>
              <a:rPr lang="cs-CZ" sz="2800" dirty="0" smtClean="0"/>
              <a:t> – kvůli daním a vojsku</a:t>
            </a:r>
          </a:p>
          <a:p>
            <a:endParaRPr lang="cs-CZ" sz="28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Reformy Marie Terezie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47800"/>
            <a:ext cx="7890080" cy="5221560"/>
          </a:xfrm>
        </p:spPr>
        <p:txBody>
          <a:bodyPr>
            <a:noAutofit/>
          </a:bodyPr>
          <a:lstStyle/>
          <a:p>
            <a:r>
              <a:rPr lang="cs-CZ" sz="2400" b="1" u="sng" dirty="0" smtClean="0"/>
              <a:t>Omezování moci církve</a:t>
            </a:r>
            <a:r>
              <a:rPr lang="cs-CZ" sz="2400" dirty="0" smtClean="0"/>
              <a:t> – církev podřízena státu, zrušen jezuitský řád – pod nátlakem papeže</a:t>
            </a:r>
          </a:p>
          <a:p>
            <a:r>
              <a:rPr lang="cs-CZ" sz="2400" dirty="0" smtClean="0"/>
              <a:t> </a:t>
            </a:r>
            <a:r>
              <a:rPr lang="cs-CZ" sz="2400" b="1" u="sng" dirty="0" smtClean="0"/>
              <a:t>Vojenská reforma</a:t>
            </a:r>
            <a:r>
              <a:rPr lang="cs-CZ" sz="2400" dirty="0" smtClean="0"/>
              <a:t> – povinná vojenská služba od 17-40 let pro muže</a:t>
            </a:r>
          </a:p>
          <a:p>
            <a:r>
              <a:rPr lang="cs-CZ" sz="2400" b="1" u="sng" dirty="0" smtClean="0"/>
              <a:t>Školská reforma</a:t>
            </a:r>
            <a:r>
              <a:rPr lang="cs-CZ" sz="2400" dirty="0" smtClean="0"/>
              <a:t> – </a:t>
            </a:r>
            <a:r>
              <a:rPr lang="cs-CZ" sz="2400" b="1" dirty="0" smtClean="0"/>
              <a:t>1774 - zavedena povinná školní docházka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b="1" dirty="0" smtClean="0"/>
              <a:t>sjednotila míry a váhy</a:t>
            </a:r>
            <a:r>
              <a:rPr lang="cs-CZ" sz="2400" dirty="0" smtClean="0"/>
              <a:t> – (loket, sáh), </a:t>
            </a:r>
            <a:r>
              <a:rPr lang="cs-CZ" sz="2400" b="1" dirty="0" smtClean="0"/>
              <a:t>tolarová a zlatková měna</a:t>
            </a:r>
          </a:p>
          <a:p>
            <a:r>
              <a:rPr lang="cs-CZ" sz="2400" b="1" dirty="0" smtClean="0"/>
              <a:t>1775 – </a:t>
            </a:r>
            <a:r>
              <a:rPr lang="cs-CZ" sz="2400" b="1" u="sng" dirty="0" smtClean="0"/>
              <a:t>robotní patent</a:t>
            </a:r>
            <a:r>
              <a:rPr lang="cs-CZ" sz="2400" dirty="0" smtClean="0"/>
              <a:t> – zaveden </a:t>
            </a:r>
            <a:r>
              <a:rPr lang="cs-CZ" sz="2400" b="1" dirty="0" smtClean="0"/>
              <a:t>po povstání sedláků na </a:t>
            </a:r>
            <a:r>
              <a:rPr lang="cs-CZ" sz="2400" b="1" dirty="0" err="1" smtClean="0"/>
              <a:t>Náchodsku</a:t>
            </a:r>
            <a:r>
              <a:rPr lang="cs-CZ" sz="2400" dirty="0" smtClean="0"/>
              <a:t> ,</a:t>
            </a:r>
            <a:r>
              <a:rPr lang="cs-CZ" sz="2400" b="1" dirty="0" smtClean="0"/>
              <a:t>1775 u Chlumce nad Cidlinou – sedláci poraženi</a:t>
            </a:r>
            <a:endParaRPr lang="cs-CZ" sz="2400" dirty="0" smtClean="0"/>
          </a:p>
          <a:p>
            <a:pPr lvl="1"/>
            <a:r>
              <a:rPr lang="cs-CZ" sz="2000" b="1" dirty="0" smtClean="0"/>
              <a:t>robota omezena na tři dny - </a:t>
            </a:r>
            <a:r>
              <a:rPr lang="cs-CZ" sz="2000" dirty="0" smtClean="0"/>
              <a:t>směna roboty na peněžní rentu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dirty="0" smtClean="0"/>
              <a:t>Josef</a:t>
            </a:r>
            <a:r>
              <a:rPr lang="cs-CZ" b="1" dirty="0" smtClean="0"/>
              <a:t> II.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55776" y="980728"/>
            <a:ext cx="6377912" cy="5339680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cs-CZ" b="1" dirty="0" smtClean="0"/>
              <a:t>Po smrti Marie Terezie</a:t>
            </a:r>
            <a:r>
              <a:rPr lang="cs-CZ" dirty="0" smtClean="0"/>
              <a:t> převzal vládu její nejstarší syn Josef II. </a:t>
            </a:r>
          </a:p>
          <a:p>
            <a:pPr lvl="0"/>
            <a:r>
              <a:rPr lang="cs-CZ" dirty="0" smtClean="0"/>
              <a:t>Za života své matky byl </a:t>
            </a:r>
            <a:r>
              <a:rPr lang="cs-CZ" b="1" dirty="0" smtClean="0"/>
              <a:t>spoluvladař a císař Svaté říše římské</a:t>
            </a:r>
            <a:endParaRPr lang="cs-CZ" dirty="0" smtClean="0"/>
          </a:p>
          <a:p>
            <a:pPr lvl="0"/>
            <a:r>
              <a:rPr lang="cs-CZ" dirty="0" smtClean="0"/>
              <a:t>Velice praktický, nezajímal se o umění a vědy, podle něj se má vladař starat hlavně o blaho státu</a:t>
            </a:r>
          </a:p>
          <a:p>
            <a:pPr lvl="0"/>
            <a:r>
              <a:rPr lang="cs-CZ" dirty="0" smtClean="0"/>
              <a:t>Jako spoluvladař velké spory s matkou o postup a formu reforem</a:t>
            </a:r>
          </a:p>
          <a:p>
            <a:pPr lvl="0"/>
            <a:r>
              <a:rPr lang="cs-CZ" b="1" dirty="0" smtClean="0"/>
              <a:t>Cestoval, aby poznal své poddané</a:t>
            </a:r>
            <a:r>
              <a:rPr lang="cs-CZ" dirty="0" smtClean="0"/>
              <a:t> často i inkognito </a:t>
            </a:r>
          </a:p>
          <a:p>
            <a:endParaRPr lang="cs-CZ" dirty="0"/>
          </a:p>
        </p:txBody>
      </p:sp>
      <p:pic>
        <p:nvPicPr>
          <p:cNvPr id="27650" name="Picture 2" descr="Soubor:Joseph I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124743"/>
            <a:ext cx="2232248" cy="4658943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23528" y="5517232"/>
            <a:ext cx="1781944" cy="1384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/>
              <a:t>http://upload.wikimedia.org/wikipedia/commons/thumb/a/aa/Joseph_II.jpg/287px-Joseph_II.jpg</a:t>
            </a:r>
            <a:endParaRPr lang="cs-CZ" sz="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Reformy Josefa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447800"/>
            <a:ext cx="7746064" cy="5221560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cs-CZ" b="1" dirty="0" smtClean="0"/>
              <a:t>1781 </a:t>
            </a:r>
            <a:r>
              <a:rPr lang="cs-CZ" dirty="0" smtClean="0"/>
              <a:t>– </a:t>
            </a:r>
            <a:r>
              <a:rPr lang="cs-CZ" b="1" dirty="0" smtClean="0"/>
              <a:t>vydán tzv. toleranční patent</a:t>
            </a:r>
            <a:r>
              <a:rPr lang="cs-CZ" dirty="0" smtClean="0"/>
              <a:t> – povoleny ostatní víry kromě katolické i protestantské víry (kalvinistická, luteránská, pravoslavná), zrušena cenzura knih podle Koniáše, biskupové přísahali věrnost státu</a:t>
            </a:r>
          </a:p>
          <a:p>
            <a:pPr lvl="0"/>
            <a:r>
              <a:rPr lang="cs-CZ" b="1" dirty="0" smtClean="0"/>
              <a:t>Zrušeny všechny kláštery</a:t>
            </a:r>
            <a:r>
              <a:rPr lang="cs-CZ" dirty="0" smtClean="0"/>
              <a:t>, které nepečovaly o nemocné a nevzdělávaly mládež, zrušené kláštery byly změněny na kasárna, chudobince a nemocnice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b="1" dirty="0" smtClean="0"/>
              <a:t>1781 – zrušeno nevolnictví</a:t>
            </a:r>
            <a:r>
              <a:rPr lang="cs-CZ" dirty="0" smtClean="0"/>
              <a:t> – poddanství a robota zachovány, ale poddaný již nepotřeboval povolení šlechty k manželství, odchodu nebo studiu, zbaveni osobní závislosti na šlechtě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Reformy Josefa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447800"/>
            <a:ext cx="7818072" cy="5221560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cs-CZ" b="1" dirty="0" smtClean="0"/>
              <a:t>Posílen správní centralismus</a:t>
            </a:r>
            <a:r>
              <a:rPr lang="cs-CZ" dirty="0" smtClean="0"/>
              <a:t> – zavedeny městské úřady – magistráty</a:t>
            </a:r>
          </a:p>
          <a:p>
            <a:pPr lvl="0"/>
            <a:r>
              <a:rPr lang="cs-CZ" b="1" dirty="0" smtClean="0"/>
              <a:t>Vydal první díl občanského zákoníku</a:t>
            </a:r>
            <a:r>
              <a:rPr lang="cs-CZ" dirty="0" smtClean="0"/>
              <a:t> – zrušil v něm trest smrti, zločin z čarodějnictví</a:t>
            </a:r>
          </a:p>
          <a:p>
            <a:pPr lvl="0"/>
            <a:r>
              <a:rPr lang="cs-CZ" b="1" dirty="0" smtClean="0"/>
              <a:t>Reforma v armádě </a:t>
            </a:r>
            <a:r>
              <a:rPr lang="cs-CZ" dirty="0" smtClean="0"/>
              <a:t>– penze pro vojáky ve službě, vyloučil sice bohaté, ale neschopné velitele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Ke konci života se pokusil zrovnoprávnit </a:t>
            </a:r>
            <a:r>
              <a:rPr lang="cs-CZ" b="1" dirty="0" smtClean="0"/>
              <a:t>dominikál</a:t>
            </a:r>
            <a:r>
              <a:rPr lang="cs-CZ" dirty="0" smtClean="0"/>
              <a:t> = panská půda a </a:t>
            </a:r>
            <a:r>
              <a:rPr lang="cs-CZ" b="1" dirty="0" smtClean="0"/>
              <a:t>rustikál</a:t>
            </a:r>
            <a:r>
              <a:rPr lang="cs-CZ" dirty="0" smtClean="0"/>
              <a:t>= poddanská půda – nový systém daní stejný pro všechny</a:t>
            </a:r>
          </a:p>
          <a:p>
            <a:pPr lvl="0"/>
            <a:r>
              <a:rPr lang="cs-CZ" dirty="0" smtClean="0"/>
              <a:t>postavila se proti němu šlechta, a vysoké duchovenstvo, po jeho smrti zrušen</a:t>
            </a:r>
          </a:p>
          <a:p>
            <a:pPr lvl="0"/>
            <a:r>
              <a:rPr lang="cs-CZ" dirty="0" smtClean="0"/>
              <a:t>Po něm nastoupil jeho bratr Leopold II.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1844824"/>
            <a:ext cx="7920880" cy="3456384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900" dirty="0" smtClean="0">
                <a:hlinkClick r:id="rId2"/>
              </a:rPr>
              <a:t>http://upload.wikimedia.org/wikipedia/commons/thumb/6/64/Kaiser-Leopold1.jpg/437px-Kaiser-Leopold1.jpg</a:t>
            </a:r>
            <a:endParaRPr lang="cs-CZ" sz="900" dirty="0" smtClean="0"/>
          </a:p>
          <a:p>
            <a:pPr>
              <a:buFont typeface="Arial" pitchFamily="34" charset="0"/>
              <a:buChar char="•"/>
            </a:pPr>
            <a:r>
              <a:rPr lang="cs-CZ" sz="900" dirty="0" smtClean="0">
                <a:hlinkClick r:id="rId3"/>
              </a:rPr>
              <a:t>http://upload.wikimedia.org/wikipedia/commons/thumb/8/8f/Jan_Vil%C3%ADmek_-_Jan_Sladk%C3%BD_Kozina.jpg/220px-Jan_Vil%C3%ADmek_-_Jan_Sladk%C3%BD_Kozina.jpg</a:t>
            </a:r>
            <a:endParaRPr lang="cs-CZ" sz="900" dirty="0" smtClean="0"/>
          </a:p>
          <a:p>
            <a:pPr>
              <a:buFont typeface="Arial" pitchFamily="34" charset="0"/>
              <a:buChar char="•"/>
            </a:pPr>
            <a:r>
              <a:rPr lang="cs-CZ" sz="900" dirty="0" smtClean="0">
                <a:hlinkClick r:id="rId4"/>
              </a:rPr>
              <a:t>http://upload.wikimedia.org/wikipedia/commons/thumb/1/13/Karel_VI.jpg/250px-Karel_VI.jpg</a:t>
            </a:r>
            <a:endParaRPr lang="cs-CZ" sz="900" dirty="0" smtClean="0"/>
          </a:p>
          <a:p>
            <a:pPr>
              <a:buFont typeface="Arial" pitchFamily="34" charset="0"/>
              <a:buChar char="•"/>
            </a:pPr>
            <a:r>
              <a:rPr lang="cs-CZ" sz="900" dirty="0" smtClean="0">
                <a:hlinkClick r:id="rId5"/>
              </a:rPr>
              <a:t>http://upload.wikimedia.org/wikipedia/commons/thumb/6/67/Head_of_statue_of_John_of_Nepomuk_in_T%C5%99eb%C3%AD%C4%8D%2C_Czech_Republic.jpg/800px-Head_of_statue_of_John_of_Nepomuk_in_T%C5%99eb%C3%AD%C4%8D%2C_Czech_Republic.jpg</a:t>
            </a:r>
            <a:r>
              <a:rPr lang="cs-CZ" sz="900" dirty="0" smtClean="0"/>
              <a:t>, CC BY-SA, autor: </a:t>
            </a:r>
            <a:r>
              <a:rPr lang="cs-CZ" sz="900" dirty="0" err="1" smtClean="0"/>
              <a:t>frettie</a:t>
            </a:r>
            <a:endParaRPr lang="cs-CZ" sz="900" dirty="0" smtClean="0"/>
          </a:p>
          <a:p>
            <a:pPr>
              <a:buFont typeface="Arial" pitchFamily="34" charset="0"/>
              <a:buChar char="•"/>
            </a:pPr>
            <a:r>
              <a:rPr lang="cs-CZ" sz="900" dirty="0" smtClean="0">
                <a:hlinkClick r:id="rId6"/>
              </a:rPr>
              <a:t>http://upload.wikimedia.org/wikipedia/commons/f/f9/Ignatius_Loyola.jpg</a:t>
            </a:r>
            <a:endParaRPr lang="cs-CZ" sz="900" dirty="0" smtClean="0"/>
          </a:p>
          <a:p>
            <a:pPr>
              <a:buFont typeface="Arial" pitchFamily="34" charset="0"/>
              <a:buChar char="•"/>
            </a:pPr>
            <a:r>
              <a:rPr lang="cs-CZ" sz="900" dirty="0" smtClean="0">
                <a:hlinkClick r:id="rId7"/>
              </a:rPr>
              <a:t>http://upload.wikimedia.org/wikipedia/commons/4/41/Maria_Theresia11.jpg</a:t>
            </a:r>
            <a:endParaRPr lang="cs-CZ" sz="900" dirty="0" smtClean="0"/>
          </a:p>
          <a:p>
            <a:pPr>
              <a:buFont typeface="Arial" pitchFamily="34" charset="0"/>
              <a:buChar char="•"/>
            </a:pPr>
            <a:r>
              <a:rPr lang="cs-CZ" sz="900" dirty="0" err="1" smtClean="0"/>
              <a:t>upload.wikimedia.org</a:t>
            </a:r>
            <a:r>
              <a:rPr lang="cs-CZ" sz="900" dirty="0" smtClean="0"/>
              <a:t>/</a:t>
            </a:r>
            <a:r>
              <a:rPr lang="cs-CZ" sz="900" dirty="0" err="1" smtClean="0"/>
              <a:t>wikipedia</a:t>
            </a:r>
            <a:r>
              <a:rPr lang="cs-CZ" sz="900" dirty="0" smtClean="0"/>
              <a:t>/</a:t>
            </a:r>
            <a:r>
              <a:rPr lang="cs-CZ" sz="900" dirty="0" err="1" smtClean="0"/>
              <a:t>commons</a:t>
            </a:r>
            <a:r>
              <a:rPr lang="cs-CZ" sz="900" dirty="0" smtClean="0"/>
              <a:t>/</a:t>
            </a:r>
            <a:r>
              <a:rPr lang="cs-CZ" sz="900" dirty="0" err="1" smtClean="0"/>
              <a:t>thumb</a:t>
            </a:r>
            <a:r>
              <a:rPr lang="cs-CZ" sz="900" dirty="0" smtClean="0"/>
              <a:t>/8/82/</a:t>
            </a:r>
            <a:r>
              <a:rPr lang="cs-CZ" sz="900" dirty="0" err="1" smtClean="0"/>
              <a:t>Battle</a:t>
            </a:r>
            <a:r>
              <a:rPr lang="cs-CZ" sz="900" dirty="0" smtClean="0"/>
              <a:t>-</a:t>
            </a:r>
            <a:r>
              <a:rPr lang="cs-CZ" sz="900" dirty="0" err="1" smtClean="0"/>
              <a:t>of</a:t>
            </a:r>
            <a:r>
              <a:rPr lang="cs-CZ" sz="900" dirty="0" smtClean="0"/>
              <a:t>-</a:t>
            </a:r>
            <a:r>
              <a:rPr lang="cs-CZ" sz="900" dirty="0" err="1" smtClean="0"/>
              <a:t>Fontenoy.jpg</a:t>
            </a:r>
            <a:r>
              <a:rPr lang="cs-CZ" sz="900" dirty="0" smtClean="0"/>
              <a:t>/800px-</a:t>
            </a:r>
            <a:r>
              <a:rPr lang="cs-CZ" sz="900" dirty="0" err="1" smtClean="0"/>
              <a:t>Battle</a:t>
            </a:r>
            <a:r>
              <a:rPr lang="cs-CZ" sz="900" dirty="0" smtClean="0"/>
              <a:t>-</a:t>
            </a:r>
            <a:r>
              <a:rPr lang="cs-CZ" sz="900" dirty="0" err="1" smtClean="0"/>
              <a:t>of</a:t>
            </a:r>
            <a:r>
              <a:rPr lang="cs-CZ" sz="900" dirty="0" smtClean="0"/>
              <a:t>-</a:t>
            </a:r>
            <a:r>
              <a:rPr lang="cs-CZ" sz="900" dirty="0" err="1" smtClean="0"/>
              <a:t>Fontenoy.jpg</a:t>
            </a:r>
            <a:endParaRPr lang="cs-CZ" sz="900" dirty="0" smtClean="0"/>
          </a:p>
          <a:p>
            <a:pPr>
              <a:buFont typeface="Arial" pitchFamily="34" charset="0"/>
              <a:buChar char="•"/>
            </a:pPr>
            <a:r>
              <a:rPr lang="cs-CZ" sz="900" dirty="0" smtClean="0"/>
              <a:t>http://upload.wikimedia.org/wikipedia/commons/thumb/a/aa/Joseph_II.jpg/287px-Joseph_II.jpg</a:t>
            </a:r>
          </a:p>
          <a:p>
            <a:pPr>
              <a:buFont typeface="Arial" pitchFamily="34" charset="0"/>
              <a:buChar char="•"/>
            </a:pPr>
            <a:endParaRPr lang="cs-CZ" sz="900" dirty="0" smtClean="0"/>
          </a:p>
          <a:p>
            <a:pPr>
              <a:buFont typeface="Arial" pitchFamily="34" charset="0"/>
              <a:buChar char="•"/>
            </a:pPr>
            <a:r>
              <a:rPr lang="cs-CZ" sz="900" dirty="0" smtClean="0"/>
              <a:t> </a:t>
            </a:r>
          </a:p>
          <a:p>
            <a:pPr>
              <a:buFont typeface="Arial" pitchFamily="34" charset="0"/>
              <a:buChar char="•"/>
            </a:pPr>
            <a:endParaRPr lang="cs-CZ" sz="900" dirty="0" smtClean="0"/>
          </a:p>
          <a:p>
            <a:pPr>
              <a:buFont typeface="Arial" pitchFamily="34" charset="0"/>
              <a:buChar char="•"/>
            </a:pPr>
            <a:endParaRPr lang="cs-CZ" sz="900" dirty="0" smtClean="0"/>
          </a:p>
          <a:p>
            <a:pPr>
              <a:buFont typeface="Arial" pitchFamily="34" charset="0"/>
              <a:buChar char="•"/>
            </a:pPr>
            <a:endParaRPr lang="cs-CZ" sz="900" dirty="0" smtClean="0"/>
          </a:p>
          <a:p>
            <a:pPr>
              <a:buFont typeface="Arial" pitchFamily="34" charset="0"/>
              <a:buChar char="•"/>
            </a:pPr>
            <a:endParaRPr lang="cs-CZ" sz="900" dirty="0" smtClean="0"/>
          </a:p>
          <a:p>
            <a:endParaRPr lang="cs-CZ" sz="9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144</TotalTime>
  <Words>499</Words>
  <Application>Microsoft Office PowerPoint</Application>
  <PresentationFormat>Předvádění na obrazovce (4:3)</PresentationFormat>
  <Paragraphs>106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Slunovrat</vt:lpstr>
      <vt:lpstr>Snímek 1</vt:lpstr>
      <vt:lpstr>Snímek 2</vt:lpstr>
      <vt:lpstr> České země po Třicetileté válce</vt:lpstr>
      <vt:lpstr>Nevolnická povstání</vt:lpstr>
      <vt:lpstr>Rekatolizace</vt:lpstr>
      <vt:lpstr>Karel  VI.</vt:lpstr>
      <vt:lpstr>Marie Terezie</vt:lpstr>
      <vt:lpstr>Války za Marie Terezie</vt:lpstr>
      <vt:lpstr>Reformy Marie Terezie</vt:lpstr>
      <vt:lpstr>Reformy Marie Terezie</vt:lpstr>
      <vt:lpstr>Josef II. </vt:lpstr>
      <vt:lpstr>Reformy Josefa II.</vt:lpstr>
      <vt:lpstr>Reformy Josefa II.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Dum</cp:lastModifiedBy>
  <cp:revision>30</cp:revision>
  <dcterms:created xsi:type="dcterms:W3CDTF">2013-05-18T08:00:28Z</dcterms:created>
  <dcterms:modified xsi:type="dcterms:W3CDTF">2014-01-28T22:01:21Z</dcterms:modified>
</cp:coreProperties>
</file>