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65" r:id="rId2"/>
    <p:sldId id="266" r:id="rId3"/>
    <p:sldId id="257" r:id="rId4"/>
    <p:sldId id="258" r:id="rId5"/>
    <p:sldId id="259" r:id="rId6"/>
    <p:sldId id="260" r:id="rId7"/>
    <p:sldId id="261" r:id="rId8"/>
    <p:sldId id="269" r:id="rId9"/>
    <p:sldId id="262" r:id="rId10"/>
    <p:sldId id="270" r:id="rId11"/>
    <p:sldId id="271" r:id="rId12"/>
    <p:sldId id="263" r:id="rId13"/>
    <p:sldId id="275" r:id="rId14"/>
    <p:sldId id="273" r:id="rId15"/>
    <p:sldId id="264" r:id="rId16"/>
    <p:sldId id="274" r:id="rId17"/>
    <p:sldId id="276" r:id="rId18"/>
    <p:sldId id="267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15" autoAdjust="0"/>
    <p:restoredTop sz="94660"/>
  </p:normalViewPr>
  <p:slideViewPr>
    <p:cSldViewPr>
      <p:cViewPr>
        <p:scale>
          <a:sx n="66" d="100"/>
          <a:sy n="66" d="100"/>
        </p:scale>
        <p:origin x="-630" y="84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F287E90-78ED-48E9-8653-FB64EAE52659}" type="datetimeFigureOut">
              <a:rPr lang="cs-CZ"/>
              <a:pPr>
                <a:defRPr/>
              </a:pPr>
              <a:t>28.1.2014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4E25C9E-1B39-492C-BFDE-322AE04405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004BDC1-8EE4-4532-9E12-3622905F0E6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969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BF6C1D4-E87F-4974-AE27-49F1308BBB1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ovací čára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Přímá spojovací čára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Přímá spojovací čára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Elipsa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Elipsa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Elipsa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Elipsa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FB3543-15E4-4AF6-8976-BC1466A59A34}" type="datetimeFigureOut">
              <a:rPr lang="cs-CZ"/>
              <a:pPr>
                <a:defRPr/>
              </a:pPr>
              <a:t>28.1.2014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88639C-F64D-4E4A-AF90-DE9CED2097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1D7398F-165A-4598-A838-C8D7FB3B510C}" type="datetimeFigureOut">
              <a:rPr lang="cs-CZ"/>
              <a:pPr>
                <a:defRPr/>
              </a:pPr>
              <a:t>28.1.2014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623D60F-DB9A-483D-ACD9-EEC2C72CA3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ovací čára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Přímá spojovací čára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ovací čára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Elipsa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Elipsa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Elipsa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Elipsa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ovací čára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3AA5CC-D29F-443D-AFC9-340D4FC0CCF3}" type="datetimeFigureOut">
              <a:rPr lang="cs-CZ"/>
              <a:pPr>
                <a:defRPr/>
              </a:pPr>
              <a:t>28.1.2014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BDCE2D-0838-49C7-A2A4-98CF61A293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C62F19-0E28-4135-97BD-D3007FAA4C40}" type="datetimeFigureOut">
              <a:rPr lang="cs-CZ"/>
              <a:pPr>
                <a:defRPr/>
              </a:pPr>
              <a:t>28.1.2014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E531C-4E40-422D-A663-A6BFC83236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47B274-A3F3-41C6-89F0-087B3FF66DF8}" type="datetimeFigureOut">
              <a:rPr lang="cs-CZ"/>
              <a:pPr>
                <a:defRPr/>
              </a:pPr>
              <a:t>28.1.2014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66B3B-5559-40E3-8371-FFDC3D3D82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F48C12A-1CEF-4BE5-AB94-1A02D3BFD546}" type="datetimeFigureOut">
              <a:rPr lang="cs-CZ"/>
              <a:pPr>
                <a:defRPr/>
              </a:pPr>
              <a:t>28.1.2014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41C87AB-A79F-4542-92C0-A07C6A040F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B46945-CF88-4E07-9A43-08010E807F08}" type="datetimeFigureOut">
              <a:rPr lang="cs-CZ"/>
              <a:pPr>
                <a:defRPr/>
              </a:pPr>
              <a:t>28.1.2014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C3A1E8-30DB-4F77-95E1-FF749FDF11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Přímá spojovací čára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Elipsa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4E7F8CD-7D85-40AC-8737-3474181408DC}" type="datetimeFigureOut">
              <a:rPr lang="cs-CZ"/>
              <a:pPr>
                <a:defRPr/>
              </a:pPr>
              <a:t>28.1.2014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9F2B3DE-95E9-4346-99E3-A9FA48EA16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Elipsa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Přímá spojovací čára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C4DDEB0-4D58-497B-A856-EDAD13B492E4}" type="datetimeFigureOut">
              <a:rPr lang="cs-CZ"/>
              <a:pPr>
                <a:defRPr/>
              </a:pPr>
              <a:t>28.1.2014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AED547C-0D24-4964-97CA-2BA933745D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185D6A-A783-49BC-A7DE-EB121AE13832}" type="datetimeFigureOut">
              <a:rPr lang="cs-CZ"/>
              <a:pPr>
                <a:defRPr/>
              </a:pPr>
              <a:t>28.1.2014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EF9987-F125-4B2D-9668-9DFCF07FAF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88CAE3-3EB7-49B4-B959-4375AE09A8C8}" type="datetimeFigureOut">
              <a:rPr lang="cs-CZ"/>
              <a:pPr>
                <a:defRPr/>
              </a:pPr>
              <a:t>28.1.2014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D9C353-774B-4414-A471-B2F50E8B7A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08464AA-52A7-40E9-933F-29AA007E45E7}" type="datetimeFigureOut">
              <a:rPr lang="cs-CZ"/>
              <a:pPr>
                <a:defRPr/>
              </a:pPr>
              <a:t>28.1.2014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87C25BF-8FC8-48C0-9119-037DF8937F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0" r:id="rId5"/>
    <p:sldLayoutId id="2147483675" r:id="rId6"/>
    <p:sldLayoutId id="2147483669" r:id="rId7"/>
    <p:sldLayoutId id="2147483676" r:id="rId8"/>
    <p:sldLayoutId id="2147483677" r:id="rId9"/>
    <p:sldLayoutId id="2147483668" r:id="rId10"/>
    <p:sldLayoutId id="2147483667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9/90/LouisXVIExecutionBig.jpg/800px-LouisXVIExecutionBig.jpg" TargetMode="External"/><Relationship Id="rId7" Type="http://schemas.openxmlformats.org/officeDocument/2006/relationships/hyperlink" Target="http://upload.wikimedia.org/wikipedia/commons/thumb/f/fe/Jacques-Louis_David_002.jpg/458px-Jacques-Louis_David_002.jpg" TargetMode="External"/><Relationship Id="rId2" Type="http://schemas.openxmlformats.org/officeDocument/2006/relationships/hyperlink" Target="http://upload.wikimedia.org/wikipedia/commons/thumb/4/4e/Prise_de_la_Bastille.jpg/799px-Prise_de_la_Bastill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1/12/Robespierre.jpg/473px-Robespierre.jpg" TargetMode="External"/><Relationship Id="rId5" Type="http://schemas.openxmlformats.org/officeDocument/2006/relationships/hyperlink" Target="http://upload.wikimedia.org/wikipedia/commons/thumb/7/76/Cruikshank_-_The_Radical's_Arms.png/429px-Cruikshank_-_The_Radical's_Arms.png" TargetMode="External"/><Relationship Id="rId4" Type="http://schemas.openxmlformats.org/officeDocument/2006/relationships/hyperlink" Target="http://upload.wikimedia.org/wikipedia/commons/8/8d/Marie_Antoinette_Execution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Obdélník 2"/>
          <p:cNvSpPr>
            <a:spLocks noChangeArrowheads="1"/>
          </p:cNvSpPr>
          <p:nvPr/>
        </p:nvSpPr>
        <p:spPr bwMode="auto">
          <a:xfrm>
            <a:off x="395288" y="3357563"/>
            <a:ext cx="8137525" cy="2330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>
              <a:latin typeface="Century Schoolbook" pitchFamily="18" charset="0"/>
            </a:endParaRPr>
          </a:p>
          <a:p>
            <a:pPr algn="ctr"/>
            <a:r>
              <a:rPr lang="cs-CZ" sz="2400">
                <a:latin typeface="Century Schoolbook" pitchFamily="18" charset="0"/>
              </a:rPr>
              <a:t>Obchodní akademie a Jazyková škola</a:t>
            </a:r>
            <a:br>
              <a:rPr lang="cs-CZ" sz="2400">
                <a:latin typeface="Century Schoolbook" pitchFamily="18" charset="0"/>
              </a:rPr>
            </a:br>
            <a:r>
              <a:rPr lang="cs-CZ" sz="2400">
                <a:latin typeface="Century Schoolbook" pitchFamily="18" charset="0"/>
              </a:rPr>
              <a:t>s právem státní jazykové zkoušky Jihlava</a:t>
            </a:r>
          </a:p>
          <a:p>
            <a:pPr algn="ctr"/>
            <a:endParaRPr lang="cs-CZ">
              <a:latin typeface="Century Schoolbook" pitchFamily="18" charset="0"/>
            </a:endParaRPr>
          </a:p>
          <a:p>
            <a:pPr algn="ctr">
              <a:spcBef>
                <a:spcPts val="300"/>
              </a:spcBef>
            </a:pPr>
            <a:r>
              <a:rPr lang="cs-CZ">
                <a:latin typeface="Century Schoolbook" pitchFamily="18" charset="0"/>
              </a:rPr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>
                <a:latin typeface="Century Schoolbook" pitchFamily="18" charset="0"/>
              </a:rPr>
              <a:t>VY_32_INOVACE_254.DEJ.01</a:t>
            </a:r>
          </a:p>
          <a:p>
            <a:pPr algn="ctr">
              <a:spcBef>
                <a:spcPts val="300"/>
              </a:spcBef>
            </a:pPr>
            <a:r>
              <a:rPr lang="cs-CZ">
                <a:latin typeface="Century Schoolbook" pitchFamily="18" charset="0"/>
              </a:rPr>
              <a:t>Velká francouzská revoluce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4463" y="2420938"/>
            <a:ext cx="1019175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Obrázek 3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9138" y="542925"/>
            <a:ext cx="7489825" cy="163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57188"/>
            <a:ext cx="8401050" cy="6357937"/>
          </a:xfrm>
        </p:spPr>
        <p:txBody>
          <a:bodyPr>
            <a:normAutofit fontScale="92500" lnSpcReduction="10000"/>
          </a:bodyPr>
          <a:lstStyle/>
          <a:p>
            <a:pPr marL="274320" indent="-274320" algn="just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b="1" u="sng" dirty="0" smtClean="0"/>
              <a:t>Číslo projektu:</a:t>
            </a:r>
            <a:r>
              <a:rPr lang="cs-CZ" dirty="0" smtClean="0"/>
              <a:t> CZ.1.07/1.5.00/34.0744</a:t>
            </a:r>
          </a:p>
          <a:p>
            <a:pPr marL="274320" indent="-274320" algn="just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b="1" u="sng" dirty="0" smtClean="0"/>
              <a:t>Šablona</a:t>
            </a:r>
            <a:r>
              <a:rPr lang="cs-CZ" dirty="0" smtClean="0"/>
              <a:t>: VY_32_INOVACE</a:t>
            </a:r>
          </a:p>
          <a:p>
            <a:pPr marL="274320" indent="-274320" algn="just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b="1" u="sng" dirty="0" smtClean="0"/>
              <a:t>Číslo DUMU</a:t>
            </a:r>
            <a:r>
              <a:rPr lang="cs-CZ" dirty="0" smtClean="0"/>
              <a:t>: 254. DEJ.01</a:t>
            </a:r>
          </a:p>
          <a:p>
            <a:pPr marL="274320" indent="-274320" algn="just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b="1" u="sng" dirty="0" smtClean="0"/>
              <a:t>Předmět</a:t>
            </a:r>
            <a:r>
              <a:rPr lang="cs-CZ" dirty="0" smtClean="0"/>
              <a:t>: Dějepis</a:t>
            </a:r>
          </a:p>
          <a:p>
            <a:pPr marL="274320" indent="-274320" algn="just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b="1" u="sng" dirty="0" smtClean="0"/>
              <a:t>Název materiálu</a:t>
            </a:r>
            <a:r>
              <a:rPr lang="cs-CZ" dirty="0" smtClean="0"/>
              <a:t>: Velká francouzská revoluce</a:t>
            </a:r>
          </a:p>
          <a:p>
            <a:pPr marL="274320" indent="-274320" algn="just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b="1" u="sng" dirty="0" smtClean="0"/>
              <a:t>Formát</a:t>
            </a:r>
            <a:r>
              <a:rPr lang="cs-CZ" dirty="0" smtClean="0"/>
              <a:t>: Prezentace Microsoft </a:t>
            </a:r>
            <a:r>
              <a:rPr lang="cs-CZ" dirty="0" err="1" smtClean="0"/>
              <a:t>Powerpoint</a:t>
            </a:r>
            <a:r>
              <a:rPr lang="cs-CZ" dirty="0" smtClean="0"/>
              <a:t> </a:t>
            </a:r>
          </a:p>
          <a:p>
            <a:pPr marL="274320" indent="-274320" algn="just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b="1" u="sng" dirty="0" smtClean="0"/>
              <a:t>Velikost</a:t>
            </a:r>
            <a:r>
              <a:rPr lang="cs-CZ" dirty="0" smtClean="0"/>
              <a:t>: 1,90 MB</a:t>
            </a:r>
          </a:p>
          <a:p>
            <a:pPr marL="274320" indent="-274320" algn="just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b="1" u="sng" dirty="0" smtClean="0"/>
              <a:t>Stupeň a typ vzdělávání</a:t>
            </a:r>
            <a:r>
              <a:rPr lang="cs-CZ" dirty="0" smtClean="0"/>
              <a:t>: SŠ – odborné vzdělávání</a:t>
            </a:r>
          </a:p>
          <a:p>
            <a:pPr marL="274320" indent="-274320" algn="just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b="1" u="sng" dirty="0" smtClean="0"/>
              <a:t>Licence k obrazovému materiálu</a:t>
            </a:r>
            <a:r>
              <a:rPr lang="cs-CZ" dirty="0" smtClean="0"/>
              <a:t>: CC BY, BY-SA</a:t>
            </a:r>
          </a:p>
          <a:p>
            <a:pPr marL="274320" indent="-274320" algn="just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b="1" u="sng" dirty="0" smtClean="0"/>
              <a:t>Datum vytvoření</a:t>
            </a:r>
            <a:r>
              <a:rPr lang="cs-CZ" dirty="0" smtClean="0"/>
              <a:t>: 16.5.2013</a:t>
            </a:r>
          </a:p>
          <a:p>
            <a:pPr marL="274320" indent="-274320" algn="just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b="1" u="sng" dirty="0" smtClean="0"/>
              <a:t>Klíčová slova</a:t>
            </a:r>
            <a:r>
              <a:rPr lang="cs-CZ" dirty="0" smtClean="0"/>
              <a:t>: Revoluce, Ludvík XVI., Marie Antoinetta, Třetí stav, Jakobíni, Gilotina, Napoleon Bonaparte</a:t>
            </a:r>
          </a:p>
          <a:p>
            <a:pPr marL="274320" indent="-274320" algn="just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b="1" u="sng" dirty="0" smtClean="0"/>
              <a:t>Anotace</a:t>
            </a:r>
            <a:r>
              <a:rPr lang="cs-CZ" dirty="0" smtClean="0"/>
              <a:t>: Prezentace je zaměřena na celý průběh francouzské revoluce od svolání třetího stavu až po Napoleonův převrat. Žák by měl umět po skončení prezentace stručně pohovořit o tomto období, nejdůležitějších událostech a osobnostech a vysvětlit používané pojmy.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3" y="188913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000" b="1" dirty="0" smtClean="0"/>
              <a:t>Velká francouzská revoluce</a:t>
            </a:r>
            <a:endParaRPr lang="cs-CZ" sz="4000" b="1" dirty="0"/>
          </a:p>
        </p:txBody>
      </p:sp>
      <p:sp>
        <p:nvSpPr>
          <p:cNvPr id="17410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entury Schoolbook" pitchFamily="18" charset="0"/>
            </a:endParaRPr>
          </a:p>
        </p:txBody>
      </p:sp>
      <p:sp>
        <p:nvSpPr>
          <p:cNvPr id="17411" name="Rectangle 4"/>
          <p:cNvSpPr>
            <a:spLocks noChangeArrowheads="1"/>
          </p:cNvSpPr>
          <p:nvPr/>
        </p:nvSpPr>
        <p:spPr bwMode="auto">
          <a:xfrm>
            <a:off x="0" y="1562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just"/>
            <a:r>
              <a:rPr lang="cs-CZ" sz="1100">
                <a:latin typeface="Calibri" pitchFamily="34" charset="0"/>
                <a:ea typeface="Calibri" pitchFamily="34" charset="0"/>
                <a:cs typeface="Times New Roman" pitchFamily="18" charset="0"/>
              </a:rPr>
              <a:t>  </a:t>
            </a:r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7412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entury Schoolbook" pitchFamily="18" charset="0"/>
            </a:endParaRPr>
          </a:p>
        </p:txBody>
      </p:sp>
      <p:pic>
        <p:nvPicPr>
          <p:cNvPr id="17413" name="Picture 2" descr="Soubor:Prise de la Bastill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1647825"/>
            <a:ext cx="6408737" cy="4811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4" name="Obdélník 13"/>
          <p:cNvSpPr>
            <a:spLocks noChangeArrowheads="1"/>
          </p:cNvSpPr>
          <p:nvPr/>
        </p:nvSpPr>
        <p:spPr bwMode="auto">
          <a:xfrm>
            <a:off x="971550" y="6165850"/>
            <a:ext cx="4572000" cy="13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">
                <a:latin typeface="Century Schoolbook" pitchFamily="18" charset="0"/>
              </a:rPr>
              <a:t>http://upload.wikimedia.org/wikipedia/commons/thumb/4/4e/Prise_de_la_Bastille.jpg/799px-Prise_de_la_Bastille.jpg</a:t>
            </a:r>
          </a:p>
        </p:txBody>
      </p:sp>
      <p:sp>
        <p:nvSpPr>
          <p:cNvPr id="17415" name="TextovéPole 7"/>
          <p:cNvSpPr txBox="1">
            <a:spLocks noChangeArrowheads="1"/>
          </p:cNvSpPr>
          <p:nvPr/>
        </p:nvSpPr>
        <p:spPr bwMode="auto">
          <a:xfrm>
            <a:off x="900113" y="6488113"/>
            <a:ext cx="38877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entury Schoolbook" pitchFamily="18" charset="0"/>
              </a:rPr>
              <a:t>Pád Bastily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404813"/>
            <a:ext cx="8147050" cy="1511300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5400" b="1" dirty="0" smtClean="0"/>
              <a:t>Velká francouzská revoluce</a:t>
            </a:r>
            <a:endParaRPr lang="cs-CZ" sz="5400" b="1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8313" y="1984375"/>
            <a:ext cx="8218487" cy="4873625"/>
          </a:xfrm>
        </p:spPr>
        <p:txBody>
          <a:bodyPr/>
          <a:lstStyle/>
          <a:p>
            <a:r>
              <a:rPr lang="cs-CZ" b="1" smtClean="0"/>
              <a:t>Francie nejlidnatější a nejmocnější stát v Evropě</a:t>
            </a:r>
            <a:endParaRPr lang="cs-CZ" smtClean="0"/>
          </a:p>
          <a:p>
            <a:r>
              <a:rPr lang="cs-CZ" b="1" smtClean="0"/>
              <a:t>Dělení obyvatelstva do 3 stavů</a:t>
            </a:r>
            <a:endParaRPr lang="cs-CZ" smtClean="0"/>
          </a:p>
          <a:p>
            <a:pPr lvl="1"/>
            <a:r>
              <a:rPr lang="cs-CZ" smtClean="0"/>
              <a:t>1) </a:t>
            </a:r>
            <a:r>
              <a:rPr lang="cs-CZ" b="1" smtClean="0"/>
              <a:t>duchovenstvo</a:t>
            </a:r>
          </a:p>
          <a:p>
            <a:pPr lvl="1"/>
            <a:r>
              <a:rPr lang="cs-CZ" smtClean="0"/>
              <a:t>2) </a:t>
            </a:r>
            <a:r>
              <a:rPr lang="cs-CZ" b="1" smtClean="0"/>
              <a:t>šlechta</a:t>
            </a:r>
            <a:r>
              <a:rPr lang="cs-CZ" smtClean="0"/>
              <a:t> </a:t>
            </a:r>
          </a:p>
          <a:p>
            <a:pPr lvl="1"/>
            <a:r>
              <a:rPr lang="cs-CZ" smtClean="0"/>
              <a:t>3) </a:t>
            </a:r>
            <a:r>
              <a:rPr lang="cs-CZ" b="1" smtClean="0"/>
              <a:t>všichni ostatní  </a:t>
            </a:r>
            <a:r>
              <a:rPr lang="cs-CZ" smtClean="0"/>
              <a:t>(asi 97% obyvatelstva, platili daně a tak živili zbylé dva stavy)</a:t>
            </a:r>
          </a:p>
          <a:p>
            <a:r>
              <a:rPr lang="cs-CZ" b="1" smtClean="0"/>
              <a:t>1. a 2. stav měl privilegia </a:t>
            </a:r>
            <a:r>
              <a:rPr lang="cs-CZ" smtClean="0"/>
              <a:t>– neplatili daně, zabírali všechny důležité funkce (armáda, církev) </a:t>
            </a:r>
          </a:p>
          <a:p>
            <a:r>
              <a:rPr lang="cs-CZ" smtClean="0"/>
              <a:t>měšťané mnohdy bohatší než šlechta, ale bez privilegií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u="sng" dirty="0" smtClean="0"/>
              <a:t>Ludvík XVI.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8313" y="1557338"/>
            <a:ext cx="5194300" cy="3221037"/>
          </a:xfrm>
        </p:spPr>
        <p:txBody>
          <a:bodyPr>
            <a:normAutofit fontScale="85000" lnSpcReduction="10000"/>
          </a:bodyPr>
          <a:lstStyle/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sz="2800" dirty="0" smtClean="0"/>
              <a:t>Nerozhodný a slabý panovník, zajímal se o lov a techniku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sz="2800" dirty="0" smtClean="0"/>
              <a:t>velký vliv jeho </a:t>
            </a:r>
            <a:r>
              <a:rPr lang="cs-CZ" sz="2800" b="1" dirty="0" smtClean="0"/>
              <a:t>manželka Marie Antoinetta</a:t>
            </a:r>
            <a:r>
              <a:rPr lang="cs-CZ" sz="2800" dirty="0" smtClean="0"/>
              <a:t> („pyšná Rakušanka“ – pořádala velké oslavy a zábavy, časté skandály)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sz="2800" b="1" dirty="0" smtClean="0"/>
              <a:t>Státní pokladna byla prázdná</a:t>
            </a:r>
            <a:r>
              <a:rPr lang="cs-CZ" sz="2800" dirty="0" smtClean="0"/>
              <a:t>, ale na </a:t>
            </a:r>
            <a:r>
              <a:rPr lang="cs-CZ" sz="2800" b="1" dirty="0" smtClean="0"/>
              <a:t>královském dvoře se žilo přepychově</a:t>
            </a:r>
            <a:r>
              <a:rPr lang="cs-CZ" sz="2800" dirty="0" smtClean="0"/>
              <a:t> </a:t>
            </a:r>
          </a:p>
        </p:txBody>
      </p:sp>
      <p:pic>
        <p:nvPicPr>
          <p:cNvPr id="19459" name="Picture 2" descr="Soubor:Louis xvi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95963" y="333375"/>
            <a:ext cx="2890837" cy="3600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0" name="Obdélník 4"/>
          <p:cNvSpPr>
            <a:spLocks noChangeArrowheads="1"/>
          </p:cNvSpPr>
          <p:nvPr/>
        </p:nvSpPr>
        <p:spPr bwMode="auto">
          <a:xfrm>
            <a:off x="5724525" y="3716338"/>
            <a:ext cx="1709738" cy="185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">
                <a:latin typeface="Century Schoolbook" pitchFamily="18" charset="0"/>
              </a:rPr>
              <a:t>http://upload.wikimedia.org/wikipedia/commons/thumb/d/da/Louis_xvi.jpg/481px-Louis_xvi.jpg</a:t>
            </a:r>
          </a:p>
        </p:txBody>
      </p:sp>
      <p:sp>
        <p:nvSpPr>
          <p:cNvPr id="19461" name="Obdélník 5"/>
          <p:cNvSpPr>
            <a:spLocks noChangeArrowheads="1"/>
          </p:cNvSpPr>
          <p:nvPr/>
        </p:nvSpPr>
        <p:spPr bwMode="auto">
          <a:xfrm>
            <a:off x="539750" y="4941888"/>
            <a:ext cx="79200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3200" b="1">
                <a:latin typeface="Century Schoolbook" pitchFamily="18" charset="0"/>
              </a:rPr>
              <a:t> </a:t>
            </a:r>
            <a:r>
              <a:rPr lang="cs-CZ" sz="2400" b="1">
                <a:latin typeface="Century Schoolbook" pitchFamily="18" charset="0"/>
              </a:rPr>
              <a:t>Svolány generální stavy – 1789 </a:t>
            </a:r>
            <a:endParaRPr lang="cs-CZ" sz="3200">
              <a:latin typeface="Century Schoolbook" pitchFamily="18" charset="0"/>
            </a:endParaRPr>
          </a:p>
          <a:p>
            <a:pPr lvl="1">
              <a:buFont typeface="Courier New" pitchFamily="49" charset="0"/>
              <a:buChar char="o"/>
            </a:pPr>
            <a:r>
              <a:rPr lang="cs-CZ" sz="2000">
                <a:latin typeface="Century Schoolbook" pitchFamily="18" charset="0"/>
              </a:rPr>
              <a:t> Svolány </a:t>
            </a:r>
            <a:r>
              <a:rPr lang="cs-CZ" sz="2000" b="1">
                <a:latin typeface="Century Schoolbook" pitchFamily="18" charset="0"/>
              </a:rPr>
              <a:t>do Versailles kvůli schválením nových daní</a:t>
            </a:r>
            <a:endParaRPr lang="cs-CZ" sz="2000">
              <a:latin typeface="Century Schoolbook" pitchFamily="18" charset="0"/>
            </a:endParaRPr>
          </a:p>
          <a:p>
            <a:pPr lvl="1">
              <a:buFont typeface="Courier New" pitchFamily="49" charset="0"/>
              <a:buChar char="o"/>
            </a:pPr>
            <a:r>
              <a:rPr lang="cs-CZ" sz="2000">
                <a:latin typeface="Century Schoolbook" pitchFamily="18" charset="0"/>
              </a:rPr>
              <a:t> Spor přerostl v politické změny pro 3. stav proti král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0"/>
            <a:ext cx="7467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/>
              <a:t>Národní shromáždění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557338"/>
            <a:ext cx="8229600" cy="5111750"/>
          </a:xfrm>
        </p:spPr>
        <p:txBody>
          <a:bodyPr>
            <a:normAutofit fontScale="47500" lnSpcReduction="20000"/>
          </a:bodyPr>
          <a:lstStyle/>
          <a:p>
            <a:pPr marL="274320" indent="-274320" algn="just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sz="5100" b="1" dirty="0" smtClean="0"/>
              <a:t>vzniklo ze 3. stavu</a:t>
            </a:r>
            <a:endParaRPr lang="cs-CZ" sz="5100" dirty="0" smtClean="0"/>
          </a:p>
          <a:p>
            <a:pPr marL="640080" lvl="1" indent="-274320" algn="just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3800" b="1" dirty="0" smtClean="0"/>
              <a:t>snaha poslanců omezit absolutismus, zavést občanské svobody a reformy</a:t>
            </a:r>
            <a:endParaRPr lang="cs-CZ" sz="3800" dirty="0" smtClean="0"/>
          </a:p>
          <a:p>
            <a:pPr marL="640080" lvl="1" indent="-274320" algn="just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3800" dirty="0" smtClean="0"/>
              <a:t>král se pokusil bránit vojensky a svolal do Versailles vojsko</a:t>
            </a:r>
          </a:p>
          <a:p>
            <a:pPr marL="274320" indent="-274320" algn="just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sz="5100" b="1" u="sng" dirty="0" smtClean="0">
                <a:solidFill>
                  <a:srgbClr val="FF0000"/>
                </a:solidFill>
              </a:rPr>
              <a:t>14. července 1789 – pád Bastily</a:t>
            </a:r>
            <a:r>
              <a:rPr lang="cs-CZ" sz="5100" dirty="0" smtClean="0"/>
              <a:t> (vězení symbol absolutistické moci)</a:t>
            </a:r>
          </a:p>
          <a:p>
            <a:pPr marL="274320" indent="-274320" algn="just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sz="5100" b="1" dirty="0" smtClean="0"/>
              <a:t>Zahájena revoluce v Paříži, přenesla se i na venkov</a:t>
            </a:r>
            <a:endParaRPr lang="cs-CZ" sz="5100" dirty="0" smtClean="0"/>
          </a:p>
          <a:p>
            <a:pPr marL="274320" indent="-274320" algn="just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sz="5100" b="1" dirty="0" smtClean="0"/>
              <a:t>Vznikly národní gardy</a:t>
            </a:r>
            <a:r>
              <a:rPr lang="cs-CZ" sz="5100" dirty="0" smtClean="0"/>
              <a:t> – ozbrojené oddíly v čele gen. </a:t>
            </a:r>
            <a:r>
              <a:rPr lang="cs-CZ" sz="5100" dirty="0" err="1" smtClean="0"/>
              <a:t>LaFayette</a:t>
            </a:r>
            <a:r>
              <a:rPr lang="cs-CZ" sz="5100" dirty="0" smtClean="0"/>
              <a:t> </a:t>
            </a:r>
          </a:p>
          <a:p>
            <a:pPr marL="274320" indent="-274320" algn="just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sz="5100" b="1" dirty="0" smtClean="0"/>
              <a:t>Vznikla trikolora, heslo „rovnost, svornost, bratrství“</a:t>
            </a:r>
            <a:endParaRPr lang="cs-CZ" sz="5100" dirty="0" smtClean="0"/>
          </a:p>
          <a:p>
            <a:pPr marL="274320" indent="-274320" algn="just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sz="5100" b="1" dirty="0" smtClean="0"/>
              <a:t>Národní shromáždění se přejmenovalo na Ústavodárné shromáždění</a:t>
            </a:r>
            <a:r>
              <a:rPr lang="cs-CZ" sz="5100" dirty="0" smtClean="0"/>
              <a:t> a začalo vytvářet novou ústavu</a:t>
            </a:r>
          </a:p>
          <a:p>
            <a:pPr marL="274320" indent="-274320" algn="just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75613" cy="850900"/>
          </a:xfrm>
        </p:spPr>
        <p:txBody>
          <a:bodyPr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/>
              <a:t>Deklarace práv člověka a občana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 fontScale="85000" lnSpcReduction="20000"/>
          </a:bodyPr>
          <a:lstStyle/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sz="2800" dirty="0" smtClean="0"/>
              <a:t>podle vzoru USA, svoboda a rovnost před soudem, právo na soukromé vlastnictví a osobní svobodu, lid je jediným zdrojem moci, zaklad pro dnešní občanskou společnost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sz="2800" b="1" dirty="0" smtClean="0"/>
              <a:t>Král odmítl přijmout listiny</a:t>
            </a:r>
            <a:r>
              <a:rPr lang="cs-CZ" sz="2800" dirty="0" smtClean="0"/>
              <a:t> vydané Ústavodárným shromážděním – </a:t>
            </a:r>
            <a:r>
              <a:rPr lang="cs-CZ" sz="2800" b="1" dirty="0" smtClean="0"/>
              <a:t>útok lidu na Versailles</a:t>
            </a:r>
            <a:endParaRPr lang="cs-CZ" sz="2800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sz="2800" b="1" dirty="0" smtClean="0"/>
              <a:t>Francie se stává </a:t>
            </a:r>
            <a:r>
              <a:rPr lang="cs-CZ" sz="2800" b="1" u="sng" dirty="0" smtClean="0"/>
              <a:t>konstituční monarchií</a:t>
            </a:r>
            <a:endParaRPr lang="cs-CZ" sz="2800" u="sng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sz="2800" b="1" dirty="0" smtClean="0"/>
              <a:t>Vznik politických klubů – </a:t>
            </a:r>
            <a:endParaRPr lang="cs-CZ" sz="2800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b="1" dirty="0" smtClean="0"/>
              <a:t>Jakobíni</a:t>
            </a:r>
            <a:r>
              <a:rPr lang="cs-CZ" dirty="0" smtClean="0"/>
              <a:t> – nejprve monarchisté, ale pak do čela </a:t>
            </a:r>
            <a:r>
              <a:rPr lang="cs-CZ" b="1" dirty="0" smtClean="0"/>
              <a:t>Maxmilián </a:t>
            </a:r>
            <a:r>
              <a:rPr lang="cs-CZ" b="1" dirty="0" err="1" smtClean="0"/>
              <a:t>Robespierre</a:t>
            </a:r>
            <a:r>
              <a:rPr lang="cs-CZ" dirty="0" smtClean="0"/>
              <a:t> 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b="1" dirty="0" err="1" smtClean="0"/>
              <a:t>Cordiliéři</a:t>
            </a:r>
            <a:r>
              <a:rPr lang="cs-CZ" dirty="0" smtClean="0"/>
              <a:t> – nejradikálnější – pro republiku a demokracii, </a:t>
            </a:r>
            <a:r>
              <a:rPr lang="cs-CZ" b="1" dirty="0" err="1" smtClean="0"/>
              <a:t>Marrat</a:t>
            </a:r>
            <a:r>
              <a:rPr lang="cs-CZ" b="1" dirty="0" smtClean="0"/>
              <a:t>, Danton, </a:t>
            </a:r>
            <a:r>
              <a:rPr lang="cs-CZ" b="1" dirty="0" err="1" smtClean="0"/>
              <a:t>Desmoulins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sz="2800" b="1" dirty="0" smtClean="0"/>
              <a:t>Hospodářské potíže</a:t>
            </a:r>
            <a:r>
              <a:rPr lang="cs-CZ" sz="2800" dirty="0" smtClean="0"/>
              <a:t> - rozhodnutí </a:t>
            </a:r>
            <a:r>
              <a:rPr lang="cs-CZ" sz="2800" b="1" dirty="0" smtClean="0"/>
              <a:t>vyvlastnit majetek církve pro stát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35600" y="549275"/>
            <a:ext cx="3168650" cy="1143000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Deklarace práv člověka a občana</a:t>
            </a:r>
            <a:endParaRPr lang="cs-CZ" dirty="0"/>
          </a:p>
        </p:txBody>
      </p:sp>
      <p:pic>
        <p:nvPicPr>
          <p:cNvPr id="22530" name="Picture 2" descr="File:Declaration of the Rights of Man and of the Citizen in 178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549275"/>
            <a:ext cx="4333875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1" name="Obdélník 3"/>
          <p:cNvSpPr>
            <a:spLocks noChangeArrowheads="1"/>
          </p:cNvSpPr>
          <p:nvPr/>
        </p:nvSpPr>
        <p:spPr bwMode="auto">
          <a:xfrm>
            <a:off x="827088" y="6165850"/>
            <a:ext cx="4572000" cy="13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">
                <a:latin typeface="Century Schoolbook" pitchFamily="18" charset="0"/>
              </a:rPr>
              <a:t>http://upload.wikimedia.org/wikipedia/commons/thumb/6/6c/Declaration_of_the_Rights_of_Man_and_of_the_Citizen_in_1789.jpg/455px-Declaration_of_the_Rights_of_Man_and_of_the_Citizen_in_1789.jpg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787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/>
              <a:t>Poprava krále a královny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288" y="1557338"/>
            <a:ext cx="8229600" cy="4921250"/>
          </a:xfrm>
        </p:spPr>
        <p:txBody>
          <a:bodyPr>
            <a:normAutofit/>
          </a:bodyPr>
          <a:lstStyle/>
          <a:p>
            <a:pPr algn="just">
              <a:lnSpc>
                <a:spcPct val="80000"/>
              </a:lnSpc>
            </a:pPr>
            <a:r>
              <a:rPr lang="cs-CZ" sz="2000" b="1" smtClean="0"/>
              <a:t>Pokus krále o útěk – červen 1791</a:t>
            </a:r>
            <a:r>
              <a:rPr lang="cs-CZ" sz="2000" smtClean="0"/>
              <a:t>– </a:t>
            </a:r>
            <a:r>
              <a:rPr lang="cs-CZ" sz="2000" b="1" smtClean="0"/>
              <a:t>zadržen</a:t>
            </a:r>
            <a:r>
              <a:rPr lang="cs-CZ" sz="2000" smtClean="0"/>
              <a:t> při útěku</a:t>
            </a:r>
          </a:p>
          <a:p>
            <a:pPr algn="just">
              <a:lnSpc>
                <a:spcPct val="80000"/>
              </a:lnSpc>
            </a:pPr>
            <a:r>
              <a:rPr lang="cs-CZ" sz="2000" b="1" smtClean="0"/>
              <a:t>Snaha okolních států o potlačení revoluce – intervence a </a:t>
            </a:r>
            <a:r>
              <a:rPr lang="cs-CZ" sz="2000" smtClean="0"/>
              <a:t>  </a:t>
            </a:r>
            <a:r>
              <a:rPr lang="cs-CZ" sz="2000" b="1" smtClean="0"/>
              <a:t>restaurace fr.</a:t>
            </a:r>
            <a:r>
              <a:rPr lang="cs-CZ" sz="2000" b="1" smtClean="0">
                <a:latin typeface="Arial" charset="0"/>
              </a:rPr>
              <a:t> </a:t>
            </a:r>
            <a:r>
              <a:rPr lang="cs-CZ" sz="2000" b="1" smtClean="0"/>
              <a:t>absolutismu</a:t>
            </a:r>
            <a:endParaRPr lang="cs-CZ" sz="2000" smtClean="0"/>
          </a:p>
          <a:p>
            <a:pPr algn="just">
              <a:lnSpc>
                <a:spcPct val="80000"/>
              </a:lnSpc>
            </a:pPr>
            <a:r>
              <a:rPr lang="cs-CZ" sz="2000" b="1" smtClean="0"/>
              <a:t>1792</a:t>
            </a:r>
            <a:r>
              <a:rPr lang="cs-CZ" sz="2000" smtClean="0"/>
              <a:t> – vyhlásilo </a:t>
            </a:r>
            <a:r>
              <a:rPr lang="cs-CZ" sz="2000" b="1" smtClean="0"/>
              <a:t>Prusko a Rakousko válku Francii</a:t>
            </a:r>
            <a:r>
              <a:rPr lang="cs-CZ" sz="2000" smtClean="0"/>
              <a:t> –</a:t>
            </a:r>
            <a:r>
              <a:rPr lang="cs-CZ" sz="2000" b="1" smtClean="0"/>
              <a:t>dekret Vlast v nebezpečí</a:t>
            </a:r>
            <a:r>
              <a:rPr lang="cs-CZ" sz="2000" smtClean="0"/>
              <a:t> –bojová píseň – </a:t>
            </a:r>
            <a:r>
              <a:rPr lang="cs-CZ" sz="2000" b="1" smtClean="0"/>
              <a:t>Marseillaisa</a:t>
            </a:r>
            <a:r>
              <a:rPr lang="cs-CZ" sz="2000" smtClean="0"/>
              <a:t> (dnešní francouzská hymna)</a:t>
            </a:r>
          </a:p>
          <a:p>
            <a:pPr algn="just">
              <a:lnSpc>
                <a:spcPct val="80000"/>
              </a:lnSpc>
            </a:pPr>
            <a:r>
              <a:rPr lang="cs-CZ" sz="2000" b="1" smtClean="0"/>
              <a:t>Srpen 1792 – převrat v Paříži</a:t>
            </a:r>
            <a:r>
              <a:rPr lang="cs-CZ" sz="2000" smtClean="0"/>
              <a:t> – povstání lidu v čele Danton – </a:t>
            </a:r>
            <a:r>
              <a:rPr lang="cs-CZ" sz="2000" b="1" smtClean="0"/>
              <a:t>útok na královský palác, král zatčen a uvězněn</a:t>
            </a:r>
            <a:endParaRPr lang="cs-CZ" sz="2000" smtClean="0"/>
          </a:p>
          <a:p>
            <a:pPr algn="just">
              <a:lnSpc>
                <a:spcPct val="80000"/>
              </a:lnSpc>
            </a:pPr>
            <a:r>
              <a:rPr lang="cs-CZ" sz="2000" b="1" smtClean="0"/>
              <a:t>Svržena konstituční monarchie a začala republika</a:t>
            </a:r>
            <a:r>
              <a:rPr lang="cs-CZ" sz="2000" smtClean="0"/>
              <a:t> – zbytek šlechty a duchovních do emigrace nebo se ukryli</a:t>
            </a:r>
          </a:p>
          <a:p>
            <a:pPr algn="just">
              <a:lnSpc>
                <a:spcPct val="80000"/>
              </a:lnSpc>
            </a:pPr>
            <a:r>
              <a:rPr lang="cs-CZ" sz="2000" b="1" smtClean="0"/>
              <a:t>Leden 1793</a:t>
            </a:r>
            <a:r>
              <a:rPr lang="cs-CZ" sz="2000" smtClean="0"/>
              <a:t> – po vítězství ve válce odvaha konventu obvinit krále z velezrady a odsoudit k trestu smrti</a:t>
            </a:r>
          </a:p>
          <a:p>
            <a:pPr algn="just">
              <a:lnSpc>
                <a:spcPct val="80000"/>
              </a:lnSpc>
            </a:pPr>
            <a:r>
              <a:rPr lang="cs-CZ" sz="2000" b="1" smtClean="0"/>
              <a:t>Popraven gilotinou král Ludvík XVI., na náměstí Svornosti</a:t>
            </a:r>
            <a:endParaRPr lang="cs-CZ" sz="2000" smtClean="0"/>
          </a:p>
          <a:p>
            <a:pPr algn="just">
              <a:lnSpc>
                <a:spcPct val="80000"/>
              </a:lnSpc>
            </a:pPr>
            <a:r>
              <a:rPr lang="cs-CZ" sz="2000" b="1" smtClean="0"/>
              <a:t>Na konci roku 1793 – popravena i jeho manželka Marie Antoinetta</a:t>
            </a:r>
            <a:r>
              <a:rPr lang="cs-CZ" sz="2000" smtClean="0"/>
              <a:t> a jejich syn Ludvík byl poslán na převýchovu, ale brzy za záhadných okolností zemřel</a:t>
            </a:r>
          </a:p>
          <a:p>
            <a:pPr algn="just">
              <a:lnSpc>
                <a:spcPct val="80000"/>
              </a:lnSpc>
            </a:pPr>
            <a:endParaRPr lang="cs-CZ" sz="2000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650" y="274638"/>
            <a:ext cx="7169150" cy="490537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Poprava krále</a:t>
            </a:r>
            <a:endParaRPr lang="cs-CZ" dirty="0"/>
          </a:p>
        </p:txBody>
      </p:sp>
      <p:pic>
        <p:nvPicPr>
          <p:cNvPr id="24578" name="Picture 2" descr="File:LouisXVIExecutionBig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981075"/>
            <a:ext cx="7620000" cy="560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9" name="Obdélník 3"/>
          <p:cNvSpPr>
            <a:spLocks noChangeArrowheads="1"/>
          </p:cNvSpPr>
          <p:nvPr/>
        </p:nvSpPr>
        <p:spPr bwMode="auto">
          <a:xfrm>
            <a:off x="827088" y="6308725"/>
            <a:ext cx="4572000" cy="13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">
                <a:latin typeface="Century Schoolbook" pitchFamily="18" charset="0"/>
              </a:rPr>
              <a:t>http://upload.wikimedia.org/wikipedia/commons/thumb/9/90/LouisXVIExecutionBig.jpg/800px-LouisXVIExecutionBig.jpg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437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Poprava královny</a:t>
            </a:r>
            <a:endParaRPr lang="cs-CZ" dirty="0"/>
          </a:p>
        </p:txBody>
      </p:sp>
      <p:pic>
        <p:nvPicPr>
          <p:cNvPr id="25602" name="Picture 2" descr="File:Marie Antoinette Execution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1341438"/>
            <a:ext cx="3960813" cy="5224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3" name="Obdélník 3"/>
          <p:cNvSpPr>
            <a:spLocks noChangeArrowheads="1"/>
          </p:cNvSpPr>
          <p:nvPr/>
        </p:nvSpPr>
        <p:spPr bwMode="auto">
          <a:xfrm>
            <a:off x="468313" y="6453188"/>
            <a:ext cx="4572000" cy="13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">
                <a:latin typeface="Century Schoolbook" pitchFamily="18" charset="0"/>
              </a:rPr>
              <a:t>http://upload.wikimedia.org/wikipedia/commons/8/8d/Marie_Antoinette_Execution1.jpg</a:t>
            </a:r>
          </a:p>
        </p:txBody>
      </p:sp>
      <p:pic>
        <p:nvPicPr>
          <p:cNvPr id="25604" name="Picture 4" descr="File:Jacques-Louis David - Marie Antoinette on the Way to the Guillotin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9338" y="981075"/>
            <a:ext cx="3422650" cy="4679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5" name="Obdélník 5"/>
          <p:cNvSpPr>
            <a:spLocks noChangeArrowheads="1"/>
          </p:cNvSpPr>
          <p:nvPr/>
        </p:nvSpPr>
        <p:spPr bwMode="auto">
          <a:xfrm>
            <a:off x="4932363" y="5516563"/>
            <a:ext cx="3005137" cy="185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">
                <a:latin typeface="Century Schoolbook" pitchFamily="18" charset="0"/>
              </a:rPr>
              <a:t>http://upload.wikimedia.org/wikipedia/commons/thumb/8/83/Jacques-Louis_David_-_Marie_Antoinette_on_the_Way_to_the_Guillotine.jpg/438px-Jacques-Louis_David_-_Marie_Antoinette_on_the_Way_to_the_Guillotine.jpg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333375"/>
            <a:ext cx="8229600" cy="71913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/>
              <a:t>Jakobínský teror</a:t>
            </a:r>
            <a:endParaRPr lang="cs-CZ" sz="3600" b="1" dirty="0"/>
          </a:p>
        </p:txBody>
      </p:sp>
      <p:sp>
        <p:nvSpPr>
          <p:cNvPr id="2662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132138" y="1412875"/>
            <a:ext cx="5554662" cy="5256213"/>
          </a:xfrm>
        </p:spPr>
        <p:txBody>
          <a:bodyPr/>
          <a:lstStyle/>
          <a:p>
            <a:pPr algn="just"/>
            <a:r>
              <a:rPr lang="cs-CZ" b="1" smtClean="0"/>
              <a:t>Sjednocení Evropy proti Francii – Rakouská monarchie, Prusko, Německé státy, Španělsko, Anglie, Nizozemí a Rusko</a:t>
            </a:r>
            <a:endParaRPr lang="cs-CZ" smtClean="0"/>
          </a:p>
          <a:p>
            <a:pPr algn="just"/>
            <a:r>
              <a:rPr lang="cs-CZ" b="1" smtClean="0"/>
              <a:t>1793 – jakobínský převrat -</a:t>
            </a:r>
            <a:r>
              <a:rPr lang="cs-CZ" smtClean="0"/>
              <a:t> </a:t>
            </a:r>
            <a:r>
              <a:rPr lang="cs-CZ" b="1" smtClean="0"/>
              <a:t>nastolena diktatura</a:t>
            </a:r>
            <a:r>
              <a:rPr lang="cs-CZ" smtClean="0"/>
              <a:t> v čele </a:t>
            </a:r>
            <a:r>
              <a:rPr lang="cs-CZ" b="1" smtClean="0"/>
              <a:t>Maxmilián Robespierre</a:t>
            </a:r>
            <a:endParaRPr lang="cs-CZ" smtClean="0"/>
          </a:p>
          <a:p>
            <a:pPr algn="just"/>
            <a:r>
              <a:rPr lang="cs-CZ" b="1" smtClean="0"/>
              <a:t>Úkladně zavražděn jakobín Jean Paul Mara</a:t>
            </a:r>
            <a:r>
              <a:rPr lang="cs-CZ" smtClean="0"/>
              <a:t>t – zastánce republiky, ubodán ve vaně fanatičkou – záminka pro nastolení </a:t>
            </a:r>
            <a:r>
              <a:rPr lang="cs-CZ" b="1" smtClean="0"/>
              <a:t>jakobínské hrůzovlády</a:t>
            </a:r>
          </a:p>
          <a:p>
            <a:pPr algn="just">
              <a:buFont typeface="Wingdings" pitchFamily="2" charset="2"/>
              <a:buNone/>
            </a:pPr>
            <a:endParaRPr lang="cs-CZ" smtClean="0"/>
          </a:p>
          <a:p>
            <a:pPr algn="just"/>
            <a:endParaRPr lang="cs-CZ" smtClean="0"/>
          </a:p>
        </p:txBody>
      </p:sp>
      <p:pic>
        <p:nvPicPr>
          <p:cNvPr id="26627" name="Picture 2" descr="File:Jacques-Louis David 00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1844675"/>
            <a:ext cx="2808288" cy="367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8" name="Obdélník 4"/>
          <p:cNvSpPr>
            <a:spLocks noChangeArrowheads="1"/>
          </p:cNvSpPr>
          <p:nvPr/>
        </p:nvSpPr>
        <p:spPr bwMode="auto">
          <a:xfrm>
            <a:off x="323850" y="5300663"/>
            <a:ext cx="1997075" cy="185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">
                <a:latin typeface="Century Schoolbook" pitchFamily="18" charset="0"/>
              </a:rPr>
              <a:t>http://upload.wikimedia.org/wikipedia/commons/thumb/f/fe/Jacques-Louis_David_002.jpg/458px-Jacques-Louis_David_002.jpg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/>
              <a:t>hrůzovláda</a:t>
            </a:r>
            <a:endParaRPr lang="cs-CZ" sz="3200" dirty="0"/>
          </a:p>
        </p:txBody>
      </p:sp>
      <p:sp>
        <p:nvSpPr>
          <p:cNvPr id="27650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algn="just"/>
            <a:r>
              <a:rPr lang="cs-CZ" b="1" smtClean="0"/>
              <a:t>Výbor pro veřejné blaho </a:t>
            </a:r>
            <a:r>
              <a:rPr lang="cs-CZ" smtClean="0"/>
              <a:t>– v čele Robespierre s neomezenými pravomocemi</a:t>
            </a:r>
          </a:p>
          <a:p>
            <a:pPr algn="just"/>
            <a:r>
              <a:rPr lang="cs-CZ" b="1" smtClean="0"/>
              <a:t>Zavedeny bezpečnostní výbory </a:t>
            </a:r>
            <a:r>
              <a:rPr lang="cs-CZ" smtClean="0"/>
              <a:t>– měl</a:t>
            </a:r>
            <a:r>
              <a:rPr lang="cs-CZ" smtClean="0">
                <a:latin typeface="Arial" charset="0"/>
              </a:rPr>
              <a:t>y</a:t>
            </a:r>
            <a:r>
              <a:rPr lang="cs-CZ" smtClean="0"/>
              <a:t> seznamy „podezřelých osob“ – obvinění neměli právo na obhajobu, proti rozsudku nebylo odvolání</a:t>
            </a:r>
          </a:p>
          <a:p>
            <a:pPr algn="just"/>
            <a:r>
              <a:rPr lang="cs-CZ" b="1" smtClean="0"/>
              <a:t>Velký teror</a:t>
            </a:r>
            <a:r>
              <a:rPr lang="cs-CZ" smtClean="0"/>
              <a:t> – popravy, vyřizování si osobních účtů</a:t>
            </a:r>
          </a:p>
          <a:p>
            <a:pPr algn="just"/>
            <a:r>
              <a:rPr lang="cs-CZ" smtClean="0"/>
              <a:t>Nakonec se </a:t>
            </a:r>
            <a:r>
              <a:rPr lang="cs-CZ" b="1" smtClean="0"/>
              <a:t>obrátilo i proti jakobínům</a:t>
            </a:r>
            <a:r>
              <a:rPr lang="cs-CZ" smtClean="0"/>
              <a:t> – popraven řečník Danton i Desmoulins – ztratili podporu lidu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/>
              <a:t>Robespierre</a:t>
            </a:r>
            <a:r>
              <a:rPr lang="cs-CZ" dirty="0" smtClean="0"/>
              <a:t> a velký teror</a:t>
            </a:r>
            <a:endParaRPr lang="cs-CZ" dirty="0"/>
          </a:p>
        </p:txBody>
      </p:sp>
      <p:pic>
        <p:nvPicPr>
          <p:cNvPr id="28674" name="Picture 2" descr="Soubor:Cruikshank - The Radical's Arms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9338" y="1628775"/>
            <a:ext cx="3384550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5" name="Obdélník 3"/>
          <p:cNvSpPr>
            <a:spLocks noChangeArrowheads="1"/>
          </p:cNvSpPr>
          <p:nvPr/>
        </p:nvSpPr>
        <p:spPr bwMode="auto">
          <a:xfrm>
            <a:off x="4932363" y="6165850"/>
            <a:ext cx="4572000" cy="13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">
                <a:latin typeface="Century Schoolbook" pitchFamily="18" charset="0"/>
              </a:rPr>
              <a:t>http://upload.wikimedia.org/wikipedia/commons/thumb/7/76/Cruikshank_-_The_Radical%27s_Arms.png/429px-Cruikshank_-_The_Radical%27s_Arms.png</a:t>
            </a:r>
          </a:p>
        </p:txBody>
      </p:sp>
      <p:pic>
        <p:nvPicPr>
          <p:cNvPr id="28676" name="Picture 4" descr="Soubor:Robespierre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9750" y="1484313"/>
            <a:ext cx="3840163" cy="486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7" name="Obdélník 5"/>
          <p:cNvSpPr>
            <a:spLocks noChangeArrowheads="1"/>
          </p:cNvSpPr>
          <p:nvPr/>
        </p:nvSpPr>
        <p:spPr bwMode="auto">
          <a:xfrm>
            <a:off x="611188" y="6165850"/>
            <a:ext cx="4572000" cy="13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">
                <a:latin typeface="Century Schoolbook" pitchFamily="18" charset="0"/>
              </a:rPr>
              <a:t>http://upload.wikimedia.org/wikipedia/commons/thumb/1/12/Robespierre.jpg/473px-Robespierre.jpg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333375"/>
            <a:ext cx="8229600" cy="8636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err="1" smtClean="0"/>
              <a:t>Thermidoriáni</a:t>
            </a:r>
            <a:endParaRPr lang="cs-CZ" sz="3600" dirty="0"/>
          </a:p>
        </p:txBody>
      </p:sp>
      <p:sp>
        <p:nvSpPr>
          <p:cNvPr id="3072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557338"/>
            <a:ext cx="8229600" cy="5300662"/>
          </a:xfrm>
        </p:spPr>
        <p:txBody>
          <a:bodyPr/>
          <a:lstStyle/>
          <a:p>
            <a:pPr algn="just"/>
            <a:r>
              <a:rPr lang="cs-CZ" b="1" smtClean="0"/>
              <a:t>Thermidoriánský převrat</a:t>
            </a:r>
            <a:r>
              <a:rPr lang="cs-CZ" smtClean="0"/>
              <a:t> - </a:t>
            </a:r>
            <a:r>
              <a:rPr lang="cs-CZ" b="1" smtClean="0"/>
              <a:t>vznik opozice</a:t>
            </a:r>
          </a:p>
          <a:p>
            <a:pPr algn="just"/>
            <a:r>
              <a:rPr lang="cs-CZ" smtClean="0"/>
              <a:t>Zatkli Robespierra a ostatní – popraveni</a:t>
            </a:r>
          </a:p>
          <a:p>
            <a:pPr algn="just"/>
            <a:r>
              <a:rPr lang="cs-CZ" b="1" smtClean="0"/>
              <a:t>Uzavřeli separátní mír s Pruskem a dalšími zeměmi </a:t>
            </a:r>
            <a:endParaRPr lang="cs-CZ" smtClean="0"/>
          </a:p>
          <a:p>
            <a:pPr algn="just"/>
            <a:r>
              <a:rPr lang="cs-CZ" smtClean="0"/>
              <a:t>Pokračovali v boji s Anglií a Rakouskem, ale již přešli </a:t>
            </a:r>
            <a:r>
              <a:rPr lang="cs-CZ" b="1" smtClean="0"/>
              <a:t>z obranné do útočné války</a:t>
            </a:r>
            <a:endParaRPr lang="cs-CZ" smtClean="0"/>
          </a:p>
          <a:p>
            <a:pPr algn="just"/>
            <a:r>
              <a:rPr lang="cs-CZ" b="1" smtClean="0"/>
              <a:t>Srpen 1795 – vydána thermidoriánská ústava</a:t>
            </a:r>
            <a:r>
              <a:rPr lang="cs-CZ" smtClean="0"/>
              <a:t> – zachována republika, ale omezena občanská práva– moc opět v rukou bohatých </a:t>
            </a:r>
          </a:p>
          <a:p>
            <a:pPr algn="just"/>
            <a:endParaRPr lang="cs-CZ" smtClean="0"/>
          </a:p>
          <a:p>
            <a:pPr algn="just"/>
            <a:endParaRPr lang="cs-CZ" smtClean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direktorium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 lnSpcReduction="10000"/>
          </a:bodyPr>
          <a:lstStyle/>
          <a:p>
            <a:pPr marL="274320" indent="-274320" algn="just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b="1" dirty="0" smtClean="0"/>
              <a:t>Direktorium</a:t>
            </a:r>
            <a:r>
              <a:rPr lang="cs-CZ" dirty="0" smtClean="0"/>
              <a:t> – horní a dolní sněmovna</a:t>
            </a:r>
          </a:p>
          <a:p>
            <a:pPr marL="274320" indent="-274320" algn="just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b="1" dirty="0" smtClean="0"/>
              <a:t>Uvolnění ekonomiky, oživení obchodu a průmyslu</a:t>
            </a:r>
            <a:endParaRPr lang="cs-CZ" dirty="0" smtClean="0"/>
          </a:p>
          <a:p>
            <a:pPr marL="274320" indent="-274320" algn="just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b="1" dirty="0" smtClean="0"/>
              <a:t>Úspěchy Francie v zahraničí</a:t>
            </a:r>
            <a:r>
              <a:rPr lang="cs-CZ" dirty="0" smtClean="0"/>
              <a:t> – Itálie a Egypt – tažení Napoleona  - po neúspěchu v Egyptě povolán Napoleon zpět</a:t>
            </a:r>
          </a:p>
          <a:p>
            <a:pPr marL="274320" indent="-274320" algn="just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b="1" dirty="0" smtClean="0"/>
              <a:t>Listopad 1799 – státní převrat</a:t>
            </a:r>
            <a:r>
              <a:rPr lang="cs-CZ" dirty="0" smtClean="0"/>
              <a:t> – </a:t>
            </a:r>
            <a:r>
              <a:rPr lang="cs-CZ" b="1" dirty="0" smtClean="0"/>
              <a:t>Napoleon Bonaparte</a:t>
            </a:r>
            <a:endParaRPr lang="cs-CZ" dirty="0" smtClean="0"/>
          </a:p>
          <a:p>
            <a:pPr marL="274320" indent="-274320" algn="just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b="1" dirty="0" smtClean="0"/>
              <a:t>Sesazeno direktorium</a:t>
            </a:r>
            <a:r>
              <a:rPr lang="cs-CZ" dirty="0" smtClean="0"/>
              <a:t>– zpočátku vláda rozdělena mezi 3 konzuly, </a:t>
            </a:r>
            <a:r>
              <a:rPr lang="cs-CZ" b="1" dirty="0" smtClean="0"/>
              <a:t>Napoleon se stal prvním konzulem s největšími pravomocemi – definitivní konec velké francouzské revoluce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Mladý Napoleon Bonaparte a státní převrat 1799</a:t>
            </a:r>
            <a:endParaRPr lang="cs-CZ" dirty="0"/>
          </a:p>
        </p:txBody>
      </p:sp>
      <p:pic>
        <p:nvPicPr>
          <p:cNvPr id="32770" name="Picture 2" descr="File:1801 Antoine-Jean Gros - Bonaparte on the Bridge at Arcole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11188" y="1557338"/>
            <a:ext cx="3444875" cy="4873625"/>
          </a:xfrm>
        </p:spPr>
      </p:pic>
      <p:sp>
        <p:nvSpPr>
          <p:cNvPr id="32771" name="Obdélník 4"/>
          <p:cNvSpPr>
            <a:spLocks noChangeArrowheads="1"/>
          </p:cNvSpPr>
          <p:nvPr/>
        </p:nvSpPr>
        <p:spPr bwMode="auto">
          <a:xfrm>
            <a:off x="684213" y="6237288"/>
            <a:ext cx="2789237" cy="184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">
                <a:latin typeface="Century Schoolbook" pitchFamily="18" charset="0"/>
              </a:rPr>
              <a:t>http://upload.wikimedia.org/wikipedia/commons/thumb/f/f0/1801_Antoine-Jean_Gros_-_Bonaparte_on_the_Bridge_at_Arcole.jpg/424px-1801_Antoine-Jean_Gros_-_Bonaparte_on_the_Bridge_at_Arcole.jpg</a:t>
            </a:r>
          </a:p>
        </p:txBody>
      </p:sp>
      <p:pic>
        <p:nvPicPr>
          <p:cNvPr id="32772" name="Picture 4" descr="Soubor:Bouchot - Le general Bonaparte au Conseil des Cinq-Cents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56100" y="1557338"/>
            <a:ext cx="4092575" cy="4392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3" name="Obdélník 6"/>
          <p:cNvSpPr>
            <a:spLocks noChangeArrowheads="1"/>
          </p:cNvSpPr>
          <p:nvPr/>
        </p:nvSpPr>
        <p:spPr bwMode="auto">
          <a:xfrm>
            <a:off x="4356100" y="5805488"/>
            <a:ext cx="4572000" cy="13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">
                <a:latin typeface="Century Schoolbook" pitchFamily="18" charset="0"/>
              </a:rPr>
              <a:t>http://upload.wikimedia.org/wikipedia/commons/thumb/4/44/Bouchot_-_Le_general_Bonaparte_au_Conseil_des_Cinq-Cents.jpg/559px-Bouchot_-_Le_general_Bonaparte_au_Conseil_des_Cinq-Cents.jpg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379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z="900" smtClean="0">
                <a:hlinkClick r:id="rId2"/>
              </a:rPr>
              <a:t>http://upload.wikimedia.org/wikipedia/commons/thumb/4/4e/Prise_de_la_Bastille.jpg/799px-Prise_de_la_Bastille.jpg</a:t>
            </a:r>
            <a:endParaRPr lang="cs-CZ" sz="900" smtClean="0"/>
          </a:p>
          <a:p>
            <a:r>
              <a:rPr lang="cs-CZ" sz="900" smtClean="0"/>
              <a:t>http://upload.wikimedia.org/wikipedia/commons/thumb/d/da/Louis_xvi.jpg/481px-Louis_xvi.jpg</a:t>
            </a:r>
          </a:p>
          <a:p>
            <a:r>
              <a:rPr lang="cs-CZ" sz="900" smtClean="0"/>
              <a:t>upload.wikimedia.org/wikipedia/commons/thumb/6/6c/Declaration_of_the_Rights_of_Man_and_of_the_Citizen_in_1789.jpg/455px-Declaration_of_the_Rights_of_Man_and_of_the_Citizen_in_1789.jpg</a:t>
            </a:r>
          </a:p>
          <a:p>
            <a:r>
              <a:rPr lang="cs-CZ" sz="900" smtClean="0">
                <a:hlinkClick r:id="rId3"/>
              </a:rPr>
              <a:t>http://upload.wikimedia.org/wikipedia/commons/thumb/9/90/LouisXVIExecutionBig.jpg/800px-LouisXVIExecutionBig.jpg</a:t>
            </a:r>
            <a:endParaRPr lang="cs-CZ" sz="900" smtClean="0"/>
          </a:p>
          <a:p>
            <a:r>
              <a:rPr lang="cs-CZ" sz="900" smtClean="0">
                <a:hlinkClick r:id="rId4"/>
              </a:rPr>
              <a:t>http://upload.wikimedia.org/wikipedia/commons/8/8d/Marie_Antoinette_Execution1.jpg</a:t>
            </a:r>
            <a:endParaRPr lang="cs-CZ" sz="900" smtClean="0"/>
          </a:p>
          <a:p>
            <a:r>
              <a:rPr lang="cs-CZ" sz="900" smtClean="0"/>
              <a:t>http://upload.wikimedia.org/wikipedia/commons/thumb/8/83/Jacques-Louis_David_-_Marie_Antoinette_on_the_Way_to_the_Guillotine.jpg/438px-Jacques-Louis_David_-_Marie_Antoinette_on_the_Way_to_the_Guillotine.jpg</a:t>
            </a:r>
          </a:p>
          <a:p>
            <a:r>
              <a:rPr lang="cs-CZ" sz="900" smtClean="0">
                <a:hlinkClick r:id="rId5"/>
              </a:rPr>
              <a:t>http://upload.wikimedia.org/wikipedia/commons/thumb/7/76/Cruikshank_-_The_Radical%27s_Arms.png/429px-Cruikshank_-_The_Radical%27s_Arms.png</a:t>
            </a:r>
            <a:endParaRPr lang="cs-CZ" sz="900" smtClean="0"/>
          </a:p>
          <a:p>
            <a:r>
              <a:rPr lang="cs-CZ" sz="900" smtClean="0">
                <a:hlinkClick r:id="rId6"/>
              </a:rPr>
              <a:t>http://upload.wikimedia.org/wikipedia/commons/thumb/1/12/Robespierre.jpg/473px-Robespierre.jpg</a:t>
            </a:r>
            <a:endParaRPr lang="cs-CZ" sz="900" smtClean="0"/>
          </a:p>
          <a:p>
            <a:r>
              <a:rPr lang="cs-CZ" sz="900" smtClean="0">
                <a:hlinkClick r:id="rId7"/>
              </a:rPr>
              <a:t>http://upload.wikimedia.org/wikipedia/commons/thumb/f/fe/Jacques-Louis_David_002.jpg/458px-Jacques-Louis_David_002.jpg</a:t>
            </a:r>
            <a:endParaRPr lang="cs-CZ" sz="900" smtClean="0"/>
          </a:p>
          <a:p>
            <a:r>
              <a:rPr lang="cs-CZ" sz="900" smtClean="0"/>
              <a:t>http://upload.wikimedia.org/wikipedia/commons/thumb/4/44/Bouchot_-_Le_general_Bonaparte_au_Conseil_des_Cinq-Cents.jpg/559px-Bouchot_-_Le_general_Bonaparte_au_Conseil_des_Cinq-Cents.jpg</a:t>
            </a:r>
          </a:p>
          <a:p>
            <a:endParaRPr lang="cs-CZ" sz="900" smtClean="0"/>
          </a:p>
          <a:p>
            <a:endParaRPr lang="cs-CZ" sz="900" smtClean="0"/>
          </a:p>
          <a:p>
            <a:endParaRPr lang="cs-CZ" sz="900" smtClean="0"/>
          </a:p>
          <a:p>
            <a:endParaRPr lang="cs-CZ" sz="900" smtClean="0"/>
          </a:p>
          <a:p>
            <a:endParaRPr lang="cs-CZ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268</TotalTime>
  <Words>766</Words>
  <Application>Microsoft Office PowerPoint</Application>
  <PresentationFormat>On-screen Show (4:3)</PresentationFormat>
  <Paragraphs>115</Paragraphs>
  <Slides>18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18</vt:i4>
      </vt:variant>
    </vt:vector>
  </HeadingPairs>
  <TitlesOfParts>
    <vt:vector size="32" baseType="lpstr">
      <vt:lpstr>Century Schoolbook</vt:lpstr>
      <vt:lpstr>Arial</vt:lpstr>
      <vt:lpstr>Wingdings</vt:lpstr>
      <vt:lpstr>Wingdings 2</vt:lpstr>
      <vt:lpstr>Calibri</vt:lpstr>
      <vt:lpstr>Times New Roman</vt:lpstr>
      <vt:lpstr>Courier New</vt:lpstr>
      <vt:lpstr>Arkýř</vt:lpstr>
      <vt:lpstr>Arkýř</vt:lpstr>
      <vt:lpstr>Arkýř</vt:lpstr>
      <vt:lpstr>Arkýř</vt:lpstr>
      <vt:lpstr>Arkýř</vt:lpstr>
      <vt:lpstr>Arkýř</vt:lpstr>
      <vt:lpstr>Arkýř</vt:lpstr>
      <vt:lpstr>Snímek 1</vt:lpstr>
      <vt:lpstr>Snímek 2</vt:lpstr>
      <vt:lpstr>VELKÁ FRANCOUZSKÁ REVOLUCE</vt:lpstr>
      <vt:lpstr>VELKÁ FRANCOUZSKÁ REVOLUCE</vt:lpstr>
      <vt:lpstr>LUDVÍK XVI.</vt:lpstr>
      <vt:lpstr>NÁRODNÍ SHROMÁŽDĚNÍ</vt:lpstr>
      <vt:lpstr>DEKLARACE PRÁV ČLOVĚKA A OBČANA</vt:lpstr>
      <vt:lpstr>DEKLARACE PRÁV ČLOVĚKA A OBČANA</vt:lpstr>
      <vt:lpstr>POPRAVA KRÁLE A KRÁLOVNY</vt:lpstr>
      <vt:lpstr>POPRAVA KRÁLE</vt:lpstr>
      <vt:lpstr>POPRAVA KRÁLOVNY</vt:lpstr>
      <vt:lpstr>JAKOBÍNSKÝ TEROR</vt:lpstr>
      <vt:lpstr>HRŮZOVLÁDA</vt:lpstr>
      <vt:lpstr>ROBESPIERRE A VELKÝ TEROR</vt:lpstr>
      <vt:lpstr>THERMIDORIÁNI</vt:lpstr>
      <vt:lpstr>DIREKTORIUM</vt:lpstr>
      <vt:lpstr>MLADÝ NAPOLEON BONAPARTE A STÁTNÍ PŘEVRAT 1799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DUM</cp:lastModifiedBy>
  <cp:revision>25</cp:revision>
  <dcterms:created xsi:type="dcterms:W3CDTF">2013-05-20T07:04:17Z</dcterms:created>
  <dcterms:modified xsi:type="dcterms:W3CDTF">2014-01-28T18:07:21Z</dcterms:modified>
</cp:coreProperties>
</file>