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0" r:id="rId2"/>
    <p:sldId id="269" r:id="rId3"/>
    <p:sldId id="256" r:id="rId4"/>
    <p:sldId id="257" r:id="rId5"/>
    <p:sldId id="265" r:id="rId6"/>
    <p:sldId id="274" r:id="rId7"/>
    <p:sldId id="273" r:id="rId8"/>
    <p:sldId id="258" r:id="rId9"/>
    <p:sldId id="266" r:id="rId10"/>
    <p:sldId id="259" r:id="rId11"/>
    <p:sldId id="264" r:id="rId12"/>
    <p:sldId id="260" r:id="rId13"/>
    <p:sldId id="261" r:id="rId14"/>
    <p:sldId id="267" r:id="rId15"/>
    <p:sldId id="262" r:id="rId16"/>
    <p:sldId id="276" r:id="rId17"/>
    <p:sldId id="275" r:id="rId18"/>
    <p:sldId id="263" r:id="rId19"/>
    <p:sldId id="268" r:id="rId20"/>
    <p:sldId id="272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CA62C"/>
    <a:srgbClr val="6D8838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D06720-74CC-4420-9DE0-1839D91FDB07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FD1C7E-C2E7-41AC-9721-3B03EF888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9FB40-12CC-48E8-9229-AB72FF679F05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0CD-AA59-4186-9FB3-6611AA195E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9FB40-12CC-48E8-9229-AB72FF679F05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0CD-AA59-4186-9FB3-6611AA195E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9FB40-12CC-48E8-9229-AB72FF679F05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0CD-AA59-4186-9FB3-6611AA195E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9FB40-12CC-48E8-9229-AB72FF679F05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0CD-AA59-4186-9FB3-6611AA195E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9FB40-12CC-48E8-9229-AB72FF679F05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0CD-AA59-4186-9FB3-6611AA195E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9FB40-12CC-48E8-9229-AB72FF679F05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0CD-AA59-4186-9FB3-6611AA195E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9FB40-12CC-48E8-9229-AB72FF679F05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0CD-AA59-4186-9FB3-6611AA195E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9FB40-12CC-48E8-9229-AB72FF679F05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0CD-AA59-4186-9FB3-6611AA195E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9FB40-12CC-48E8-9229-AB72FF679F05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0CD-AA59-4186-9FB3-6611AA195E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9FB40-12CC-48E8-9229-AB72FF679F05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0CD-AA59-4186-9FB3-6611AA195E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9FB40-12CC-48E8-9229-AB72FF679F05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0CD-AA59-4186-9FB3-6611AA195E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CA62C">
            <a:alpha val="8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19FB40-12CC-48E8-9229-AB72FF679F05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9450CD-AA59-4186-9FB3-6611AA195E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3/3e/Slavic_distribution_origin.png/350px-Slavic_distribution_origin.pn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9/99/Svatopluk_I.jpg/800px-Svatopluk_I.jpg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f/AussehenSlawenburg.jpg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6/6d/Gesta_hungarorum_map.jpg/746px-Gesta_hungarorum_map.jpg" TargetMode="External"/><Relationship Id="rId13" Type="http://schemas.openxmlformats.org/officeDocument/2006/relationships/hyperlink" Target="http://upload.wikimedia.org/wikipedia/commons/thumb/9/98/Great_moravia_svatopluk.png/689px-Great_moravia_svatopluk.png" TargetMode="External"/><Relationship Id="rId3" Type="http://schemas.openxmlformats.org/officeDocument/2006/relationships/hyperlink" Target="http://upload.wikimedia.org/wikipedia/commons/b/be/Perun_idol.jpg" TargetMode="External"/><Relationship Id="rId7" Type="http://schemas.openxmlformats.org/officeDocument/2006/relationships/hyperlink" Target="http://cs.wikipedia.org/wiki/Soubor:Samo1.jpg" TargetMode="External"/><Relationship Id="rId12" Type="http://schemas.openxmlformats.org/officeDocument/2006/relationships/hyperlink" Target="http://upload.wikimedia.org/wikipedia/commons/thumb/9/99/Svatopluk_I.jpg/800px-Svatopluk_I.jpg" TargetMode="External"/><Relationship Id="rId2" Type="http://schemas.openxmlformats.org/officeDocument/2006/relationships/hyperlink" Target="http://upload.wikimedia.org/wikipedia/commons/thumb/3/3e/Slavic_distribution_origin.png/350px-Slavic_distribution_origin.pn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slovane.cz/rservice.php?akce=tisk&amp;cisloclanku=2008040004" TargetMode="External"/><Relationship Id="rId11" Type="http://schemas.openxmlformats.org/officeDocument/2006/relationships/hyperlink" Target="http://upload.wikimedia.org/wikipedia/commons/thumb/6/6a/Bascanska_ploca.jpg/800px-Bascanska_ploca.jpg" TargetMode="External"/><Relationship Id="rId5" Type="http://schemas.openxmlformats.org/officeDocument/2006/relationships/hyperlink" Target="http://upload.wikimedia.org/wikipedia/commons/thumb/d/d3/Zemljamka_nedaleko_N%C3%BDrova.JPG/800px-Zemljamka_nedaleko_N%C3%BDrova.JPG" TargetMode="External"/><Relationship Id="rId10" Type="http://schemas.openxmlformats.org/officeDocument/2006/relationships/hyperlink" Target="http://upload.wikimedia.org/wikipedia/commons/thumb/3/3c/Sv._Cyril_a_Metod%C4%9Bj_ve_stejnojmenn%C3%A9m_kostele_v_Olomouci-Hej%C4%8D%C3%ADn%C4%9B.JPG/800px-Sv._Cyril_a_Metod%C4%9Bj_ve_stejnojmenn%C3%A9m_kostele_v_Olomouci-Hej%C4%8D%C3%ADn%C4%9B.JPG" TargetMode="External"/><Relationship Id="rId4" Type="http://schemas.openxmlformats.org/officeDocument/2006/relationships/hyperlink" Target="http://upload.wikimedia.org/wikipedia/commons/thumb/c/c4/Slovanske_jazyky_cz.png/651px-Slovanske_jazyky_cz.png" TargetMode="External"/><Relationship Id="rId9" Type="http://schemas.openxmlformats.org/officeDocument/2006/relationships/hyperlink" Target="http://upload.wikimedia.org/wikipedia/commons/e/e2/Central_europe_9th_century.png" TargetMode="External"/><Relationship Id="rId14" Type="http://schemas.openxmlformats.org/officeDocument/2006/relationships/hyperlink" Target="http://upload.wikimedia.org/wikipedia/commons/7/7f/AussehenSlawenbur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VY_32_INOVACE_256.DEJ.01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Sámova říše a Velká Morava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401080" cy="6357982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cs-CZ" b="1" u="sng" dirty="0" smtClean="0"/>
              <a:t>Číslo projektu:</a:t>
            </a:r>
            <a:r>
              <a:rPr lang="cs-CZ" dirty="0" smtClean="0"/>
              <a:t> CZ.1.07/1.5.00/34.0744</a:t>
            </a:r>
          </a:p>
          <a:p>
            <a:pPr algn="just"/>
            <a:r>
              <a:rPr lang="cs-CZ" b="1" u="sng" dirty="0" smtClean="0"/>
              <a:t>Šablona</a:t>
            </a:r>
            <a:r>
              <a:rPr lang="cs-CZ" dirty="0" smtClean="0"/>
              <a:t>: VY_32_INOVACE</a:t>
            </a:r>
          </a:p>
          <a:p>
            <a:pPr algn="just"/>
            <a:r>
              <a:rPr lang="cs-CZ" b="1" u="sng" dirty="0" smtClean="0"/>
              <a:t>Číslo DUMU</a:t>
            </a:r>
            <a:r>
              <a:rPr lang="cs-CZ" dirty="0" smtClean="0"/>
              <a:t>: 256. DEJ.01</a:t>
            </a:r>
          </a:p>
          <a:p>
            <a:pPr algn="just"/>
            <a:r>
              <a:rPr lang="cs-CZ" b="1" u="sng" dirty="0" smtClean="0"/>
              <a:t>Předmět</a:t>
            </a:r>
            <a:r>
              <a:rPr lang="cs-CZ" dirty="0" smtClean="0"/>
              <a:t>: Dějepis</a:t>
            </a:r>
          </a:p>
          <a:p>
            <a:pPr algn="just"/>
            <a:r>
              <a:rPr lang="cs-CZ" b="1" u="sng" dirty="0" smtClean="0"/>
              <a:t>Název materiálu</a:t>
            </a:r>
            <a:r>
              <a:rPr lang="cs-CZ" dirty="0" smtClean="0"/>
              <a:t>: Sámova říše a Velká Morava</a:t>
            </a:r>
          </a:p>
          <a:p>
            <a:pPr algn="just"/>
            <a:r>
              <a:rPr lang="cs-CZ" b="1" u="sng" dirty="0" smtClean="0"/>
              <a:t>Formát</a:t>
            </a:r>
            <a:r>
              <a:rPr lang="cs-CZ" dirty="0" smtClean="0"/>
              <a:t>: Prezentace Microsoft </a:t>
            </a:r>
            <a:r>
              <a:rPr lang="cs-CZ" dirty="0" err="1" smtClean="0"/>
              <a:t>Powerpoint</a:t>
            </a:r>
            <a:r>
              <a:rPr lang="cs-CZ" dirty="0" smtClean="0"/>
              <a:t> </a:t>
            </a:r>
          </a:p>
          <a:p>
            <a:pPr algn="just"/>
            <a:r>
              <a:rPr lang="cs-CZ" b="1" u="sng" dirty="0" smtClean="0"/>
              <a:t>Velikost</a:t>
            </a:r>
            <a:r>
              <a:rPr lang="cs-CZ" dirty="0" smtClean="0"/>
              <a:t>: 4,26 MB</a:t>
            </a:r>
          </a:p>
          <a:p>
            <a:pPr algn="just"/>
            <a:r>
              <a:rPr lang="cs-CZ" b="1" u="sng" dirty="0" smtClean="0"/>
              <a:t>Stupeň a typ vzdělávání</a:t>
            </a:r>
            <a:r>
              <a:rPr lang="cs-CZ" dirty="0" smtClean="0"/>
              <a:t>: SŠ – odborné vzdělávání</a:t>
            </a:r>
          </a:p>
          <a:p>
            <a:pPr algn="just"/>
            <a:r>
              <a:rPr lang="cs-CZ" b="1" u="sng" dirty="0" smtClean="0"/>
              <a:t>Licence k obrazovému materiálu</a:t>
            </a:r>
            <a:r>
              <a:rPr lang="cs-CZ" dirty="0" smtClean="0"/>
              <a:t>: CC BY, BY-SA</a:t>
            </a:r>
          </a:p>
          <a:p>
            <a:pPr algn="just"/>
            <a:r>
              <a:rPr lang="cs-CZ" b="1" u="sng" dirty="0" smtClean="0"/>
              <a:t>Datum vytvoření</a:t>
            </a:r>
            <a:r>
              <a:rPr lang="cs-CZ" dirty="0" smtClean="0"/>
              <a:t>: 1.9.2013</a:t>
            </a:r>
          </a:p>
          <a:p>
            <a:pPr algn="just"/>
            <a:r>
              <a:rPr lang="cs-CZ" b="1" u="sng" dirty="0" smtClean="0"/>
              <a:t>Klíčová slova</a:t>
            </a:r>
            <a:r>
              <a:rPr lang="cs-CZ" dirty="0" smtClean="0"/>
              <a:t>: Sámo, Velká Morava, Cyril a Metoděj, hlaholice, Slované</a:t>
            </a:r>
          </a:p>
          <a:p>
            <a:pPr algn="just"/>
            <a:r>
              <a:rPr lang="cs-CZ" b="1" u="sng" dirty="0" smtClean="0"/>
              <a:t>Anotace</a:t>
            </a:r>
            <a:r>
              <a:rPr lang="cs-CZ" dirty="0" smtClean="0"/>
              <a:t>: Prezentace je zaměřena na období raného středověku od příchodu Slovanů přes Sámovu říši až po zánik Velké Moravy. Žák by měl umět po skončení prezentace stručně pohovořit o těchto obdobích, nejdůležitějších bitvách a jejich následcích, významných osobnostech </a:t>
            </a:r>
            <a:r>
              <a:rPr lang="cs-CZ" baseline="0" dirty="0" smtClean="0"/>
              <a:t>a </a:t>
            </a:r>
            <a:r>
              <a:rPr lang="cs-CZ" baseline="0" dirty="0" smtClean="0"/>
              <a:t>vysvětlit používané pojmy. Prezentace je doplněna obrazovým materiálem, který by měl žák rozpoznat a umět</a:t>
            </a:r>
            <a:r>
              <a:rPr lang="cs-CZ" dirty="0" smtClean="0"/>
              <a:t> vysvětlit, co se na obrázcích nachází.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600" b="1" dirty="0" smtClean="0"/>
              <a:t>SÁMOVA ŘÍŠE A     VELKÁ MORAVA</a:t>
            </a:r>
            <a:endParaRPr lang="cs-CZ" sz="66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Slované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9917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p</a:t>
            </a:r>
            <a:r>
              <a:rPr lang="cs-CZ" dirty="0" smtClean="0"/>
              <a:t>ůvodní </a:t>
            </a:r>
            <a:r>
              <a:rPr lang="cs-CZ" dirty="0" smtClean="0"/>
              <a:t>oblast – západní Ukrajina a východní Polsko </a:t>
            </a:r>
          </a:p>
          <a:p>
            <a:r>
              <a:rPr lang="cs-CZ" dirty="0" smtClean="0"/>
              <a:t>p</a:t>
            </a:r>
            <a:r>
              <a:rPr lang="cs-CZ" dirty="0" smtClean="0"/>
              <a:t>o </a:t>
            </a:r>
            <a:r>
              <a:rPr lang="cs-CZ" dirty="0" smtClean="0"/>
              <a:t>stěhování národů (6</a:t>
            </a:r>
            <a:r>
              <a:rPr lang="cs-CZ" dirty="0" smtClean="0"/>
              <a:t>. a </a:t>
            </a:r>
            <a:r>
              <a:rPr lang="cs-CZ" dirty="0" smtClean="0"/>
              <a:t>7. stol) rozdělení na 3 směry</a:t>
            </a:r>
          </a:p>
          <a:p>
            <a:r>
              <a:rPr lang="cs-CZ" dirty="0" smtClean="0"/>
              <a:t>s</a:t>
            </a:r>
            <a:r>
              <a:rPr lang="cs-CZ" dirty="0" smtClean="0"/>
              <a:t>polečný </a:t>
            </a:r>
            <a:r>
              <a:rPr lang="cs-CZ" dirty="0" smtClean="0"/>
              <a:t>jazyk </a:t>
            </a:r>
            <a:r>
              <a:rPr lang="cs-CZ" b="1" dirty="0" smtClean="0"/>
              <a:t>praslovanština</a:t>
            </a:r>
            <a:endParaRPr lang="cs-CZ" b="1" dirty="0" smtClean="0"/>
          </a:p>
          <a:p>
            <a:r>
              <a:rPr lang="cs-CZ" dirty="0" smtClean="0"/>
              <a:t>p</a:t>
            </a:r>
            <a:r>
              <a:rPr lang="cs-CZ" dirty="0" smtClean="0"/>
              <a:t>ohané </a:t>
            </a:r>
            <a:r>
              <a:rPr lang="cs-CZ" dirty="0" smtClean="0"/>
              <a:t>– bůh Perun (hromu), </a:t>
            </a:r>
            <a:r>
              <a:rPr lang="cs-CZ" dirty="0" err="1" smtClean="0"/>
              <a:t>Svantovít</a:t>
            </a:r>
            <a:r>
              <a:rPr lang="cs-CZ" dirty="0" smtClean="0"/>
              <a:t> (slunce)</a:t>
            </a:r>
          </a:p>
          <a:p>
            <a:r>
              <a:rPr lang="cs-CZ" dirty="0" smtClean="0"/>
              <a:t>z</a:t>
            </a:r>
            <a:r>
              <a:rPr lang="cs-CZ" dirty="0" smtClean="0"/>
              <a:t>emědělci</a:t>
            </a:r>
            <a:r>
              <a:rPr lang="cs-CZ" dirty="0" smtClean="0"/>
              <a:t>, jednoduchá obydlí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40" y="571480"/>
            <a:ext cx="5758658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143240" y="5357826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>
                <a:hlinkClick r:id="rId3"/>
              </a:rPr>
              <a:t>http://upload.wikimedia.org/wikipedia/commons/thumb/3/3e/Slavic_distribution_origin.png/350px-Slavic_distribution_origin.png</a:t>
            </a:r>
            <a:r>
              <a:rPr lang="cs-CZ" sz="400" dirty="0" smtClean="0"/>
              <a:t>? CC BY-SA</a:t>
            </a:r>
            <a:endParaRPr lang="cs-CZ" sz="400" dirty="0"/>
          </a:p>
        </p:txBody>
      </p:sp>
      <p:pic>
        <p:nvPicPr>
          <p:cNvPr id="17410" name="Picture 2" descr="Soubor:Perun ido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1500174"/>
            <a:ext cx="2428892" cy="364333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57158" y="4929198"/>
            <a:ext cx="150018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http://upload.wikimedia.org/wikipedia/commons/b/be/Perun_idol.jpg</a:t>
            </a:r>
            <a:endParaRPr lang="cs-CZ" sz="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7158" y="5214950"/>
            <a:ext cx="2465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Vyobrazení boha Peruna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9124" y="5572140"/>
            <a:ext cx="17047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Pravlast Slovanů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900750" cy="1143000"/>
          </a:xfrm>
        </p:spPr>
        <p:txBody>
          <a:bodyPr/>
          <a:lstStyle/>
          <a:p>
            <a:r>
              <a:rPr lang="cs-CZ" dirty="0" smtClean="0"/>
              <a:t>Slovanská obydlí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14464"/>
            <a:ext cx="7350038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214290"/>
            <a:ext cx="2643174" cy="15373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0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http://upload.wikimedia.org/wikipedia/commons/thumb/d/d3/Zemljamka_nedaleko_N%C3%BDrova.JPG/800px-Zemljamka_nedaleko_N%C3%BDrova.JPG</a:t>
            </a:r>
            <a:endParaRPr lang="cs-CZ" sz="400" dirty="0"/>
          </a:p>
        </p:txBody>
      </p:sp>
      <p:sp>
        <p:nvSpPr>
          <p:cNvPr id="7" name="Obdélník 6"/>
          <p:cNvSpPr/>
          <p:nvPr/>
        </p:nvSpPr>
        <p:spPr>
          <a:xfrm>
            <a:off x="6500826" y="15716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http://www.</a:t>
            </a:r>
            <a:r>
              <a:rPr lang="cs-CZ" sz="400" dirty="0" err="1" smtClean="0"/>
              <a:t>slovane.cz</a:t>
            </a:r>
            <a:r>
              <a:rPr lang="cs-CZ" sz="400" dirty="0" smtClean="0"/>
              <a:t>/</a:t>
            </a:r>
            <a:r>
              <a:rPr lang="cs-CZ" sz="400" dirty="0" err="1" smtClean="0"/>
              <a:t>rservice.php</a:t>
            </a:r>
            <a:r>
              <a:rPr lang="cs-CZ" sz="400" dirty="0" smtClean="0"/>
              <a:t>?akce=tisk&amp;</a:t>
            </a:r>
            <a:r>
              <a:rPr lang="cs-CZ" sz="400" dirty="0" err="1" smtClean="0"/>
              <a:t>cisloclanku</a:t>
            </a:r>
            <a:r>
              <a:rPr lang="cs-CZ" sz="400" dirty="0" smtClean="0"/>
              <a:t>=2008040004</a:t>
            </a:r>
            <a:endParaRPr lang="cs-CZ" sz="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15206" y="274638"/>
            <a:ext cx="1928794" cy="6369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Rozšíření slovanských jazyků</a:t>
            </a:r>
            <a:endParaRPr lang="cs-CZ" sz="2800" dirty="0"/>
          </a:p>
        </p:txBody>
      </p:sp>
      <p:pic>
        <p:nvPicPr>
          <p:cNvPr id="32770" name="Picture 2" descr="Soubor:Slovanske jazyky cz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14290"/>
            <a:ext cx="7072362" cy="651830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14282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http://upload.wikimedia.org/wikipedia/commons/thumb/c/c4/Slovanske_jazyky_cz.png/651px-Slovanske_jazyky_cz.png</a:t>
            </a:r>
            <a:endParaRPr lang="cs-CZ" sz="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SÁMOVA ŘÍŠE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Slované v 6</a:t>
            </a:r>
            <a:r>
              <a:rPr lang="cs-CZ" dirty="0" smtClean="0"/>
              <a:t>. století </a:t>
            </a:r>
            <a:r>
              <a:rPr lang="cs-CZ" dirty="0" smtClean="0"/>
              <a:t>na území Česka - splynutí s Germány</a:t>
            </a:r>
          </a:p>
          <a:p>
            <a:r>
              <a:rPr lang="cs-CZ" b="1" dirty="0" smtClean="0"/>
              <a:t>ú</a:t>
            </a:r>
            <a:r>
              <a:rPr lang="cs-CZ" b="1" dirty="0" smtClean="0"/>
              <a:t>toky </a:t>
            </a:r>
            <a:r>
              <a:rPr lang="cs-CZ" b="1" dirty="0" smtClean="0"/>
              <a:t>Avarů </a:t>
            </a:r>
            <a:r>
              <a:rPr lang="cs-CZ" dirty="0" smtClean="0"/>
              <a:t>z východu (turkotatarské kmeny)</a:t>
            </a:r>
          </a:p>
          <a:p>
            <a:r>
              <a:rPr lang="cs-CZ" b="1" dirty="0" smtClean="0"/>
              <a:t>623 – vznik Sámovy říše </a:t>
            </a:r>
          </a:p>
          <a:p>
            <a:r>
              <a:rPr lang="cs-CZ" dirty="0" smtClean="0"/>
              <a:t>p</a:t>
            </a:r>
            <a:r>
              <a:rPr lang="cs-CZ" dirty="0" smtClean="0"/>
              <a:t>rvní </a:t>
            </a:r>
            <a:r>
              <a:rPr lang="cs-CZ" dirty="0" smtClean="0"/>
              <a:t>slovanský státní útvar (po porážce Avarů)</a:t>
            </a:r>
          </a:p>
          <a:p>
            <a:r>
              <a:rPr lang="cs-CZ" b="1" dirty="0" smtClean="0"/>
              <a:t>Sámo</a:t>
            </a:r>
            <a:r>
              <a:rPr lang="cs-CZ" dirty="0" smtClean="0"/>
              <a:t> = franský kupec, první náčelník</a:t>
            </a:r>
          </a:p>
          <a:p>
            <a:r>
              <a:rPr lang="cs-CZ" dirty="0" smtClean="0"/>
              <a:t>p</a:t>
            </a:r>
            <a:r>
              <a:rPr lang="cs-CZ" dirty="0" smtClean="0"/>
              <a:t>roblémy </a:t>
            </a:r>
            <a:r>
              <a:rPr lang="cs-CZ" dirty="0" smtClean="0"/>
              <a:t>s Franky – </a:t>
            </a:r>
            <a:r>
              <a:rPr lang="cs-CZ" b="1" dirty="0" smtClean="0"/>
              <a:t>631 porážka franského krále </a:t>
            </a:r>
            <a:r>
              <a:rPr lang="cs-CZ" b="1" dirty="0" err="1" smtClean="0"/>
              <a:t>Dagoberta</a:t>
            </a:r>
            <a:r>
              <a:rPr lang="cs-CZ" b="1" dirty="0" smtClean="0"/>
              <a:t> I. u </a:t>
            </a:r>
            <a:r>
              <a:rPr lang="cs-CZ" b="1" dirty="0" err="1" smtClean="0"/>
              <a:t>Vogastisburgu</a:t>
            </a:r>
            <a:endParaRPr lang="cs-CZ" b="1" dirty="0" smtClean="0"/>
          </a:p>
          <a:p>
            <a:r>
              <a:rPr lang="cs-CZ" dirty="0" smtClean="0"/>
              <a:t>p</a:t>
            </a:r>
            <a:r>
              <a:rPr lang="cs-CZ" dirty="0" smtClean="0"/>
              <a:t>o </a:t>
            </a:r>
            <a:r>
              <a:rPr lang="cs-CZ" dirty="0" smtClean="0"/>
              <a:t>smrti Sáma rozpad říše</a:t>
            </a:r>
          </a:p>
          <a:p>
            <a:r>
              <a:rPr lang="cs-CZ" dirty="0" smtClean="0"/>
              <a:t>z</a:t>
            </a:r>
            <a:r>
              <a:rPr lang="cs-CZ" dirty="0" smtClean="0"/>
              <a:t>právy </a:t>
            </a:r>
            <a:r>
              <a:rPr lang="cs-CZ" dirty="0" smtClean="0"/>
              <a:t>o Sámově říši z </a:t>
            </a:r>
            <a:r>
              <a:rPr lang="cs-CZ" b="1" dirty="0" err="1" smtClean="0"/>
              <a:t>Fredegarovy</a:t>
            </a:r>
            <a:r>
              <a:rPr lang="cs-CZ" b="1" dirty="0" smtClean="0"/>
              <a:t> </a:t>
            </a:r>
            <a:r>
              <a:rPr lang="cs-CZ" b="1" dirty="0" smtClean="0"/>
              <a:t>kroniky </a:t>
            </a:r>
            <a:r>
              <a:rPr lang="cs-CZ" dirty="0" smtClean="0"/>
              <a:t>(Frank)</a:t>
            </a:r>
          </a:p>
          <a:p>
            <a:r>
              <a:rPr lang="cs-CZ" dirty="0" smtClean="0"/>
              <a:t>p</a:t>
            </a:r>
            <a:r>
              <a:rPr lang="cs-CZ" dirty="0" smtClean="0"/>
              <a:t>řesný </a:t>
            </a:r>
            <a:r>
              <a:rPr lang="cs-CZ" dirty="0" smtClean="0"/>
              <a:t>rozsah říše ani místo </a:t>
            </a:r>
            <a:r>
              <a:rPr lang="cs-CZ" dirty="0" err="1" smtClean="0"/>
              <a:t>Vogastisburg</a:t>
            </a:r>
            <a:r>
              <a:rPr lang="cs-CZ" dirty="0" smtClean="0"/>
              <a:t> není znám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772816"/>
            <a:ext cx="5967387" cy="4910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537520"/>
            <a:ext cx="2988474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5984" y="0"/>
            <a:ext cx="2057400" cy="222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0" y="764704"/>
            <a:ext cx="219579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Sámo </a:t>
            </a:r>
          </a:p>
          <a:p>
            <a:r>
              <a:rPr lang="cs-CZ" dirty="0" smtClean="0"/>
              <a:t>Sámova říše</a:t>
            </a:r>
          </a:p>
          <a:p>
            <a:r>
              <a:rPr lang="cs-CZ" dirty="0" smtClean="0"/>
              <a:t>Bitva u </a:t>
            </a:r>
            <a:r>
              <a:rPr lang="cs-CZ" dirty="0" err="1" smtClean="0"/>
              <a:t>Vogastisburgu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285984" y="2071678"/>
            <a:ext cx="1170513" cy="153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" dirty="0" smtClean="0"/>
              <a:t>http://cs.wikipedia.org/wiki/Soubor:Samo1.jpg</a:t>
            </a:r>
            <a:endParaRPr lang="cs-CZ" sz="400" dirty="0"/>
          </a:p>
        </p:txBody>
      </p:sp>
      <p:sp>
        <p:nvSpPr>
          <p:cNvPr id="7" name="Obdélník 6"/>
          <p:cNvSpPr/>
          <p:nvPr/>
        </p:nvSpPr>
        <p:spPr>
          <a:xfrm>
            <a:off x="3143240" y="650083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http://upload.wikimedia.org/wikipedia/commons/thumb/d/de/S%C3%A1mova_%C5%99%C3%AD%C5%A1e.png/601px-S%C3%A1mova_%C5%99%C3%AD%C5%A1e.png</a:t>
            </a:r>
            <a:endParaRPr lang="cs-CZ" sz="400" dirty="0"/>
          </a:p>
        </p:txBody>
      </p:sp>
      <p:sp>
        <p:nvSpPr>
          <p:cNvPr id="8" name="Obdélník 7"/>
          <p:cNvSpPr/>
          <p:nvPr/>
        </p:nvSpPr>
        <p:spPr>
          <a:xfrm>
            <a:off x="0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http://upload.wikimedia.org/wikipedia/commons/thumb/6/6d/Gesta_hungarorum_map.jpg/746px-Gesta_hungarorum_map.jpg</a:t>
            </a:r>
            <a:endParaRPr lang="cs-CZ" sz="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Vznik Velkomoravská říše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</a:t>
            </a:r>
            <a:r>
              <a:rPr lang="cs-CZ" dirty="0" smtClean="0"/>
              <a:t>naha </a:t>
            </a:r>
            <a:r>
              <a:rPr lang="cs-CZ" dirty="0" smtClean="0"/>
              <a:t>o </a:t>
            </a:r>
            <a:r>
              <a:rPr lang="cs-CZ" b="1" dirty="0" smtClean="0"/>
              <a:t>christianizaci</a:t>
            </a:r>
            <a:r>
              <a:rPr lang="cs-CZ" dirty="0" smtClean="0"/>
              <a:t> Slovanů z Franské říše, neúspěšné misie – kněží neznali jazyk, mše v latině</a:t>
            </a:r>
          </a:p>
          <a:p>
            <a:r>
              <a:rPr lang="cs-CZ" dirty="0" smtClean="0"/>
              <a:t>v</a:t>
            </a:r>
            <a:r>
              <a:rPr lang="cs-CZ" dirty="0" smtClean="0"/>
              <a:t>ládci </a:t>
            </a:r>
            <a:r>
              <a:rPr lang="cs-CZ" dirty="0" smtClean="0"/>
              <a:t>knížata – </a:t>
            </a:r>
            <a:r>
              <a:rPr lang="cs-CZ" b="1" dirty="0" smtClean="0"/>
              <a:t>na Moravě Mojmír</a:t>
            </a:r>
            <a:r>
              <a:rPr lang="cs-CZ" dirty="0" smtClean="0"/>
              <a:t> (přijal křesťanství) a </a:t>
            </a:r>
            <a:r>
              <a:rPr lang="cs-CZ" b="1" dirty="0" smtClean="0"/>
              <a:t>v Nitře </a:t>
            </a:r>
            <a:r>
              <a:rPr lang="cs-CZ" b="1" dirty="0" err="1" smtClean="0"/>
              <a:t>Pribina</a:t>
            </a:r>
            <a:endParaRPr lang="cs-CZ" b="1" dirty="0" smtClean="0"/>
          </a:p>
          <a:p>
            <a:r>
              <a:rPr lang="cs-CZ" b="1" dirty="0" smtClean="0"/>
              <a:t>833 – boj o </a:t>
            </a:r>
            <a:r>
              <a:rPr lang="cs-CZ" b="1" dirty="0" smtClean="0"/>
              <a:t>moc: </a:t>
            </a:r>
            <a:r>
              <a:rPr lang="cs-CZ" b="1" dirty="0" smtClean="0"/>
              <a:t>Mojmír I. porazil </a:t>
            </a:r>
            <a:r>
              <a:rPr lang="cs-CZ" b="1" dirty="0" err="1" smtClean="0"/>
              <a:t>Pribinu</a:t>
            </a:r>
            <a:r>
              <a:rPr lang="cs-CZ" dirty="0" smtClean="0"/>
              <a:t> a vyhnal ho</a:t>
            </a:r>
          </a:p>
          <a:p>
            <a:r>
              <a:rPr lang="cs-CZ" dirty="0" smtClean="0"/>
              <a:t>vzniklá říše byla označena jako </a:t>
            </a:r>
            <a:r>
              <a:rPr lang="cs-CZ" b="1" dirty="0" smtClean="0"/>
              <a:t>Velká Morava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322173"/>
            <a:ext cx="6408712" cy="65358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428728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http://upload.wikimedia.org/wikipedia/commons/e/e2/Central_europe_9th_century.png</a:t>
            </a:r>
            <a:endParaRPr lang="cs-CZ" sz="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5940152" cy="1143000"/>
          </a:xfrm>
        </p:spPr>
        <p:txBody>
          <a:bodyPr/>
          <a:lstStyle/>
          <a:p>
            <a:r>
              <a:rPr lang="cs-CZ" b="1" dirty="0" smtClean="0"/>
              <a:t>Rostislav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16832"/>
            <a:ext cx="6624736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</a:t>
            </a:r>
            <a:r>
              <a:rPr lang="cs-CZ" dirty="0" smtClean="0"/>
              <a:t>ynovec </a:t>
            </a:r>
            <a:r>
              <a:rPr lang="cs-CZ" dirty="0" smtClean="0"/>
              <a:t>Mojmíra, dosazen Franky, ale snaha o nezávislost </a:t>
            </a:r>
          </a:p>
          <a:p>
            <a:r>
              <a:rPr lang="cs-CZ" b="1" dirty="0" smtClean="0"/>
              <a:t>p</a:t>
            </a:r>
            <a:r>
              <a:rPr lang="cs-CZ" b="1" dirty="0" smtClean="0"/>
              <a:t>okřtěn </a:t>
            </a:r>
            <a:r>
              <a:rPr lang="cs-CZ" b="1" dirty="0" smtClean="0"/>
              <a:t>v Řezně </a:t>
            </a:r>
            <a:r>
              <a:rPr lang="cs-CZ" dirty="0" smtClean="0"/>
              <a:t>ve Franské říši</a:t>
            </a:r>
          </a:p>
          <a:p>
            <a:r>
              <a:rPr lang="cs-CZ" b="1" dirty="0" smtClean="0"/>
              <a:t>s</a:t>
            </a:r>
            <a:r>
              <a:rPr lang="cs-CZ" b="1" dirty="0" smtClean="0"/>
              <a:t>por </a:t>
            </a:r>
            <a:r>
              <a:rPr lang="cs-CZ" b="1" dirty="0" smtClean="0"/>
              <a:t>s Franky </a:t>
            </a:r>
            <a:r>
              <a:rPr lang="cs-CZ" dirty="0" smtClean="0"/>
              <a:t>– odmítl platit </a:t>
            </a:r>
            <a:r>
              <a:rPr lang="cs-CZ" b="1" dirty="0" smtClean="0"/>
              <a:t>tribut</a:t>
            </a:r>
            <a:r>
              <a:rPr lang="cs-CZ" dirty="0" smtClean="0"/>
              <a:t>      (= mírová daň, smlouva s Mojmírem I.)</a:t>
            </a:r>
          </a:p>
          <a:p>
            <a:r>
              <a:rPr lang="cs-CZ" dirty="0" smtClean="0"/>
              <a:t>s</a:t>
            </a:r>
            <a:r>
              <a:rPr lang="cs-CZ" dirty="0" smtClean="0"/>
              <a:t>naha </a:t>
            </a:r>
            <a:r>
              <a:rPr lang="cs-CZ" dirty="0" smtClean="0"/>
              <a:t>mít vlastního arcibiskupa, vyslal </a:t>
            </a:r>
            <a:r>
              <a:rPr lang="cs-CZ" b="1" dirty="0" smtClean="0"/>
              <a:t>posly do Byzantské říše </a:t>
            </a:r>
            <a:r>
              <a:rPr lang="cs-CZ" dirty="0" smtClean="0"/>
              <a:t>k Michalovi III.</a:t>
            </a:r>
          </a:p>
          <a:p>
            <a:r>
              <a:rPr lang="cs-CZ" dirty="0" smtClean="0"/>
              <a:t>v</a:t>
            </a:r>
            <a:r>
              <a:rPr lang="cs-CZ" dirty="0" smtClean="0"/>
              <a:t>ysláni </a:t>
            </a:r>
            <a:r>
              <a:rPr lang="cs-CZ" b="1" dirty="0" smtClean="0"/>
              <a:t>věrozvěsti Cyril (Konstantin) a Metoděj</a:t>
            </a:r>
            <a:r>
              <a:rPr lang="cs-CZ" dirty="0" smtClean="0"/>
              <a:t> ze Soluně (Řecka) na VM - </a:t>
            </a:r>
            <a:r>
              <a:rPr lang="cs-CZ" b="1" dirty="0" smtClean="0"/>
              <a:t>863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214290"/>
            <a:ext cx="2308876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6715140" y="300037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http://upload.wikimedia.org/wikipedia/commons/8/84/Prince_Rastislav.JPG</a:t>
            </a:r>
            <a:endParaRPr lang="cs-CZ" sz="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Cyril a Metoděj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b</a:t>
            </a:r>
            <a:r>
              <a:rPr lang="cs-CZ" dirty="0" smtClean="0"/>
              <a:t>ratři </a:t>
            </a:r>
            <a:r>
              <a:rPr lang="cs-CZ" dirty="0" smtClean="0"/>
              <a:t>ze Soluně</a:t>
            </a:r>
          </a:p>
          <a:p>
            <a:r>
              <a:rPr lang="cs-CZ" dirty="0" smtClean="0"/>
              <a:t>s</a:t>
            </a:r>
            <a:r>
              <a:rPr lang="cs-CZ" dirty="0" smtClean="0"/>
              <a:t>estavili </a:t>
            </a:r>
            <a:r>
              <a:rPr lang="cs-CZ" dirty="0" smtClean="0"/>
              <a:t>nové písmo = </a:t>
            </a:r>
            <a:r>
              <a:rPr lang="cs-CZ" b="1" dirty="0" smtClean="0"/>
              <a:t>hlaholice</a:t>
            </a:r>
          </a:p>
          <a:p>
            <a:r>
              <a:rPr lang="cs-CZ" dirty="0" smtClean="0"/>
              <a:t>c</a:t>
            </a:r>
            <a:r>
              <a:rPr lang="cs-CZ" dirty="0" smtClean="0"/>
              <a:t>írkevní </a:t>
            </a:r>
            <a:r>
              <a:rPr lang="cs-CZ" dirty="0" smtClean="0"/>
              <a:t>jazyk </a:t>
            </a:r>
            <a:r>
              <a:rPr lang="cs-CZ" b="1" dirty="0" smtClean="0"/>
              <a:t>staroslověnština</a:t>
            </a:r>
            <a:r>
              <a:rPr lang="cs-CZ" dirty="0" smtClean="0"/>
              <a:t> (podobné jejich jazyku i jazyku Slovanů)</a:t>
            </a:r>
          </a:p>
          <a:p>
            <a:r>
              <a:rPr lang="cs-CZ" dirty="0" smtClean="0"/>
              <a:t>b</a:t>
            </a:r>
            <a:r>
              <a:rPr lang="cs-CZ" dirty="0" smtClean="0"/>
              <a:t>ohoslužba </a:t>
            </a:r>
            <a:r>
              <a:rPr lang="cs-CZ" dirty="0" smtClean="0"/>
              <a:t>byla srozumitelná, překlad části Bible do staroslověnštiny</a:t>
            </a:r>
          </a:p>
          <a:p>
            <a:r>
              <a:rPr lang="cs-CZ" b="1" dirty="0" smtClean="0"/>
              <a:t>Metoděj jmenován arcibiskupem </a:t>
            </a:r>
            <a:r>
              <a:rPr lang="cs-CZ" dirty="0" smtClean="0"/>
              <a:t>pro tuto oblast – pokřtil Bořivoje a Ludmilu</a:t>
            </a:r>
          </a:p>
          <a:p>
            <a:r>
              <a:rPr lang="cs-CZ" b="1" dirty="0" smtClean="0"/>
              <a:t>p</a:t>
            </a:r>
            <a:r>
              <a:rPr lang="cs-CZ" b="1" dirty="0" smtClean="0"/>
              <a:t>o </a:t>
            </a:r>
            <a:r>
              <a:rPr lang="cs-CZ" b="1" dirty="0" smtClean="0"/>
              <a:t>smrti Metoděje byli jeho žáci vyhnáni Svatoplukem ze země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File:Sv. Cyril a Metod&amp;ecaron;j ve stejnojmenném kostele v Olomouci-Hej&amp;ccaron;ín&amp;ecaron;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3429000"/>
            <a:ext cx="4357718" cy="3268289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85720" y="642939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http://upload.wikimedia.org/wikipedia/commons/thumb/3/3c/Sv._Cyril_a_Metod%C4%9Bj_ve_stejnojmenn%C3%A9m_kostele_v_Olomouci-Hej%C4%8D%C3%ADn%C4%9B.JPG/800px-Sv._Cyril_a_Metod%C4%9Bj_ve_stejnojmenn%C3%A9m_kostele_v_Olomouci-Hej%C4%8D%C3%ADn%C4%9B.JPG</a:t>
            </a:r>
            <a:endParaRPr lang="cs-CZ" sz="400" dirty="0"/>
          </a:p>
        </p:txBody>
      </p:sp>
      <p:sp>
        <p:nvSpPr>
          <p:cNvPr id="7" name="Obdélník 6"/>
          <p:cNvSpPr/>
          <p:nvPr/>
        </p:nvSpPr>
        <p:spPr>
          <a:xfrm>
            <a:off x="3286116" y="3214686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http://upload.wikimedia.org/wikipedia/commons/thumb/6/6a/Bascanska_ploca.jpg/800px-Bascanska_ploca.jpg</a:t>
            </a:r>
            <a:endParaRPr lang="cs-CZ" sz="400" dirty="0"/>
          </a:p>
        </p:txBody>
      </p:sp>
      <p:pic>
        <p:nvPicPr>
          <p:cNvPr id="10244" name="Picture 4" descr="Soubor:Bascanska ploc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1371" y="142852"/>
            <a:ext cx="5942629" cy="335758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928794" y="1285860"/>
            <a:ext cx="1055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Hlaholice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4876" y="5357826"/>
            <a:ext cx="26215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Věrozvěsti Cyril a Metoděj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Svatopluk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781128"/>
          </a:xfrm>
        </p:spPr>
        <p:txBody>
          <a:bodyPr>
            <a:normAutofit fontScale="92500"/>
          </a:bodyPr>
          <a:lstStyle/>
          <a:p>
            <a:r>
              <a:rPr lang="cs-CZ" b="1" dirty="0" smtClean="0"/>
              <a:t>d</a:t>
            </a:r>
            <a:r>
              <a:rPr lang="cs-CZ" b="1" dirty="0" smtClean="0"/>
              <a:t>osazen </a:t>
            </a:r>
            <a:r>
              <a:rPr lang="cs-CZ" b="1" dirty="0" smtClean="0"/>
              <a:t>Franky</a:t>
            </a:r>
            <a:r>
              <a:rPr lang="cs-CZ" dirty="0" smtClean="0"/>
              <a:t>, nechal svrhnout strýce Rastislava </a:t>
            </a:r>
            <a:r>
              <a:rPr lang="cs-CZ" dirty="0" smtClean="0"/>
              <a:t>a </a:t>
            </a:r>
            <a:r>
              <a:rPr lang="cs-CZ" dirty="0" smtClean="0"/>
              <a:t>oslepit ho</a:t>
            </a:r>
          </a:p>
          <a:p>
            <a:r>
              <a:rPr lang="cs-CZ" b="1" dirty="0" smtClean="0"/>
              <a:t>o</a:t>
            </a:r>
            <a:r>
              <a:rPr lang="cs-CZ" b="1" dirty="0" smtClean="0"/>
              <a:t>dváděl </a:t>
            </a:r>
            <a:r>
              <a:rPr lang="cs-CZ" b="1" dirty="0" smtClean="0"/>
              <a:t>Frankům tribut</a:t>
            </a:r>
          </a:p>
          <a:p>
            <a:r>
              <a:rPr lang="cs-CZ" b="1" dirty="0" smtClean="0"/>
              <a:t>v</a:t>
            </a:r>
            <a:r>
              <a:rPr lang="cs-CZ" b="1" dirty="0" smtClean="0"/>
              <a:t>elké </a:t>
            </a:r>
            <a:r>
              <a:rPr lang="cs-CZ" b="1" dirty="0" smtClean="0"/>
              <a:t>území </a:t>
            </a:r>
            <a:r>
              <a:rPr lang="cs-CZ" dirty="0" smtClean="0"/>
              <a:t>VM = Čechy, Morava, Panonie, Krakovsko, Slezsko – asi 1,5 mil obyvatel</a:t>
            </a:r>
          </a:p>
          <a:p>
            <a:r>
              <a:rPr lang="cs-CZ" dirty="0" smtClean="0"/>
              <a:t>Cyril (filozof) odešel do Říma a po smrti Metoděje vyhnáni jeho kněží – opět latinské mše</a:t>
            </a:r>
          </a:p>
          <a:p>
            <a:r>
              <a:rPr lang="cs-CZ" b="1" dirty="0" smtClean="0"/>
              <a:t>p</a:t>
            </a:r>
            <a:r>
              <a:rPr lang="cs-CZ" b="1" dirty="0" smtClean="0"/>
              <a:t>o </a:t>
            </a:r>
            <a:r>
              <a:rPr lang="cs-CZ" b="1" dirty="0" smtClean="0"/>
              <a:t>smrti Svatopluka rozpad říše za jeho syna Mojmíra II. – </a:t>
            </a:r>
            <a:r>
              <a:rPr lang="cs-CZ" b="1" dirty="0" smtClean="0"/>
              <a:t>cca 906 </a:t>
            </a:r>
            <a:r>
              <a:rPr lang="cs-CZ" dirty="0" smtClean="0"/>
              <a:t>(nájezdy Maďarů)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Rozsah říše za Svatopluka </a:t>
            </a:r>
            <a:endParaRPr lang="cs-CZ" dirty="0"/>
          </a:p>
        </p:txBody>
      </p:sp>
      <p:pic>
        <p:nvPicPr>
          <p:cNvPr id="35842" name="Picture 2" descr="Soubor:Great moravia svatopluk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285860"/>
            <a:ext cx="6286544" cy="546537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357290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http://upload.wikimedia.org/wikipedia/commons/thumb/9/98/Great_moravia_svatopluk.png/689px-Great_moravia_svatopluk.png</a:t>
            </a:r>
            <a:endParaRPr lang="cs-CZ" sz="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Svatopluk se svými syny</a:t>
            </a:r>
            <a:endParaRPr lang="cs-CZ" dirty="0"/>
          </a:p>
        </p:txBody>
      </p:sp>
      <p:pic>
        <p:nvPicPr>
          <p:cNvPr id="34818" name="Picture 2" descr="Soubor:Svatopluk I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285860"/>
            <a:ext cx="7215238" cy="5411429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714348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>
                <a:hlinkClick r:id="rId3"/>
              </a:rPr>
              <a:t>http://upload.wikimedia.org/wikipedia/commons/thumb/9/99/Svatopluk_I.jpg/800px-Svatopluk_I.jpg</a:t>
            </a:r>
            <a:r>
              <a:rPr lang="cs-CZ" sz="400" dirty="0" smtClean="0"/>
              <a:t>, CC BY-SA, autor: Michal </a:t>
            </a:r>
            <a:r>
              <a:rPr lang="cs-CZ" sz="400" dirty="0" err="1" smtClean="0"/>
              <a:t>Maňas</a:t>
            </a:r>
            <a:endParaRPr lang="cs-CZ" sz="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987008" cy="1143000"/>
          </a:xfrm>
        </p:spPr>
        <p:txBody>
          <a:bodyPr/>
          <a:lstStyle/>
          <a:p>
            <a:r>
              <a:rPr lang="cs-CZ" b="1" dirty="0" smtClean="0"/>
              <a:t>Kultura </a:t>
            </a:r>
            <a:r>
              <a:rPr lang="cs-CZ" b="1" dirty="0" smtClean="0"/>
              <a:t>Velké </a:t>
            </a:r>
            <a:r>
              <a:rPr lang="cs-CZ" b="1" dirty="0" smtClean="0"/>
              <a:t>Moravy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6923112" cy="492514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</a:t>
            </a:r>
            <a:r>
              <a:rPr lang="cs-CZ" dirty="0" smtClean="0"/>
              <a:t>yspělá </a:t>
            </a:r>
            <a:r>
              <a:rPr lang="cs-CZ" dirty="0" smtClean="0"/>
              <a:t>kultura (výjimečné mezi tehdejšími Slovany)</a:t>
            </a:r>
          </a:p>
          <a:p>
            <a:r>
              <a:rPr lang="cs-CZ" dirty="0" smtClean="0"/>
              <a:t>l</a:t>
            </a:r>
            <a:r>
              <a:rPr lang="cs-CZ" dirty="0" smtClean="0"/>
              <a:t>iteratura </a:t>
            </a:r>
            <a:r>
              <a:rPr lang="cs-CZ" dirty="0" smtClean="0"/>
              <a:t>– </a:t>
            </a:r>
            <a:r>
              <a:rPr lang="cs-CZ" b="1" dirty="0" err="1" smtClean="0"/>
              <a:t>Proglas</a:t>
            </a:r>
            <a:r>
              <a:rPr lang="cs-CZ" dirty="0" smtClean="0"/>
              <a:t> (C+M), </a:t>
            </a:r>
            <a:r>
              <a:rPr lang="cs-CZ" b="1" dirty="0" smtClean="0"/>
              <a:t>život Konstantina a Metoděje</a:t>
            </a:r>
          </a:p>
          <a:p>
            <a:r>
              <a:rPr lang="cs-CZ" dirty="0" smtClean="0"/>
              <a:t>(zlaté a stříbrné </a:t>
            </a:r>
            <a:r>
              <a:rPr lang="cs-CZ" b="1" dirty="0" smtClean="0"/>
              <a:t>v</a:t>
            </a:r>
            <a:r>
              <a:rPr lang="cs-CZ" b="1" dirty="0" smtClean="0"/>
              <a:t>elkomoravské </a:t>
            </a:r>
            <a:r>
              <a:rPr lang="cs-CZ" b="1" dirty="0" smtClean="0"/>
              <a:t>šperky </a:t>
            </a:r>
            <a:r>
              <a:rPr lang="cs-CZ" dirty="0" smtClean="0"/>
              <a:t>ušnice), </a:t>
            </a:r>
            <a:r>
              <a:rPr lang="cs-CZ" dirty="0" smtClean="0"/>
              <a:t>knoflíky </a:t>
            </a:r>
            <a:r>
              <a:rPr lang="cs-CZ" dirty="0" smtClean="0"/>
              <a:t>(gombíky)</a:t>
            </a:r>
          </a:p>
          <a:p>
            <a:r>
              <a:rPr lang="cs-CZ" dirty="0" smtClean="0"/>
              <a:t>k</a:t>
            </a:r>
            <a:r>
              <a:rPr lang="cs-CZ" dirty="0" smtClean="0"/>
              <a:t>amenné </a:t>
            </a:r>
            <a:r>
              <a:rPr lang="cs-CZ" dirty="0" smtClean="0"/>
              <a:t>kostelíky</a:t>
            </a:r>
          </a:p>
          <a:p>
            <a:r>
              <a:rPr lang="cs-CZ" b="1" dirty="0" smtClean="0"/>
              <a:t>Hradiště</a:t>
            </a:r>
            <a:r>
              <a:rPr lang="cs-CZ" dirty="0" smtClean="0"/>
              <a:t> – </a:t>
            </a:r>
            <a:r>
              <a:rPr lang="cs-CZ" b="1" dirty="0" smtClean="0"/>
              <a:t>Mikulčice</a:t>
            </a:r>
            <a:r>
              <a:rPr lang="cs-CZ" dirty="0" smtClean="0"/>
              <a:t> (asi sídlo knížete), </a:t>
            </a:r>
            <a:r>
              <a:rPr lang="cs-CZ" b="1" dirty="0" smtClean="0"/>
              <a:t>Staré </a:t>
            </a:r>
            <a:r>
              <a:rPr lang="cs-CZ" b="1" dirty="0" smtClean="0"/>
              <a:t>Město </a:t>
            </a:r>
            <a:r>
              <a:rPr lang="cs-CZ" b="1" dirty="0" smtClean="0"/>
              <a:t>u UH </a:t>
            </a:r>
            <a:r>
              <a:rPr lang="cs-CZ" dirty="0" smtClean="0"/>
              <a:t>(asi sídlo Metoděje), </a:t>
            </a:r>
            <a:r>
              <a:rPr lang="cs-CZ" b="1" dirty="0" smtClean="0"/>
              <a:t>Pohansko u Břeclavi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32656"/>
            <a:ext cx="2343150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4448175"/>
            <a:ext cx="1895475" cy="240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2492896"/>
            <a:ext cx="1604764" cy="17310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6643702" y="2071678"/>
            <a:ext cx="192881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http://upload.wikimedia.org/wikipedia/commons/thumb/2/21/Velka_Morava_sperky_4.jpg/800px-Velka_Morava_sperky_4.jpg</a:t>
            </a:r>
            <a:endParaRPr lang="cs-CZ" sz="400" dirty="0"/>
          </a:p>
        </p:txBody>
      </p:sp>
      <p:sp>
        <p:nvSpPr>
          <p:cNvPr id="8" name="Obdélník 7"/>
          <p:cNvSpPr/>
          <p:nvPr/>
        </p:nvSpPr>
        <p:spPr>
          <a:xfrm>
            <a:off x="6929454" y="4000504"/>
            <a:ext cx="192881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http://upload.wikimedia.org/wikipedia/commons/thumb/2/21/Velka_Morava_sperky_4.jpg/800px-Velka_Morava_sperky_4.jpg</a:t>
            </a:r>
            <a:endParaRPr lang="cs-CZ" sz="400" dirty="0"/>
          </a:p>
        </p:txBody>
      </p:sp>
      <p:sp>
        <p:nvSpPr>
          <p:cNvPr id="9" name="Obdélník 8"/>
          <p:cNvSpPr/>
          <p:nvPr/>
        </p:nvSpPr>
        <p:spPr>
          <a:xfrm>
            <a:off x="6858016" y="6642556"/>
            <a:ext cx="192881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http://upload.wikimedia.org/wikipedia/commons/thumb/2/21/Velka_Morava_sperky_4.jpg/800px-Velka_Morava_sperky_4.jpg</a:t>
            </a:r>
            <a:endParaRPr lang="cs-CZ" sz="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AussehenSlawenbur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7" y="1428736"/>
            <a:ext cx="8604665" cy="4786346"/>
          </a:xfrm>
          <a:prstGeom prst="rect">
            <a:avLst/>
          </a:prstGeom>
          <a:noFill/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Slovanské hradiště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57158" y="621508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>
                <a:hlinkClick r:id="rId3"/>
              </a:rPr>
              <a:t>http://upload.wikimedia.org/wikipedia/commons/7/7f/AussehenSlawenburg.jpg</a:t>
            </a:r>
            <a:r>
              <a:rPr lang="cs-CZ" sz="400" dirty="0" smtClean="0"/>
              <a:t>, CC </a:t>
            </a:r>
            <a:r>
              <a:rPr lang="cs-CZ" sz="400" dirty="0" err="1" smtClean="0"/>
              <a:t>bY</a:t>
            </a:r>
            <a:r>
              <a:rPr lang="cs-CZ" sz="400" dirty="0" smtClean="0"/>
              <a:t>-SA, autor: </a:t>
            </a:r>
            <a:r>
              <a:rPr lang="cs-CZ" sz="400" dirty="0" err="1" smtClean="0"/>
              <a:t>Dolenzia</a:t>
            </a:r>
            <a:endParaRPr lang="cs-CZ" sz="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0034" y="1285860"/>
            <a:ext cx="8043890" cy="3043246"/>
          </a:xfrm>
        </p:spPr>
        <p:txBody>
          <a:bodyPr>
            <a:normAutofit/>
          </a:bodyPr>
          <a:lstStyle/>
          <a:p>
            <a:r>
              <a:rPr lang="cs-CZ" sz="900" dirty="0" smtClean="0">
                <a:hlinkClick r:id="rId2"/>
              </a:rPr>
              <a:t>http://upload.wikimedia.org/wikipedia/commons/thumb/3/3e/Slavic_distribution_origin.png/350px-Slavic_distribution_origin.png</a:t>
            </a:r>
            <a:r>
              <a:rPr lang="cs-CZ" sz="900" dirty="0" smtClean="0"/>
              <a:t>? CC BY-SA, autor neuveden</a:t>
            </a:r>
          </a:p>
          <a:p>
            <a:r>
              <a:rPr lang="cs-CZ" sz="900" dirty="0" smtClean="0">
                <a:hlinkClick r:id="rId3"/>
              </a:rPr>
              <a:t>http://upload.wikimedia.org/wikipedia/commons/b/be/Perun_idol.jpg</a:t>
            </a:r>
            <a:endParaRPr lang="cs-CZ" sz="900" dirty="0" smtClean="0"/>
          </a:p>
          <a:p>
            <a:r>
              <a:rPr lang="cs-CZ" sz="900" dirty="0" smtClean="0">
                <a:hlinkClick r:id="rId4"/>
              </a:rPr>
              <a:t>http://upload.wikimedia.org/wikipedia/commons/thumb/c/c4/Slovanske_jazyky_cz.png/651px-Slovanske_jazyky_cz.png</a:t>
            </a:r>
            <a:endParaRPr lang="cs-CZ" sz="900" dirty="0" smtClean="0"/>
          </a:p>
          <a:p>
            <a:r>
              <a:rPr lang="cs-CZ" sz="900" dirty="0" smtClean="0">
                <a:hlinkClick r:id="rId5"/>
              </a:rPr>
              <a:t>http://upload.wikimedia.org/wikipedia/commons/thumb/d/d3/Zemljamka_nedaleko_N%C3%BDrova.JPG/800px-Zemljamka_nedaleko_N%C3%BDrova.JPG</a:t>
            </a:r>
            <a:endParaRPr lang="cs-CZ" sz="900" dirty="0" smtClean="0"/>
          </a:p>
          <a:p>
            <a:r>
              <a:rPr lang="cs-CZ" sz="900" dirty="0" smtClean="0">
                <a:hlinkClick r:id="rId6"/>
              </a:rPr>
              <a:t>http://www.</a:t>
            </a:r>
            <a:r>
              <a:rPr lang="cs-CZ" sz="900" dirty="0" err="1" smtClean="0">
                <a:hlinkClick r:id="rId6"/>
              </a:rPr>
              <a:t>slovane.cz</a:t>
            </a:r>
            <a:r>
              <a:rPr lang="cs-CZ" sz="900" dirty="0" smtClean="0">
                <a:hlinkClick r:id="rId6"/>
              </a:rPr>
              <a:t>/</a:t>
            </a:r>
            <a:r>
              <a:rPr lang="cs-CZ" sz="900" dirty="0" err="1" smtClean="0">
                <a:hlinkClick r:id="rId6"/>
              </a:rPr>
              <a:t>rservice.php</a:t>
            </a:r>
            <a:r>
              <a:rPr lang="cs-CZ" sz="900" dirty="0" smtClean="0">
                <a:hlinkClick r:id="rId6"/>
              </a:rPr>
              <a:t>?akce=tisk&amp;</a:t>
            </a:r>
            <a:r>
              <a:rPr lang="cs-CZ" sz="900" dirty="0" err="1" smtClean="0">
                <a:hlinkClick r:id="rId6"/>
              </a:rPr>
              <a:t>cisloclanku</a:t>
            </a:r>
            <a:r>
              <a:rPr lang="cs-CZ" sz="900" dirty="0" smtClean="0">
                <a:hlinkClick r:id="rId6"/>
              </a:rPr>
              <a:t>=2008040004</a:t>
            </a:r>
            <a:endParaRPr lang="cs-CZ" sz="900" dirty="0" smtClean="0"/>
          </a:p>
          <a:p>
            <a:r>
              <a:rPr lang="cs-CZ" sz="900" dirty="0" smtClean="0">
                <a:hlinkClick r:id="rId7"/>
              </a:rPr>
              <a:t>http://cs.wikipedia.org/wiki/Soubor:Samo1.jpg</a:t>
            </a:r>
            <a:endParaRPr lang="cs-CZ" sz="900" dirty="0" smtClean="0"/>
          </a:p>
          <a:p>
            <a:r>
              <a:rPr lang="cs-CZ" sz="900" dirty="0" smtClean="0"/>
              <a:t>http://upload.wikimedia.org/wikipedia/commons/thumb/d/de/S%C3%A1mova_%C5%99%C3%AD%C5%A1e.png/601px-S%C3%A1mova_%C5%99%C3%AD%C5%A1e.png</a:t>
            </a:r>
          </a:p>
          <a:p>
            <a:r>
              <a:rPr lang="cs-CZ" sz="900" dirty="0" smtClean="0">
                <a:hlinkClick r:id="rId8"/>
              </a:rPr>
              <a:t>http://upload.wikimedia.org/wikipedia/commons/thumb/6/6d/Gesta_hungarorum_map.jpg/746px-Gesta_hungarorum_map.jpg</a:t>
            </a:r>
            <a:endParaRPr lang="cs-CZ" sz="900" dirty="0" smtClean="0"/>
          </a:p>
          <a:p>
            <a:r>
              <a:rPr lang="cs-CZ" sz="900" dirty="0" smtClean="0">
                <a:hlinkClick r:id="rId9"/>
              </a:rPr>
              <a:t>http://upload.wikimedia.org/wikipedia/commons/e/e2/Central_europe_9th_century.png</a:t>
            </a:r>
            <a:endParaRPr lang="cs-CZ" sz="900" dirty="0" smtClean="0"/>
          </a:p>
          <a:p>
            <a:r>
              <a:rPr lang="cs-CZ" sz="900" dirty="0" smtClean="0"/>
              <a:t>http://upload.wikimedia.org/wikipedia/commons/8/84/Prince_Rastislav.JPG</a:t>
            </a:r>
          </a:p>
          <a:p>
            <a:r>
              <a:rPr lang="cs-CZ" sz="900" dirty="0" smtClean="0">
                <a:hlinkClick r:id="rId10"/>
              </a:rPr>
              <a:t>http://upload.wikimedia.org/wikipedia/commons/thumb/3/3c/Sv._Cyril_a_Metod%C4%9Bj_ve_stejnojmenn%C3%A9m_kostele_v_Olomouci-Hej%C4%8D%C3%ADn%C4%9B.JPG/800px-Sv._Cyril_a_Metod%C4%9Bj_ve_stejnojmenn%C3%A9m_kostele_v_Olomouci-Hej%C4%8D%C3%ADn%C4%9B.JPG</a:t>
            </a:r>
            <a:endParaRPr lang="cs-CZ" sz="900" dirty="0" smtClean="0"/>
          </a:p>
          <a:p>
            <a:r>
              <a:rPr lang="cs-CZ" sz="900" dirty="0" smtClean="0">
                <a:hlinkClick r:id="rId11"/>
              </a:rPr>
              <a:t>http://upload.wikimedia.org/wikipedia/commons/thumb/6/6a/Bascanska_ploca.jpg/800px-Bascanska_ploca.jpg</a:t>
            </a:r>
            <a:endParaRPr lang="cs-CZ" sz="900" dirty="0" smtClean="0"/>
          </a:p>
          <a:p>
            <a:r>
              <a:rPr lang="cs-CZ" sz="900" dirty="0" smtClean="0">
                <a:hlinkClick r:id="rId12"/>
              </a:rPr>
              <a:t>http://upload.wikimedia.org/wikipedia/commons/thumb/9/99/Svatopluk_I.jpg/800px-Svatopluk_I.jpg</a:t>
            </a:r>
            <a:r>
              <a:rPr lang="cs-CZ" sz="900" dirty="0" smtClean="0"/>
              <a:t>, CC BY-SA, autor: Michal </a:t>
            </a:r>
            <a:r>
              <a:rPr lang="cs-CZ" sz="900" dirty="0" err="1" smtClean="0"/>
              <a:t>Maňas</a:t>
            </a:r>
            <a:endParaRPr lang="cs-CZ" sz="900" dirty="0" smtClean="0"/>
          </a:p>
          <a:p>
            <a:r>
              <a:rPr lang="cs-CZ" sz="900" dirty="0" smtClean="0">
                <a:hlinkClick r:id="rId13"/>
              </a:rPr>
              <a:t>http://upload.wikimedia.org/wikipedia/commons/thumb/9/98/Great_moravia_svatopluk.png/689px-Great_moravia_svatopluk.png</a:t>
            </a:r>
            <a:endParaRPr lang="cs-CZ" sz="900" dirty="0" smtClean="0"/>
          </a:p>
          <a:p>
            <a:r>
              <a:rPr lang="cs-CZ" sz="900" dirty="0" smtClean="0">
                <a:hlinkClick r:id="rId14"/>
              </a:rPr>
              <a:t>http://upload.wikimedia.org/wikipedia/commons/7/7f/AussehenSlawenburg.jpg</a:t>
            </a:r>
            <a:r>
              <a:rPr lang="cs-CZ" sz="900" dirty="0" smtClean="0"/>
              <a:t>, CC </a:t>
            </a:r>
            <a:r>
              <a:rPr lang="cs-CZ" sz="900" dirty="0" err="1" smtClean="0"/>
              <a:t>bY</a:t>
            </a:r>
            <a:r>
              <a:rPr lang="cs-CZ" sz="900" dirty="0" smtClean="0"/>
              <a:t>-SA, autor: </a:t>
            </a:r>
            <a:r>
              <a:rPr lang="cs-CZ" sz="900" dirty="0" err="1" smtClean="0"/>
              <a:t>Dolenzia</a:t>
            </a:r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42910" y="4286256"/>
            <a:ext cx="8043890" cy="18399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ODKAZY</a:t>
            </a:r>
          </a:p>
          <a:p>
            <a:r>
              <a:rPr lang="cs-CZ" sz="2000" dirty="0" smtClean="0"/>
              <a:t>Odkaz na </a:t>
            </a:r>
            <a:r>
              <a:rPr lang="cs-CZ" sz="2000" dirty="0" smtClean="0"/>
              <a:t>skanzen </a:t>
            </a:r>
            <a:r>
              <a:rPr lang="cs-CZ" sz="2000" dirty="0" smtClean="0"/>
              <a:t>a foto slovanských obydlí</a:t>
            </a:r>
          </a:p>
          <a:p>
            <a:pPr>
              <a:buNone/>
            </a:pPr>
            <a:r>
              <a:rPr lang="cs-CZ" sz="1400" dirty="0" smtClean="0">
                <a:hlinkClick r:id="rId6"/>
              </a:rPr>
              <a:t> http://www.</a:t>
            </a:r>
            <a:r>
              <a:rPr lang="cs-CZ" sz="1400" dirty="0" err="1" smtClean="0">
                <a:hlinkClick r:id="rId6"/>
              </a:rPr>
              <a:t>slovane.cz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rservice.php</a:t>
            </a:r>
            <a:r>
              <a:rPr lang="cs-CZ" sz="1400" dirty="0" smtClean="0">
                <a:hlinkClick r:id="rId6"/>
              </a:rPr>
              <a:t>?akce=tisk&amp;</a:t>
            </a:r>
            <a:r>
              <a:rPr lang="cs-CZ" sz="1400" dirty="0" err="1" smtClean="0">
                <a:hlinkClick r:id="rId6"/>
              </a:rPr>
              <a:t>cisloclanku</a:t>
            </a:r>
            <a:r>
              <a:rPr lang="cs-CZ" sz="1400" dirty="0" smtClean="0">
                <a:hlinkClick r:id="rId6"/>
              </a:rPr>
              <a:t>=2008040004</a:t>
            </a:r>
            <a:endParaRPr lang="cs-CZ" sz="1400" dirty="0" smtClean="0"/>
          </a:p>
          <a:p>
            <a:r>
              <a:rPr lang="cs-CZ" sz="1400" dirty="0" smtClean="0"/>
              <a:t>VIDEO: http://www.</a:t>
            </a:r>
            <a:r>
              <a:rPr lang="cs-CZ" sz="1400" dirty="0" err="1" smtClean="0"/>
              <a:t>ceskatelevize.cz</a:t>
            </a:r>
            <a:r>
              <a:rPr lang="cs-CZ" sz="1400" dirty="0" smtClean="0"/>
              <a:t>/</a:t>
            </a:r>
            <a:r>
              <a:rPr lang="cs-CZ" sz="1400" dirty="0" err="1" smtClean="0"/>
              <a:t>ivysilani</a:t>
            </a:r>
            <a:r>
              <a:rPr lang="cs-CZ" sz="1400" dirty="0" smtClean="0"/>
              <a:t>/10177109865-</a:t>
            </a:r>
            <a:r>
              <a:rPr lang="cs-CZ" sz="1400" dirty="0" err="1" smtClean="0"/>
              <a:t>dejiny</a:t>
            </a:r>
            <a:r>
              <a:rPr lang="cs-CZ" sz="1400" dirty="0" smtClean="0"/>
              <a:t>-</a:t>
            </a:r>
            <a:r>
              <a:rPr lang="cs-CZ" sz="1400" dirty="0" err="1" smtClean="0"/>
              <a:t>udatneho</a:t>
            </a:r>
            <a:r>
              <a:rPr lang="cs-CZ" sz="1400" dirty="0" smtClean="0"/>
              <a:t>-</a:t>
            </a:r>
            <a:r>
              <a:rPr lang="cs-CZ" sz="1400" dirty="0" err="1" smtClean="0"/>
              <a:t>ceskeho</a:t>
            </a:r>
            <a:r>
              <a:rPr lang="cs-CZ" sz="1400" dirty="0" smtClean="0"/>
              <a:t>-</a:t>
            </a:r>
            <a:r>
              <a:rPr lang="cs-CZ" sz="1400" dirty="0" err="1" smtClean="0"/>
              <a:t>naroda</a:t>
            </a:r>
            <a:r>
              <a:rPr lang="cs-CZ" sz="1400" dirty="0" smtClean="0"/>
              <a:t>/208552116230010-</a:t>
            </a:r>
            <a:r>
              <a:rPr lang="cs-CZ" sz="1400" dirty="0" err="1" smtClean="0"/>
              <a:t>velka</a:t>
            </a:r>
            <a:r>
              <a:rPr lang="cs-CZ" sz="1400" dirty="0" smtClean="0"/>
              <a:t>-</a:t>
            </a:r>
            <a:r>
              <a:rPr lang="cs-CZ" sz="1400" dirty="0" err="1" smtClean="0"/>
              <a:t>morava</a:t>
            </a:r>
            <a:r>
              <a:rPr lang="cs-CZ" sz="1400" dirty="0" smtClean="0"/>
              <a:t>/titulky/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643702" y="2071678"/>
            <a:ext cx="192881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http://upload.wikimedia.org/wikipedia/commons/thumb/2/21/Velka_Morava_sperky_4.jpg/800px-Velka_Morava_sperky_4.jpg</a:t>
            </a:r>
            <a:endParaRPr lang="cs-CZ" sz="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646</Words>
  <Application>Microsoft Office PowerPoint</Application>
  <PresentationFormat>Předvádění na obrazovce (4:3)</PresentationFormat>
  <Paragraphs>122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Snímek 2</vt:lpstr>
      <vt:lpstr>SÁMOVA ŘÍŠE A     VELKÁ MORAVA</vt:lpstr>
      <vt:lpstr>Slované</vt:lpstr>
      <vt:lpstr>Snímek 5</vt:lpstr>
      <vt:lpstr>Slovanská obydlí</vt:lpstr>
      <vt:lpstr>Rozšíření slovanských jazyků</vt:lpstr>
      <vt:lpstr>SÁMOVA ŘÍŠE</vt:lpstr>
      <vt:lpstr>Snímek 9</vt:lpstr>
      <vt:lpstr>Vznik Velkomoravská říše</vt:lpstr>
      <vt:lpstr>Snímek 11</vt:lpstr>
      <vt:lpstr>Rostislav</vt:lpstr>
      <vt:lpstr>Cyril a Metoděj</vt:lpstr>
      <vt:lpstr>Snímek 14</vt:lpstr>
      <vt:lpstr>Svatopluk</vt:lpstr>
      <vt:lpstr>Rozsah říše za Svatopluka </vt:lpstr>
      <vt:lpstr>Svatopluk se svými syny</vt:lpstr>
      <vt:lpstr>Kultura Velké Moravy</vt:lpstr>
      <vt:lpstr>Slovanské hradiště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VELKÁ MORAVA A SÁMOVA ŘÍŠE</dc:title>
  <dc:creator>Soňa</dc:creator>
  <cp:lastModifiedBy>zrybacep</cp:lastModifiedBy>
  <cp:revision>43</cp:revision>
  <dcterms:created xsi:type="dcterms:W3CDTF">2011-12-07T19:38:46Z</dcterms:created>
  <dcterms:modified xsi:type="dcterms:W3CDTF">2013-11-14T15:51:51Z</dcterms:modified>
</cp:coreProperties>
</file>