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282" r:id="rId2"/>
    <p:sldId id="283" r:id="rId3"/>
    <p:sldId id="257" r:id="rId4"/>
    <p:sldId id="259" r:id="rId5"/>
    <p:sldId id="260" r:id="rId6"/>
    <p:sldId id="261" r:id="rId7"/>
    <p:sldId id="263" r:id="rId8"/>
    <p:sldId id="262" r:id="rId9"/>
    <p:sldId id="266" r:id="rId10"/>
    <p:sldId id="267" r:id="rId11"/>
    <p:sldId id="268" r:id="rId12"/>
    <p:sldId id="269" r:id="rId13"/>
    <p:sldId id="285" r:id="rId14"/>
    <p:sldId id="270" r:id="rId15"/>
    <p:sldId id="286" r:id="rId16"/>
    <p:sldId id="271" r:id="rId17"/>
    <p:sldId id="287" r:id="rId18"/>
    <p:sldId id="272" r:id="rId19"/>
    <p:sldId id="273" r:id="rId20"/>
    <p:sldId id="288" r:id="rId21"/>
    <p:sldId id="274" r:id="rId22"/>
    <p:sldId id="291" r:id="rId23"/>
    <p:sldId id="275" r:id="rId24"/>
    <p:sldId id="289" r:id="rId25"/>
    <p:sldId id="277" r:id="rId26"/>
    <p:sldId id="278" r:id="rId27"/>
    <p:sldId id="279" r:id="rId28"/>
    <p:sldId id="292" r:id="rId29"/>
    <p:sldId id="281" r:id="rId30"/>
    <p:sldId id="284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83" autoAdjust="0"/>
    <p:restoredTop sz="94660"/>
  </p:normalViewPr>
  <p:slideViewPr>
    <p:cSldViewPr>
      <p:cViewPr varScale="1">
        <p:scale>
          <a:sx n="69" d="100"/>
          <a:sy n="69" d="100"/>
        </p:scale>
        <p:origin x="-58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88FF7F-5E37-4AD5-958F-1668EC549FE5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F363A4-4221-40AD-9769-7300B8B04D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BBB7-E04F-4A65-AB9E-90DEF29FB058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2EC1E-1A0F-4E96-96CF-29688C7C1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BBB7-E04F-4A65-AB9E-90DEF29FB058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2EC1E-1A0F-4E96-96CF-29688C7C1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BBB7-E04F-4A65-AB9E-90DEF29FB058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2EC1E-1A0F-4E96-96CF-29688C7C1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BBB7-E04F-4A65-AB9E-90DEF29FB058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2EC1E-1A0F-4E96-96CF-29688C7C1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BBB7-E04F-4A65-AB9E-90DEF29FB058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2EC1E-1A0F-4E96-96CF-29688C7C1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BBB7-E04F-4A65-AB9E-90DEF29FB058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2EC1E-1A0F-4E96-96CF-29688C7C1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BBB7-E04F-4A65-AB9E-90DEF29FB058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2EC1E-1A0F-4E96-96CF-29688C7C1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BBB7-E04F-4A65-AB9E-90DEF29FB058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2EC1E-1A0F-4E96-96CF-29688C7C1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BBB7-E04F-4A65-AB9E-90DEF29FB058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2EC1E-1A0F-4E96-96CF-29688C7C1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BBB7-E04F-4A65-AB9E-90DEF29FB058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2EC1E-1A0F-4E96-96CF-29688C7C1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BBB7-E04F-4A65-AB9E-90DEF29FB058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2EC1E-1A0F-4E96-96CF-29688C7C1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  <a:alpha val="9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54BBB7-E04F-4A65-AB9E-90DEF29FB058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22EC1E-1A0F-4E96-96CF-29688C7C1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Hussitenf%C3%BChrer_Jan_Zizka.jpg" TargetMode="External"/><Relationship Id="rId5" Type="http://schemas.openxmlformats.org/officeDocument/2006/relationships/hyperlink" Target="http://upload.wikimedia.org/wikipedia/commons/thumb/b/b6/Hussitenf%C3%BChrer_Jan_Zizka.jpg/450px-Hussitenf%C3%BChrer_Jan_Zizka.jpg" TargetMode="External"/><Relationship Id="rId4" Type="http://schemas.openxmlformats.org/officeDocument/2006/relationships/image" Target="../media/image12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b/ba/JanRohac.jpg/444px-JanRohac.jpg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b/be/Adolf_Liebscher_-_Slavn%C3%BD_vjezd_%C5%BDi%C5%BEky_z_Trocnova_do_Prahy_roku_1421.jpg" TargetMode="External"/><Relationship Id="rId13" Type="http://schemas.openxmlformats.org/officeDocument/2006/relationships/hyperlink" Target="http://upload.wikimedia.org/wikipedia/commons/thumb/5/57/Klassischer-Flegel.jpg/450px-Klassischer-Flegel.jpg" TargetMode="External"/><Relationship Id="rId3" Type="http://schemas.openxmlformats.org/officeDocument/2006/relationships/hyperlink" Target="http://upload.wikimedia.org/wikipedia/commons/a/a2/Muttich,_Kamil_Vladislav_-_Posledni_vyzvani_mistru_Husovi.jpg" TargetMode="External"/><Relationship Id="rId7" Type="http://schemas.openxmlformats.org/officeDocument/2006/relationships/hyperlink" Target="http://upload.wikimedia.org/wikipedia/commons/f/f0/Mikolas_ales_zizka.jpg" TargetMode="External"/><Relationship Id="rId12" Type="http://schemas.openxmlformats.org/officeDocument/2006/relationships/hyperlink" Target="http://upload.wikimedia.org/wikipedia/commons/thumb/b/ba/JanRohac.jpg/444px-JanRohac.jpg" TargetMode="External"/><Relationship Id="rId2" Type="http://schemas.openxmlformats.org/officeDocument/2006/relationships/hyperlink" Target="http://upload.wikimedia.org/wikipedia/commons/thumb/7/7a/Auszug_aus_Prag_1409.jpg/393px-Auszug_aus_Prag_140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c/c0/Albrecht_D%C3%BCrer_082.jpg/321px-Albrecht_D%C3%BCrer_082.jpg" TargetMode="External"/><Relationship Id="rId11" Type="http://schemas.openxmlformats.org/officeDocument/2006/relationships/hyperlink" Target="http://upload.wikimedia.org/wikipedia/commons/thumb/d/dc/%C4%8Cesk%C3%A9_poselstvo_v_Basileji.jpg/800px-%C4%8Cesk%C3%A9_poselstvo_v_Basileji.jpg" TargetMode="External"/><Relationship Id="rId5" Type="http://schemas.openxmlformats.org/officeDocument/2006/relationships/hyperlink" Target="http://upload.wikimedia.org/wikipedia/commons/thumb/d/d8/Meister_der_Chronik_des_Konzils_von_Konstanz_001.jpg/410px-Meister_der_Chronik_des_Konzils_von_Konstanz_001.jpg" TargetMode="External"/><Relationship Id="rId10" Type="http://schemas.openxmlformats.org/officeDocument/2006/relationships/hyperlink" Target="http://upload.wikimedia.org/wikipedia/commons/2/29/Adolf_Liebscher_-_Smrt_Jana_%C5%BDi%C5%BEky_z_Trocnova_p%C5%99ed_P%C5%99ibyslav%C3%AD_dne_11._%C5%99%C3%ADjna_r._1424.jpg" TargetMode="External"/><Relationship Id="rId4" Type="http://schemas.openxmlformats.org/officeDocument/2006/relationships/hyperlink" Target="http://upload.wikimedia.org/wikipedia/commons/2/24/Liebscher,_Adolf_-_Svr%C5%BEen%C3%AD_kon%C5%A1el%C5%AF_s_Novom%C4%9Bstsk%C3%A9_radnice_30._%C4%8Dervence_1419.jpg" TargetMode="External"/><Relationship Id="rId9" Type="http://schemas.openxmlformats.org/officeDocument/2006/relationships/hyperlink" Target="http://upload.wikimedia.org/wikipedia/commons/thumb/b/b6/Hussitenf%C3%BChrer_Jan_Zizka.jpg/450px-Hussitenf%C3%BChrer_Jan_Zizk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VY_32_INOVACE_259.DEJ.01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Jan Hus a </a:t>
            </a:r>
            <a:r>
              <a:rPr lang="cs-CZ" dirty="0" smtClean="0"/>
              <a:t>husité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401080" cy="6357982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cs-CZ" b="1" u="sng" dirty="0" smtClean="0"/>
              <a:t>Číslo projektu:</a:t>
            </a:r>
            <a:r>
              <a:rPr lang="cs-CZ" dirty="0" smtClean="0"/>
              <a:t> CZ.1.07/1.5.00/34.0744</a:t>
            </a:r>
          </a:p>
          <a:p>
            <a:pPr algn="just"/>
            <a:r>
              <a:rPr lang="cs-CZ" b="1" u="sng" dirty="0" smtClean="0"/>
              <a:t>Šablona</a:t>
            </a:r>
            <a:r>
              <a:rPr lang="cs-CZ" dirty="0" smtClean="0"/>
              <a:t>: VY_32_INOVACE</a:t>
            </a:r>
          </a:p>
          <a:p>
            <a:pPr algn="just"/>
            <a:r>
              <a:rPr lang="cs-CZ" b="1" u="sng" dirty="0" smtClean="0"/>
              <a:t>Číslo DUMU</a:t>
            </a:r>
            <a:r>
              <a:rPr lang="cs-CZ" dirty="0" smtClean="0"/>
              <a:t>: 259. DEJ.01</a:t>
            </a:r>
          </a:p>
          <a:p>
            <a:pPr algn="just"/>
            <a:r>
              <a:rPr lang="cs-CZ" b="1" u="sng" dirty="0" smtClean="0"/>
              <a:t>Předmět</a:t>
            </a:r>
            <a:r>
              <a:rPr lang="cs-CZ" dirty="0" smtClean="0"/>
              <a:t>: Dějepis</a:t>
            </a:r>
          </a:p>
          <a:p>
            <a:pPr algn="just"/>
            <a:r>
              <a:rPr lang="cs-CZ" b="1" u="sng" dirty="0" smtClean="0"/>
              <a:t>Název materiálu</a:t>
            </a:r>
            <a:r>
              <a:rPr lang="cs-CZ" dirty="0" smtClean="0"/>
              <a:t>: Jan Hus a husité</a:t>
            </a:r>
          </a:p>
          <a:p>
            <a:pPr algn="just"/>
            <a:r>
              <a:rPr lang="cs-CZ" b="1" u="sng" dirty="0" smtClean="0"/>
              <a:t>Formát</a:t>
            </a:r>
            <a:r>
              <a:rPr lang="cs-CZ" dirty="0" smtClean="0"/>
              <a:t>: Prezentace Microsoft </a:t>
            </a:r>
            <a:r>
              <a:rPr lang="cs-CZ" dirty="0" err="1" smtClean="0"/>
              <a:t>Powerpoint</a:t>
            </a:r>
            <a:r>
              <a:rPr lang="cs-CZ" dirty="0" smtClean="0"/>
              <a:t> </a:t>
            </a:r>
          </a:p>
          <a:p>
            <a:pPr algn="just"/>
            <a:r>
              <a:rPr lang="cs-CZ" b="1" u="sng" dirty="0" smtClean="0"/>
              <a:t>Velikost</a:t>
            </a:r>
            <a:r>
              <a:rPr lang="cs-CZ" dirty="0" smtClean="0"/>
              <a:t>: 2,42 MB</a:t>
            </a:r>
          </a:p>
          <a:p>
            <a:pPr algn="just"/>
            <a:r>
              <a:rPr lang="cs-CZ" b="1" u="sng" dirty="0" smtClean="0"/>
              <a:t>Stupeň a typ vzdělávání</a:t>
            </a:r>
            <a:r>
              <a:rPr lang="cs-CZ" dirty="0" smtClean="0"/>
              <a:t>: SŠ – odborné vzdělávání</a:t>
            </a:r>
          </a:p>
          <a:p>
            <a:pPr algn="just"/>
            <a:r>
              <a:rPr lang="cs-CZ" b="1" u="sng" dirty="0" smtClean="0"/>
              <a:t>Licence k obrazovému materiálu</a:t>
            </a:r>
            <a:r>
              <a:rPr lang="cs-CZ" dirty="0" smtClean="0"/>
              <a:t>: CC BY, BY-SA</a:t>
            </a:r>
          </a:p>
          <a:p>
            <a:pPr algn="just"/>
            <a:r>
              <a:rPr lang="cs-CZ" b="1" u="sng" dirty="0" smtClean="0"/>
              <a:t>Datum vytvoření</a:t>
            </a:r>
            <a:r>
              <a:rPr lang="cs-CZ" dirty="0" smtClean="0"/>
              <a:t>: 4.9.2013</a:t>
            </a:r>
          </a:p>
          <a:p>
            <a:pPr algn="just"/>
            <a:r>
              <a:rPr lang="cs-CZ" b="1" u="sng" dirty="0" smtClean="0"/>
              <a:t>Klíčová slova</a:t>
            </a:r>
            <a:r>
              <a:rPr lang="cs-CZ" dirty="0" smtClean="0"/>
              <a:t>: Hus, husité, Zikmund, Lipany, Basilejská kompaktáta, křížové výpravy</a:t>
            </a:r>
          </a:p>
          <a:p>
            <a:pPr algn="just"/>
            <a:r>
              <a:rPr lang="cs-CZ" b="1" u="sng" dirty="0" smtClean="0"/>
              <a:t>Anotace</a:t>
            </a:r>
            <a:r>
              <a:rPr lang="cs-CZ" dirty="0" smtClean="0"/>
              <a:t>: Prezentace je nejprve zaměřena na osobnost mistra Jana Husa a poměry v zemi za vlády Václava IV., druhou část prezentace tvoří husitská revoluce až do Basilejských kompaktát a její odkaz a dopad na české země. Žák by měl umět po skončení prezentace stručně pohovořit o těchto obdobích, nejdůležitějších bitvách a jejich následcích, významných osobnostech </a:t>
            </a:r>
            <a:r>
              <a:rPr lang="cs-CZ" baseline="0" dirty="0" smtClean="0"/>
              <a:t>a vysvětlit používané pojmy. Prezentace je doplněna obrazovým materiálem, který by měl žák rozpoznat a umět</a:t>
            </a:r>
            <a:r>
              <a:rPr lang="cs-CZ" dirty="0" smtClean="0"/>
              <a:t> vysvětlit, co se na obrázcích nachází.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all" dirty="0" smtClean="0"/>
              <a:t>Krize církve ve 14.století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2919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za vlády </a:t>
            </a:r>
            <a:r>
              <a:rPr lang="cs-CZ" b="1" dirty="0" smtClean="0"/>
              <a:t>Václava IV.</a:t>
            </a:r>
          </a:p>
          <a:p>
            <a:r>
              <a:rPr lang="cs-CZ" dirty="0" smtClean="0"/>
              <a:t>sociální napětí a nepokoje mezi všemi sociálními vrstvami</a:t>
            </a:r>
          </a:p>
          <a:p>
            <a:r>
              <a:rPr lang="cs-CZ" b="1" dirty="0" smtClean="0"/>
              <a:t>církev nejbohatší </a:t>
            </a:r>
            <a:r>
              <a:rPr lang="cs-CZ" dirty="0" smtClean="0"/>
              <a:t>– vlastnila 1/3 půdy</a:t>
            </a:r>
          </a:p>
          <a:p>
            <a:r>
              <a:rPr lang="cs-CZ" b="1" dirty="0" smtClean="0"/>
              <a:t>celibát, odpustky, desátky</a:t>
            </a:r>
            <a:r>
              <a:rPr lang="cs-CZ" dirty="0" smtClean="0"/>
              <a:t>, obchod s náboženskými obřady – přepych, zahálka</a:t>
            </a:r>
          </a:p>
          <a:p>
            <a:r>
              <a:rPr lang="cs-CZ" dirty="0" smtClean="0"/>
              <a:t>kritika učenců a kazatelů = </a:t>
            </a:r>
            <a:r>
              <a:rPr lang="cs-CZ" b="1" dirty="0" smtClean="0"/>
              <a:t>REFORMÁTOŘI</a:t>
            </a:r>
          </a:p>
          <a:p>
            <a:r>
              <a:rPr lang="cs-CZ" b="1" dirty="0" smtClean="0"/>
              <a:t>Jeroným Pražský</a:t>
            </a:r>
            <a:r>
              <a:rPr lang="cs-CZ" dirty="0" smtClean="0"/>
              <a:t> (přítel Jana Husa, upálen také v Kostnici), </a:t>
            </a:r>
            <a:r>
              <a:rPr lang="cs-CZ" b="1" dirty="0" smtClean="0"/>
              <a:t>Jakoubek ze Stříbra</a:t>
            </a:r>
            <a:r>
              <a:rPr lang="cs-CZ" dirty="0" smtClean="0"/>
              <a:t> (kázal v Betlémské kapli pouze v češtině), </a:t>
            </a:r>
            <a:r>
              <a:rPr lang="cs-CZ" b="1" dirty="0" smtClean="0"/>
              <a:t>Tomáš Štítný ze Štítného</a:t>
            </a:r>
            <a:r>
              <a:rPr lang="cs-CZ" dirty="0" smtClean="0"/>
              <a:t> atd.</a:t>
            </a:r>
          </a:p>
          <a:p>
            <a:endParaRPr lang="cs-CZ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4348" y="500042"/>
            <a:ext cx="4714908" cy="1143000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JAN HUS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000240"/>
            <a:ext cx="8358246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řečník, kazatel, reformátor</a:t>
            </a:r>
          </a:p>
          <a:p>
            <a:r>
              <a:rPr lang="cs-CZ" dirty="0" smtClean="0"/>
              <a:t>narodil se v Husinci u Prachatic, </a:t>
            </a:r>
            <a:r>
              <a:rPr lang="cs-CZ" b="1" dirty="0" smtClean="0"/>
              <a:t>studium na pražské univerzitě, mistr, rektor</a:t>
            </a:r>
          </a:p>
          <a:p>
            <a:r>
              <a:rPr lang="cs-CZ" dirty="0" smtClean="0"/>
              <a:t>kázal v </a:t>
            </a:r>
            <a:r>
              <a:rPr lang="cs-CZ" b="1" dirty="0" smtClean="0"/>
              <a:t>Betlémské kapli </a:t>
            </a:r>
            <a:r>
              <a:rPr lang="cs-CZ" dirty="0" smtClean="0"/>
              <a:t>– nejvyšší autorita Bible</a:t>
            </a:r>
          </a:p>
          <a:p>
            <a:r>
              <a:rPr lang="cs-CZ" dirty="0" smtClean="0"/>
              <a:t>ovlivněn Janem </a:t>
            </a:r>
            <a:r>
              <a:rPr lang="cs-CZ" b="1" dirty="0" err="1" smtClean="0"/>
              <a:t>Viklefem</a:t>
            </a:r>
            <a:r>
              <a:rPr lang="cs-CZ" dirty="0" smtClean="0"/>
              <a:t> (anglický reformátor)</a:t>
            </a:r>
          </a:p>
          <a:p>
            <a:r>
              <a:rPr lang="cs-CZ" b="1" dirty="0" smtClean="0"/>
              <a:t>kritika církve</a:t>
            </a:r>
            <a:r>
              <a:rPr lang="cs-CZ" dirty="0" smtClean="0"/>
              <a:t>, nechtěl převrat, ale odstranit nepravost v církvi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8" y="214290"/>
            <a:ext cx="1619254" cy="2369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6429388" y="2428868"/>
            <a:ext cx="1857372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http://upload.wikimedia.org/wikipedia/commons/e/e9/Jan_Hus_2.jpg</a:t>
            </a:r>
            <a:endParaRPr lang="cs-CZ" sz="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14290"/>
            <a:ext cx="9001156" cy="1143000"/>
          </a:xfrm>
        </p:spPr>
        <p:txBody>
          <a:bodyPr>
            <a:normAutofit fontScale="90000"/>
          </a:bodyPr>
          <a:lstStyle/>
          <a:p>
            <a:r>
              <a:rPr lang="cs-CZ" b="1" cap="all" dirty="0" smtClean="0"/>
              <a:t>Dekret kutnohorský a krize v církvi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90075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1409 – vydán na univerzitě, vliv Václava IV. </a:t>
            </a:r>
          </a:p>
          <a:p>
            <a:r>
              <a:rPr lang="cs-CZ" dirty="0" smtClean="0"/>
              <a:t>= </a:t>
            </a:r>
            <a:r>
              <a:rPr lang="cs-CZ" b="1" dirty="0" smtClean="0"/>
              <a:t>změna počtu poměru hlasů na univerzitě – 3:1 ve prospěch Čechů nad cizinci</a:t>
            </a:r>
          </a:p>
          <a:p>
            <a:r>
              <a:rPr lang="cs-CZ" dirty="0" smtClean="0"/>
              <a:t>počeštění univerzity, odchod cizinců</a:t>
            </a:r>
          </a:p>
          <a:p>
            <a:r>
              <a:rPr lang="cs-CZ" b="1" dirty="0" smtClean="0"/>
              <a:t>rozkol (schizma) v církvi – 2 papežové, mělo se vyřešit, ale zvolen ještě 3. papež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5074" y="1785926"/>
            <a:ext cx="2759718" cy="42148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6280267" y="1428736"/>
            <a:ext cx="286373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Odchod německých studentů z Čech 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6215074" y="6000768"/>
            <a:ext cx="2428876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http://upload.wikimedia.org/wikipedia/commons/thumb/7/7a/Auszug_aus_Prag_1409.jpg/393px-Auszug_aus_Prag_1409.jpg</a:t>
            </a:r>
            <a:endParaRPr lang="cs-CZ" sz="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all" dirty="0" smtClean="0"/>
              <a:t>Smrt Jana Husa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500174"/>
            <a:ext cx="8215370" cy="4900634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cs-CZ" dirty="0" smtClean="0"/>
              <a:t>papež vyhlásil </a:t>
            </a:r>
            <a:r>
              <a:rPr lang="cs-CZ" b="1" dirty="0" smtClean="0"/>
              <a:t>nad Prahou interdikt </a:t>
            </a:r>
          </a:p>
          <a:p>
            <a:pPr algn="just"/>
            <a:r>
              <a:rPr lang="cs-CZ" b="1" dirty="0" smtClean="0"/>
              <a:t>odchod Husa na Hrádek do Sezimova Ústí a poté na hrad Krakovec</a:t>
            </a:r>
          </a:p>
          <a:p>
            <a:pPr algn="just"/>
            <a:r>
              <a:rPr lang="cs-CZ" b="1" dirty="0" smtClean="0"/>
              <a:t>1414 – pozván Zikmundem na koncil do Kostnice </a:t>
            </a:r>
            <a:r>
              <a:rPr lang="cs-CZ" dirty="0" smtClean="0"/>
              <a:t>(řešil papežské schizma), bezpečnost zaručena </a:t>
            </a:r>
            <a:r>
              <a:rPr lang="cs-CZ" b="1" dirty="0" smtClean="0"/>
              <a:t>glejtem</a:t>
            </a:r>
          </a:p>
          <a:p>
            <a:pPr algn="just"/>
            <a:r>
              <a:rPr lang="cs-CZ" dirty="0" smtClean="0"/>
              <a:t>Hus předem odsouzen, nechtěl odvolat své názory</a:t>
            </a:r>
          </a:p>
          <a:p>
            <a:pPr algn="just"/>
            <a:r>
              <a:rPr lang="cs-CZ" b="1" dirty="0" smtClean="0"/>
              <a:t>6. 7. 1415 – upálen v Kostnici jako  kacíř, popel vhozen do Rýna</a:t>
            </a:r>
            <a:endParaRPr lang="cs-CZ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Soubor:Jan Hus at the Stak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857232"/>
            <a:ext cx="3486150" cy="5457825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357158" y="6072206"/>
            <a:ext cx="2143124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http://upload.wikimedia.org/wikipedia/commons/b/b0/Jan_Hus_at_the_Stake.jpg</a:t>
            </a:r>
            <a:endParaRPr lang="cs-CZ" sz="400" dirty="0"/>
          </a:p>
        </p:txBody>
      </p:sp>
      <p:sp>
        <p:nvSpPr>
          <p:cNvPr id="11" name="Obdélník 10"/>
          <p:cNvSpPr/>
          <p:nvPr/>
        </p:nvSpPr>
        <p:spPr>
          <a:xfrm>
            <a:off x="428596" y="214290"/>
            <a:ext cx="283116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Jan Hus na hranici </a:t>
            </a:r>
          </a:p>
          <a:p>
            <a:r>
              <a:rPr lang="cs-CZ" dirty="0" smtClean="0"/>
              <a:t>Iluminace v Jenském kodexu</a:t>
            </a:r>
            <a:endParaRPr lang="cs-CZ" dirty="0"/>
          </a:p>
        </p:txBody>
      </p:sp>
      <p:pic>
        <p:nvPicPr>
          <p:cNvPr id="25604" name="Picture 4" descr="Soubor:Muttich, Kamil Vladislav - Posledni vyzvani mistru Husov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00562" y="978786"/>
            <a:ext cx="3786214" cy="5879214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4572000" y="670411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http://upload.wikimedia.org/wikipedia/commons/a/a2/Muttich%2C_Kamil_Vladislav_-_Posledni_vyzvani_mistru_Husovi.jpg</a:t>
            </a:r>
            <a:endParaRPr lang="cs-CZ" sz="400" dirty="0"/>
          </a:p>
        </p:txBody>
      </p:sp>
      <p:sp>
        <p:nvSpPr>
          <p:cNvPr id="13" name="Obdélník 12"/>
          <p:cNvSpPr/>
          <p:nvPr/>
        </p:nvSpPr>
        <p:spPr>
          <a:xfrm>
            <a:off x="4143372" y="214290"/>
            <a:ext cx="50006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Poslední vyzvání Mistru Husovi k podepsání odvolací formule v den před upálením 5. 7.1415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all" dirty="0" smtClean="0"/>
              <a:t>Husovo dílo a následovníci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186766" cy="5357826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dirty="0" smtClean="0"/>
              <a:t>díla: </a:t>
            </a:r>
            <a:r>
              <a:rPr lang="cs-CZ" b="1" dirty="0" smtClean="0"/>
              <a:t>O církvi </a:t>
            </a:r>
            <a:r>
              <a:rPr lang="cs-CZ" dirty="0" smtClean="0"/>
              <a:t>(hlavou církve Kristus, ne papež), </a:t>
            </a:r>
            <a:r>
              <a:rPr lang="cs-CZ" b="1" dirty="0" smtClean="0"/>
              <a:t>Knížky o svatokupectví </a:t>
            </a:r>
            <a:r>
              <a:rPr lang="cs-CZ" dirty="0" smtClean="0"/>
              <a:t>(odpustky), </a:t>
            </a:r>
            <a:r>
              <a:rPr lang="cs-CZ" b="1" dirty="0" smtClean="0"/>
              <a:t>O pravopise českém, O šesti </a:t>
            </a:r>
            <a:r>
              <a:rPr lang="cs-CZ" b="1" dirty="0" err="1" smtClean="0"/>
              <a:t>bludiech</a:t>
            </a:r>
            <a:r>
              <a:rPr lang="cs-CZ" b="1" dirty="0" smtClean="0"/>
              <a:t> </a:t>
            </a:r>
            <a:r>
              <a:rPr lang="cs-CZ" dirty="0" smtClean="0"/>
              <a:t>atd.</a:t>
            </a:r>
          </a:p>
          <a:p>
            <a:pPr algn="just"/>
            <a:r>
              <a:rPr lang="cs-CZ" dirty="0" smtClean="0"/>
              <a:t>Hus v Čechách oblíben – jeho smrt vyvolala nepokoje</a:t>
            </a:r>
          </a:p>
          <a:p>
            <a:pPr algn="just"/>
            <a:r>
              <a:rPr lang="cs-CZ" dirty="0" smtClean="0"/>
              <a:t>Husovi přívrženci = </a:t>
            </a:r>
            <a:r>
              <a:rPr lang="cs-CZ" b="1" dirty="0" smtClean="0"/>
              <a:t>husité </a:t>
            </a:r>
            <a:r>
              <a:rPr lang="cs-CZ" dirty="0" smtClean="0"/>
              <a:t>(různé společenské vrstvy a různé požadavky)</a:t>
            </a:r>
          </a:p>
          <a:p>
            <a:pPr algn="just"/>
            <a:r>
              <a:rPr lang="cs-CZ" dirty="0" smtClean="0"/>
              <a:t>znakem </a:t>
            </a:r>
            <a:r>
              <a:rPr lang="cs-CZ" b="1" dirty="0" smtClean="0"/>
              <a:t>KALICH</a:t>
            </a:r>
            <a:r>
              <a:rPr lang="cs-CZ" dirty="0" smtClean="0"/>
              <a:t> – symbol </a:t>
            </a:r>
            <a:r>
              <a:rPr lang="cs-CZ" b="1" dirty="0" smtClean="0"/>
              <a:t>přijímání podobojí</a:t>
            </a:r>
            <a:endParaRPr lang="cs-CZ" dirty="0" smtClean="0"/>
          </a:p>
          <a:p>
            <a:pPr algn="just"/>
            <a:r>
              <a:rPr lang="cs-CZ" dirty="0" smtClean="0"/>
              <a:t>proti husitům – katolická šlechta, vyšší duchovenstvo, řeholníci</a:t>
            </a:r>
            <a:endParaRPr lang="cs-CZ" b="1" dirty="0" smtClean="0"/>
          </a:p>
          <a:p>
            <a:pPr algn="just"/>
            <a:r>
              <a:rPr lang="cs-CZ" b="1" dirty="0" smtClean="0"/>
              <a:t>Kostnický koncil </a:t>
            </a:r>
            <a:r>
              <a:rPr lang="cs-CZ" dirty="0" smtClean="0"/>
              <a:t>úspěšně vyřešil papežské schizma – pouze 1 papež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all" dirty="0" smtClean="0"/>
              <a:t>Program Husitů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 Čtyři pražské artikuly</a:t>
            </a:r>
          </a:p>
          <a:p>
            <a:r>
              <a:rPr lang="cs-CZ" dirty="0" smtClean="0"/>
              <a:t>uznán všemi husitskými směry</a:t>
            </a:r>
          </a:p>
          <a:p>
            <a:pPr>
              <a:buNone/>
            </a:pPr>
            <a:r>
              <a:rPr lang="cs-CZ" dirty="0" smtClean="0"/>
              <a:t>1) svoboda kázání </a:t>
            </a:r>
          </a:p>
          <a:p>
            <a:pPr>
              <a:buNone/>
            </a:pPr>
            <a:r>
              <a:rPr lang="cs-CZ" dirty="0" smtClean="0"/>
              <a:t>2) přijímání z kalicha = podobojí</a:t>
            </a:r>
          </a:p>
          <a:p>
            <a:pPr>
              <a:buNone/>
            </a:pPr>
            <a:r>
              <a:rPr lang="cs-CZ" dirty="0" smtClean="0"/>
              <a:t>3) zákaz světské vlády kněží </a:t>
            </a:r>
          </a:p>
          <a:p>
            <a:pPr>
              <a:buNone/>
            </a:pPr>
            <a:r>
              <a:rPr lang="cs-CZ" dirty="0" smtClean="0"/>
              <a:t>4) spravedlivé trestání smrtelných hříchů světskou mocí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all" dirty="0" smtClean="0"/>
              <a:t>Pojmy a Pražská defenestrace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500174"/>
            <a:ext cx="5500726" cy="5072098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cs-CZ" b="1" dirty="0" smtClean="0"/>
              <a:t>poutě na hory</a:t>
            </a:r>
            <a:endParaRPr lang="cs-CZ" dirty="0" smtClean="0"/>
          </a:p>
          <a:p>
            <a:pPr algn="just"/>
            <a:r>
              <a:rPr lang="cs-CZ" b="1" dirty="0" smtClean="0"/>
              <a:t>chiliasmus</a:t>
            </a:r>
            <a:endParaRPr lang="cs-CZ" dirty="0" smtClean="0"/>
          </a:p>
          <a:p>
            <a:pPr algn="just"/>
            <a:r>
              <a:rPr lang="cs-CZ" dirty="0" smtClean="0"/>
              <a:t>povstání pražské chudiny na Novém Městě pražském, v čele </a:t>
            </a:r>
            <a:r>
              <a:rPr lang="cs-CZ" b="1" dirty="0" smtClean="0"/>
              <a:t>Jan Želivský </a:t>
            </a:r>
            <a:r>
              <a:rPr lang="cs-CZ" dirty="0" smtClean="0"/>
              <a:t>– radní odmítli propustit zajaté husity</a:t>
            </a:r>
          </a:p>
          <a:p>
            <a:pPr algn="just"/>
            <a:r>
              <a:rPr lang="cs-CZ" b="1" dirty="0" smtClean="0"/>
              <a:t>1419</a:t>
            </a:r>
            <a:r>
              <a:rPr lang="cs-CZ" dirty="0" smtClean="0"/>
              <a:t> – útok na Novoměstskou radnici – </a:t>
            </a:r>
            <a:r>
              <a:rPr lang="cs-CZ" b="1" dirty="0" smtClean="0"/>
              <a:t>První pražská defenestrace</a:t>
            </a:r>
            <a:endParaRPr lang="cs-CZ" dirty="0" smtClean="0"/>
          </a:p>
          <a:p>
            <a:pPr algn="just"/>
            <a:r>
              <a:rPr lang="cs-CZ" dirty="0" smtClean="0"/>
              <a:t>měsíc po defenestraci umírá Václav IV.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57884" y="1500174"/>
            <a:ext cx="3045830" cy="4714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5857884" y="6000768"/>
            <a:ext cx="2714628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http://upload.wikimedia.org/wikipedia/commons/2/24/Liebscher%2C_Adolf_-_Svr%C5%BEen%C3%AD_kon%C5%A1el%C5%AF_s_Novom%C4%9Bstsk%C3%A9_radnice_30._%C4%8Dervence_1419.jpg</a:t>
            </a:r>
            <a:endParaRPr lang="cs-CZ" sz="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all" dirty="0" smtClean="0"/>
              <a:t>Husitské směry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umírnění</a:t>
            </a:r>
            <a:r>
              <a:rPr lang="cs-CZ" dirty="0" smtClean="0"/>
              <a:t> – nižší šlechta, inteligence univerzity, Husovi žáci – snaha o kompromis a dohodu</a:t>
            </a:r>
          </a:p>
          <a:p>
            <a:r>
              <a:rPr lang="cs-CZ" b="1" dirty="0" smtClean="0"/>
              <a:t>střed</a:t>
            </a:r>
            <a:r>
              <a:rPr lang="cs-CZ" dirty="0" smtClean="0"/>
              <a:t> – Pražané, hájili zájmy hlavního města</a:t>
            </a:r>
          </a:p>
          <a:p>
            <a:r>
              <a:rPr lang="cs-CZ" b="1" dirty="0" smtClean="0"/>
              <a:t>radikálové</a:t>
            </a:r>
            <a:r>
              <a:rPr lang="cs-CZ" dirty="0" smtClean="0"/>
              <a:t> – venkov a další města</a:t>
            </a:r>
          </a:p>
          <a:p>
            <a:pPr lvl="1"/>
            <a:r>
              <a:rPr lang="cs-CZ" b="1" dirty="0" smtClean="0"/>
              <a:t>orebité</a:t>
            </a:r>
            <a:r>
              <a:rPr lang="cs-CZ" dirty="0" smtClean="0"/>
              <a:t> – u Hradce Králové, podle hory Oreb, po Žižkově smrti = sirotci</a:t>
            </a:r>
          </a:p>
          <a:p>
            <a:pPr lvl="1"/>
            <a:r>
              <a:rPr lang="cs-CZ" b="1" dirty="0" smtClean="0"/>
              <a:t>táborité</a:t>
            </a:r>
            <a:r>
              <a:rPr lang="cs-CZ" dirty="0" smtClean="0"/>
              <a:t> – město Tábor, „boží bojovníci“</a:t>
            </a:r>
          </a:p>
          <a:p>
            <a:pPr lvl="1"/>
            <a:r>
              <a:rPr lang="cs-CZ" b="1" dirty="0" smtClean="0"/>
              <a:t>severozápadní husité </a:t>
            </a:r>
            <a:r>
              <a:rPr lang="cs-CZ" dirty="0" smtClean="0"/>
              <a:t>– Žatec, Louny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all" dirty="0" smtClean="0"/>
              <a:t>Zikmund a husitská opozice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katolická strana </a:t>
            </a:r>
            <a:r>
              <a:rPr lang="cs-CZ" dirty="0" smtClean="0"/>
              <a:t>– proti husitům, města ČB a Plzeň, Rožmberkové</a:t>
            </a:r>
          </a:p>
          <a:p>
            <a:r>
              <a:rPr lang="cs-CZ" dirty="0" smtClean="0"/>
              <a:t>1419 – jednání české šlechty o přijetí </a:t>
            </a:r>
            <a:r>
              <a:rPr lang="cs-CZ" b="1" dirty="0" smtClean="0"/>
              <a:t>Zikmunda Lucemburského českým králem</a:t>
            </a:r>
          </a:p>
          <a:p>
            <a:r>
              <a:rPr lang="cs-CZ" dirty="0" smtClean="0"/>
              <a:t> Zikmund si diktoval podmínky - proti husité</a:t>
            </a:r>
          </a:p>
          <a:p>
            <a:r>
              <a:rPr lang="cs-CZ" dirty="0" smtClean="0"/>
              <a:t>1420 – Zikmund vpuštěn do Prahy a na Hrad, </a:t>
            </a:r>
            <a:r>
              <a:rPr lang="cs-CZ" b="1" dirty="0" smtClean="0"/>
              <a:t>nechal se korunovat českým králem, ale během husitských válek nevládl</a:t>
            </a:r>
          </a:p>
          <a:p>
            <a:r>
              <a:rPr lang="cs-CZ" b="1" dirty="0" smtClean="0"/>
              <a:t>proti Čechům vyhlášena křížová výprava</a:t>
            </a:r>
            <a:endParaRPr lang="cs-CZ" b="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2" descr="Soubor:Meister der Chronik des Konzils von Konstanz 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357166"/>
            <a:ext cx="4214842" cy="6157782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85720" y="6500834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http://upload.wikimedia.org/wikipedia/commons/thumb/d/d8/Meister_der_Chronik_des_Konzils_von_Konstanz_001.jpg/410px-Meister_der_Chronik_des_Konzils_von_Konstanz_001.jpg</a:t>
            </a:r>
            <a:endParaRPr lang="cs-CZ" sz="400" dirty="0"/>
          </a:p>
        </p:txBody>
      </p:sp>
      <p:sp>
        <p:nvSpPr>
          <p:cNvPr id="4" name="Obdélník 3"/>
          <p:cNvSpPr/>
          <p:nvPr/>
        </p:nvSpPr>
        <p:spPr>
          <a:xfrm>
            <a:off x="285720" y="0"/>
            <a:ext cx="46001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l-PL" dirty="0" smtClean="0"/>
              <a:t>Zikmund a Barbora Cellská na koncilu v Kostnici</a:t>
            </a:r>
            <a:endParaRPr lang="cs-CZ" dirty="0"/>
          </a:p>
        </p:txBody>
      </p:sp>
      <p:pic>
        <p:nvPicPr>
          <p:cNvPr id="43014" name="Picture 6" descr="Soubor:Albrecht Dürer 08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7818" y="715667"/>
            <a:ext cx="3286148" cy="6142333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5357818" y="6704112"/>
            <a:ext cx="3214710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http://upload.wikimedia.org/wikipedia/commons/thumb/c/c0/Albrecht_D%C3%BCrer_082.jpg/321px-Albrecht_D%C3%BCrer_082.jpg</a:t>
            </a:r>
            <a:endParaRPr lang="cs-CZ" sz="400" dirty="0"/>
          </a:p>
        </p:txBody>
      </p:sp>
      <p:sp>
        <p:nvSpPr>
          <p:cNvPr id="8" name="Obdélník 7"/>
          <p:cNvSpPr/>
          <p:nvPr/>
        </p:nvSpPr>
        <p:spPr>
          <a:xfrm>
            <a:off x="4857752" y="0"/>
            <a:ext cx="42862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Zikmund Lucemburský, pozdější podobizna od Albrechta </a:t>
            </a:r>
            <a:r>
              <a:rPr lang="cs-CZ" dirty="0" err="1" smtClean="0"/>
              <a:t>Dürrera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all" dirty="0" smtClean="0"/>
              <a:t>Jan Žižka 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500174"/>
            <a:ext cx="8229600" cy="5072098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1420 – vzniklo město Tábor </a:t>
            </a:r>
            <a:r>
              <a:rPr lang="cs-CZ" dirty="0" smtClean="0"/>
              <a:t>– příchod radikální chudiny – společný majetek – 4 hejtmani</a:t>
            </a:r>
          </a:p>
          <a:p>
            <a:r>
              <a:rPr lang="cs-CZ" b="1" dirty="0" smtClean="0"/>
              <a:t>adamité</a:t>
            </a:r>
            <a:r>
              <a:rPr lang="cs-CZ" dirty="0" smtClean="0"/>
              <a:t> (sekta, nahota)</a:t>
            </a:r>
          </a:p>
          <a:p>
            <a:r>
              <a:rPr lang="cs-CZ" b="1" dirty="0" smtClean="0"/>
              <a:t>Jan Žižka z Trocnova </a:t>
            </a:r>
            <a:r>
              <a:rPr lang="cs-CZ" dirty="0" smtClean="0"/>
              <a:t>– zchudlý jihočeský zeman, boje proti Rožmberkům, proti řádu německých rytířů u </a:t>
            </a:r>
            <a:r>
              <a:rPr lang="cs-CZ" dirty="0" err="1" smtClean="0"/>
              <a:t>Grunwaldu</a:t>
            </a:r>
            <a:r>
              <a:rPr lang="cs-CZ" dirty="0" smtClean="0"/>
              <a:t> (ztráta oka)</a:t>
            </a:r>
          </a:p>
          <a:p>
            <a:r>
              <a:rPr lang="cs-CZ" dirty="0" smtClean="0"/>
              <a:t>hlavní hejtman Tábora, geniální vojevůdce, v čele husitských vojsk</a:t>
            </a:r>
          </a:p>
          <a:p>
            <a:r>
              <a:rPr lang="cs-CZ" b="1" dirty="0" smtClean="0"/>
              <a:t>1420</a:t>
            </a:r>
            <a:r>
              <a:rPr lang="cs-CZ" dirty="0" smtClean="0"/>
              <a:t> – na cestě z Plzně do Tábora – </a:t>
            </a:r>
            <a:r>
              <a:rPr lang="cs-CZ" b="1" dirty="0" smtClean="0"/>
              <a:t>bitva u Sudoměře </a:t>
            </a:r>
            <a:r>
              <a:rPr lang="cs-CZ" dirty="0" smtClean="0"/>
              <a:t>(na hrázi 2 rybníků, vítězství proti přesile jihočeské šlechty)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2" descr="Soubor:Mikolas ales ziz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928670"/>
            <a:ext cx="4248150" cy="5400675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85720" y="6000768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http://upload.wikimedia.org/wikipedia/commons/f/f0/Mikolas_ales_zizka.jpg</a:t>
            </a:r>
            <a:endParaRPr lang="cs-CZ" sz="400" dirty="0"/>
          </a:p>
        </p:txBody>
      </p:sp>
      <p:pic>
        <p:nvPicPr>
          <p:cNvPr id="44036" name="Picture 4" descr="Soubor:Adolf Liebscher - Slavný vjezd &amp;Zcaron;i&amp;zcaron;ky z Trocnova do Prahy roku 142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95750" y="3438525"/>
            <a:ext cx="5048250" cy="3419475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214810" y="670411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http://upload.wikimedia.org/wikipedia/commons/b/be/Adolf_Liebscher_-_Slavn%C3%BD_vjezd_%C5%BDi%C5%BEky_z_Trocnova_do_Prahy_roku_1421.jpg</a:t>
            </a:r>
            <a:endParaRPr lang="cs-CZ" sz="400" dirty="0"/>
          </a:p>
        </p:txBody>
      </p:sp>
      <p:sp>
        <p:nvSpPr>
          <p:cNvPr id="6" name="Obdélník 5"/>
          <p:cNvSpPr/>
          <p:nvPr/>
        </p:nvSpPr>
        <p:spPr>
          <a:xfrm>
            <a:off x="4714876" y="3000372"/>
            <a:ext cx="39251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Žižkův příjezd do Prahy 1. prosince 1421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4282" y="500042"/>
            <a:ext cx="38949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Žižkova podobizna  (Mikoláš Aleš, 1908)</a:t>
            </a:r>
            <a:endParaRPr lang="cs-CZ" dirty="0"/>
          </a:p>
        </p:txBody>
      </p:sp>
      <p:pic>
        <p:nvPicPr>
          <p:cNvPr id="44038" name="Picture 6" descr="Soubor:Hussitenführer Jan Zizk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29190" y="0"/>
            <a:ext cx="2143140" cy="2857520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4929190" y="2643182"/>
            <a:ext cx="2071702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>
                <a:hlinkClick r:id="rId5"/>
              </a:rPr>
              <a:t>http://upload.wikimedia.org/wikipedia/commons/thumb/b/b6/Hussitenf%C3%BChrer_Jan_Zizka.jpg/450px-Hussitenf%C3%BChrer_Jan_Zizka.jpg</a:t>
            </a:r>
            <a:r>
              <a:rPr lang="cs-CZ" sz="400" dirty="0" smtClean="0"/>
              <a:t>, CC BY-SA, autor: Wolfgang </a:t>
            </a:r>
            <a:r>
              <a:rPr lang="cs-CZ" sz="400" dirty="0" err="1" smtClean="0"/>
              <a:t>SAuber</a:t>
            </a:r>
            <a:endParaRPr lang="cs-CZ" sz="400" dirty="0"/>
          </a:p>
        </p:txBody>
      </p:sp>
      <p:sp>
        <p:nvSpPr>
          <p:cNvPr id="44043" name="Rectangle 11"/>
          <p:cNvSpPr>
            <a:spLocks noChangeArrowheads="1"/>
          </p:cNvSpPr>
          <p:nvPr/>
        </p:nvSpPr>
        <p:spPr bwMode="auto">
          <a:xfrm>
            <a:off x="7215206" y="428604"/>
            <a:ext cx="1571604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6" tooltip="Zvětšit"/>
              </a:rPr>
              <a:t>  </a:t>
            </a:r>
            <a:r>
              <a:rPr kumimoji="0" lang="cs-CZ" sz="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 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Hlavička Jana Žižky z rámu táborského městského znaku v síni staré radnice.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858280" cy="1143000"/>
          </a:xfrm>
        </p:spPr>
        <p:txBody>
          <a:bodyPr>
            <a:normAutofit fontScale="90000"/>
          </a:bodyPr>
          <a:lstStyle/>
          <a:p>
            <a:r>
              <a:rPr lang="cs-CZ" b="1" cap="all" dirty="0" smtClean="0"/>
              <a:t>První křížová výprava a husitský sněm v Čáslavi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72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cs-CZ" b="1" dirty="0" smtClean="0"/>
              <a:t>boje o Prahu </a:t>
            </a:r>
            <a:r>
              <a:rPr lang="cs-CZ" dirty="0" smtClean="0"/>
              <a:t>– </a:t>
            </a:r>
            <a:r>
              <a:rPr lang="cs-CZ" b="1" dirty="0" smtClean="0"/>
              <a:t>1420 (14. 7.) – bitva na Vítkově </a:t>
            </a:r>
            <a:r>
              <a:rPr lang="cs-CZ" dirty="0" smtClean="0"/>
              <a:t>hoře (dnes Žižkov) a </a:t>
            </a:r>
            <a:r>
              <a:rPr lang="cs-CZ" b="1" dirty="0" smtClean="0"/>
              <a:t>1420 (1. 11.) bitva na Vyšehradě</a:t>
            </a:r>
          </a:p>
          <a:p>
            <a:pPr algn="just"/>
            <a:r>
              <a:rPr lang="cs-CZ" dirty="0" smtClean="0"/>
              <a:t>během obléhání se nechal Zikmund korunovat českým králem, </a:t>
            </a:r>
            <a:r>
              <a:rPr lang="cs-CZ" b="1" dirty="0" smtClean="0"/>
              <a:t>obě bitvy Zikmund prohrál</a:t>
            </a:r>
          </a:p>
          <a:p>
            <a:pPr algn="just"/>
            <a:r>
              <a:rPr lang="cs-CZ" b="1" dirty="0" smtClean="0"/>
              <a:t>červen 1421 – husitský sněm v Čáslavi</a:t>
            </a:r>
            <a:r>
              <a:rPr lang="cs-CZ" dirty="0" smtClean="0"/>
              <a:t> </a:t>
            </a:r>
          </a:p>
          <a:p>
            <a:pPr algn="just"/>
            <a:r>
              <a:rPr lang="cs-CZ" dirty="0" smtClean="0"/>
              <a:t>zástupci městských svazů a husité </a:t>
            </a:r>
          </a:p>
          <a:p>
            <a:pPr algn="just"/>
            <a:r>
              <a:rPr lang="cs-CZ" b="1" dirty="0" smtClean="0"/>
              <a:t>přijaty 4 pražské artikuly jako zemský zákon, Zikmund sesazen z trůnu a zvolena 20členná zemská vláda </a:t>
            </a:r>
            <a:r>
              <a:rPr lang="cs-CZ" dirty="0" smtClean="0"/>
              <a:t>(5 pánů, 7 rytířů a 8 zástupců měst)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2" descr="Soubor:Po bitv&amp;ecaron; na Vítkov&amp;ecaron;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571480"/>
            <a:ext cx="7072362" cy="619539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071538" y="670411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http://upload.wikimedia.org/wikipedia/commons/6/63/Po_bitv%C4%9B_na_V%C3%ADtkov%C4%9B.jpg</a:t>
            </a:r>
            <a:endParaRPr lang="cs-CZ" sz="400" dirty="0"/>
          </a:p>
        </p:txBody>
      </p:sp>
      <p:sp>
        <p:nvSpPr>
          <p:cNvPr id="6" name="Obdélník 5"/>
          <p:cNvSpPr/>
          <p:nvPr/>
        </p:nvSpPr>
        <p:spPr>
          <a:xfrm>
            <a:off x="0" y="0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Alfons Mucha: obraz z cyklu </a:t>
            </a:r>
            <a:r>
              <a:rPr lang="cs-CZ" i="1" dirty="0" smtClean="0"/>
              <a:t>Slovanská epopej </a:t>
            </a:r>
            <a:r>
              <a:rPr lang="cs-CZ" dirty="0" smtClean="0"/>
              <a:t>s podtitulem </a:t>
            </a:r>
            <a:r>
              <a:rPr lang="cs-CZ" i="1" dirty="0" smtClean="0"/>
              <a:t>Po bitvě na Vítkově: Tě Boha chválíme</a:t>
            </a:r>
            <a:r>
              <a:rPr lang="cs-CZ" dirty="0" smtClean="0"/>
              <a:t> dokončený v roce 1916</a:t>
            </a:r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85728"/>
            <a:ext cx="6900882" cy="1143000"/>
          </a:xfrm>
        </p:spPr>
        <p:txBody>
          <a:bodyPr>
            <a:normAutofit fontScale="90000"/>
          </a:bodyPr>
          <a:lstStyle/>
          <a:p>
            <a:r>
              <a:rPr lang="cs-CZ" b="1" cap="all" dirty="0" smtClean="0"/>
              <a:t>Druhá křížová výprava</a:t>
            </a:r>
            <a:br>
              <a:rPr lang="cs-CZ" b="1" cap="all" dirty="0" smtClean="0"/>
            </a:b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142984"/>
            <a:ext cx="5857916" cy="5429288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1421 – bitva u Žatce, výhra husitů</a:t>
            </a:r>
          </a:p>
          <a:p>
            <a:r>
              <a:rPr lang="cs-CZ" dirty="0" smtClean="0"/>
              <a:t>pokus Zikmunda obsadit Kutnou Hora, ale neúspěch</a:t>
            </a:r>
          </a:p>
          <a:p>
            <a:r>
              <a:rPr lang="cs-CZ" b="1" dirty="0" smtClean="0"/>
              <a:t>1422 – další bitvy u Habrů a Německého Brodu – opět výhra husitů</a:t>
            </a:r>
          </a:p>
          <a:p>
            <a:r>
              <a:rPr lang="cs-CZ" dirty="0" smtClean="0"/>
              <a:t>nepokoje v Praze – zatčen a popraven Jan Želivský</a:t>
            </a:r>
          </a:p>
          <a:p>
            <a:r>
              <a:rPr lang="cs-CZ" dirty="0" smtClean="0"/>
              <a:t>spory v Táboře s adamity, </a:t>
            </a:r>
            <a:r>
              <a:rPr lang="cs-CZ" b="1" dirty="0" smtClean="0"/>
              <a:t>krutost Žižky, </a:t>
            </a:r>
            <a:r>
              <a:rPr lang="cs-CZ" dirty="0" smtClean="0"/>
              <a:t>jeho</a:t>
            </a:r>
            <a:r>
              <a:rPr lang="cs-CZ" b="1" dirty="0" smtClean="0"/>
              <a:t> odchod z Tábora na východ Čech</a:t>
            </a:r>
            <a:r>
              <a:rPr lang="cs-CZ" dirty="0" smtClean="0"/>
              <a:t>, nové centrum</a:t>
            </a:r>
          </a:p>
          <a:p>
            <a:r>
              <a:rPr lang="cs-CZ" dirty="0" smtClean="0"/>
              <a:t>1423 – </a:t>
            </a:r>
            <a:r>
              <a:rPr lang="cs-CZ" b="1" dirty="0" smtClean="0"/>
              <a:t>vydán Žižkův vojenský řád</a:t>
            </a:r>
            <a:endParaRPr lang="cs-CZ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5074" y="1357298"/>
            <a:ext cx="2662905" cy="3643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6215058" y="4857760"/>
            <a:ext cx="2643222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http://upload.wikimedia.org/wikipedia/commons/thumb/9/95/Husit%C3%A9_-_Jensk%C3%BD_kodex.jpg/438px-Husit%C3%A9_-_Jensk%C3%BD_kodex.jpg</a:t>
            </a:r>
            <a:endParaRPr lang="cs-CZ" sz="400" dirty="0"/>
          </a:p>
        </p:txBody>
      </p:sp>
      <p:sp>
        <p:nvSpPr>
          <p:cNvPr id="6" name="Obdélník 5"/>
          <p:cNvSpPr/>
          <p:nvPr/>
        </p:nvSpPr>
        <p:spPr>
          <a:xfrm>
            <a:off x="6572264" y="1071546"/>
            <a:ext cx="19633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Boj husitů s křižáky</a:t>
            </a:r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8401080" cy="1582726"/>
          </a:xfrm>
        </p:spPr>
        <p:txBody>
          <a:bodyPr>
            <a:normAutofit/>
          </a:bodyPr>
          <a:lstStyle/>
          <a:p>
            <a:r>
              <a:rPr lang="cs-CZ" b="1" cap="all" dirty="0" smtClean="0"/>
              <a:t>Panská jednota a smrt Žižky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643050"/>
            <a:ext cx="8229600" cy="4929222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b="1" dirty="0" smtClean="0"/>
              <a:t>Panská jednota </a:t>
            </a:r>
            <a:r>
              <a:rPr lang="cs-CZ" dirty="0" smtClean="0"/>
              <a:t>– koalice umírněných husitů, konzervativní Praha a katolická šlechta - proti Žižkovi</a:t>
            </a:r>
          </a:p>
          <a:p>
            <a:pPr algn="just"/>
            <a:r>
              <a:rPr lang="cs-CZ" dirty="0" smtClean="0"/>
              <a:t>poraženi </a:t>
            </a:r>
            <a:r>
              <a:rPr lang="cs-CZ" b="1" dirty="0" smtClean="0"/>
              <a:t>u </a:t>
            </a:r>
            <a:r>
              <a:rPr lang="cs-CZ" b="1" dirty="0" err="1" smtClean="0"/>
              <a:t>Malešova</a:t>
            </a:r>
            <a:r>
              <a:rPr lang="cs-CZ" b="1" dirty="0" smtClean="0"/>
              <a:t> </a:t>
            </a:r>
            <a:r>
              <a:rPr lang="cs-CZ" dirty="0" smtClean="0"/>
              <a:t>(1424)</a:t>
            </a:r>
          </a:p>
          <a:p>
            <a:pPr algn="just"/>
            <a:r>
              <a:rPr lang="cs-CZ" dirty="0" smtClean="0"/>
              <a:t>Žižka nakonec Prahu za zradu nepotrestal a táhl na Moravu</a:t>
            </a:r>
          </a:p>
          <a:p>
            <a:pPr algn="just"/>
            <a:r>
              <a:rPr lang="cs-CZ" b="1" dirty="0" smtClean="0"/>
              <a:t>1424 (11. 10.) – zemřel Jan Žižka u Přibyslavi</a:t>
            </a:r>
            <a:r>
              <a:rPr lang="cs-CZ" dirty="0" smtClean="0"/>
              <a:t> (dnes Žižkovo pole), vojáci se pak nazývali sirotci</a:t>
            </a:r>
          </a:p>
          <a:p>
            <a:pPr algn="just"/>
            <a:r>
              <a:rPr lang="cs-CZ" b="1" dirty="0" smtClean="0"/>
              <a:t>nový velitel Prokop Holý </a:t>
            </a:r>
            <a:r>
              <a:rPr lang="cs-CZ" dirty="0" smtClean="0"/>
              <a:t>(Veliký), spojení husitů </a:t>
            </a:r>
          </a:p>
          <a:p>
            <a:pPr algn="just"/>
            <a:r>
              <a:rPr lang="cs-CZ" dirty="0" smtClean="0"/>
              <a:t>v čele sirotků </a:t>
            </a:r>
            <a:r>
              <a:rPr lang="cs-CZ" b="1" dirty="0" smtClean="0"/>
              <a:t>Prokop Malý </a:t>
            </a:r>
            <a:r>
              <a:rPr lang="cs-CZ" dirty="0" smtClean="0"/>
              <a:t>(Prokůpek), </a:t>
            </a:r>
            <a:r>
              <a:rPr lang="cs-CZ" b="1" dirty="0" smtClean="0"/>
              <a:t>Jan </a:t>
            </a:r>
            <a:r>
              <a:rPr lang="cs-CZ" b="1" dirty="0" err="1" smtClean="0"/>
              <a:t>Rokycana</a:t>
            </a:r>
            <a:r>
              <a:rPr lang="cs-CZ" dirty="0" smtClean="0"/>
              <a:t> v čele Pražanů</a:t>
            </a:r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6" name="Picture 6" descr="http://upload.wikimedia.org/wikipedia/commons/2/29/Adolf_Liebscher_-_Smrt_Jana_%C5%BDi%C5%BEky_z_Trocnova_p%C5%99ed_P%C5%99ibyslav%C3%AD_dne_11._%C5%99%C3%ADjna_r._142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928670"/>
            <a:ext cx="8001056" cy="5524941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786050" y="428604"/>
            <a:ext cx="28273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Smrt Jana Žižky u Přibyslavi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28596" y="6286520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http://upload.wikimedia.org/wikipedia/commons/2/29/Adolf_Liebscher_-_Smrt_Jana_%C5%BDi%C5%BEky_z_Trocnova_p%C5%99ed_P%C5%99ibyslav%C3%AD_dne_11._%C5%99%C3%ADjna_r._1424.jpg</a:t>
            </a:r>
            <a:endParaRPr lang="cs-CZ" sz="4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all" dirty="0" smtClean="0"/>
              <a:t>Další křížové výpravy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indent="-514350" algn="just">
              <a:buFont typeface="+mj-lt"/>
              <a:buAutoNum type="arabicParenR" startAt="3"/>
            </a:pPr>
            <a:r>
              <a:rPr lang="cs-CZ" b="1" dirty="0" smtClean="0"/>
              <a:t>1426 – bitva u Ústí nad Labem </a:t>
            </a:r>
            <a:r>
              <a:rPr lang="cs-CZ" dirty="0" smtClean="0"/>
              <a:t>– proti husitům saská a durynská vojska, výhra husitů</a:t>
            </a:r>
          </a:p>
          <a:p>
            <a:pPr marL="514350" indent="-514350" algn="just">
              <a:buFont typeface="+mj-lt"/>
              <a:buAutoNum type="arabicParenR" startAt="3"/>
            </a:pPr>
            <a:r>
              <a:rPr lang="cs-CZ" b="1" dirty="0" smtClean="0"/>
              <a:t>1427 – bitva u Stříbra </a:t>
            </a:r>
            <a:r>
              <a:rPr lang="cs-CZ" dirty="0" smtClean="0"/>
              <a:t>(u Tachova) – výhra husitů</a:t>
            </a:r>
          </a:p>
          <a:p>
            <a:pPr marL="514350" indent="-514350" algn="just">
              <a:buFont typeface="+mj-lt"/>
              <a:buAutoNum type="arabicParenR" startAt="3"/>
            </a:pPr>
            <a:r>
              <a:rPr lang="cs-CZ" b="1" dirty="0" smtClean="0"/>
              <a:t>1431 – bitva u Domažlic </a:t>
            </a:r>
            <a:r>
              <a:rPr lang="cs-CZ" dirty="0" smtClean="0"/>
              <a:t>– vojsko pod vedením kardinála zastrašeno zpěvem husitů, výhra husitů bez boje</a:t>
            </a:r>
          </a:p>
          <a:p>
            <a:pPr marL="514350" indent="-514350" algn="just"/>
            <a:r>
              <a:rPr lang="cs-CZ" b="1" dirty="0" err="1" smtClean="0"/>
              <a:t>spanilé</a:t>
            </a:r>
            <a:r>
              <a:rPr lang="cs-CZ" b="1" dirty="0" smtClean="0"/>
              <a:t> jízdy = REJSY </a:t>
            </a:r>
            <a:r>
              <a:rPr lang="cs-CZ" dirty="0" smtClean="0"/>
              <a:t>– výpravy husitů do sousedních zemí, útočné kořistnické boje, odplata za křížové výpravy, propagace idejí</a:t>
            </a:r>
            <a:endParaRPr lang="cs-CZ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2" descr="Soubor:&amp;Ccaron;eské poselstvo v Basilej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142984"/>
            <a:ext cx="8659149" cy="500066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14282" y="6000768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http://upload.wikimedia.org/wikipedia/commons/thumb/d/dc/%C4%8Cesk%C3%A9_poselstvo_v_Basileji.jpg/800px-%C4%8Cesk%C3%A9_poselstvo_v_Basileji.jpg</a:t>
            </a:r>
            <a:endParaRPr lang="cs-CZ" sz="400" dirty="0"/>
          </a:p>
        </p:txBody>
      </p:sp>
      <p:sp>
        <p:nvSpPr>
          <p:cNvPr id="4" name="Obdélník 3"/>
          <p:cNvSpPr/>
          <p:nvPr/>
        </p:nvSpPr>
        <p:spPr>
          <a:xfrm>
            <a:off x="2857488" y="642918"/>
            <a:ext cx="38089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České poselstvo na basilejském koncilu</a:t>
            </a:r>
            <a:endParaRPr lang="cs-CZ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cap="all" dirty="0" smtClean="0"/>
              <a:t>Koncil v Basileji a bitva u Lipan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1433 – snaha církve (papež) a Zikmunda jednat o míru – Basilejský koncil</a:t>
            </a:r>
          </a:p>
          <a:p>
            <a:r>
              <a:rPr lang="cs-CZ" b="1" dirty="0" smtClean="0"/>
              <a:t>rozpory mezi husity </a:t>
            </a:r>
            <a:r>
              <a:rPr lang="cs-CZ" dirty="0" smtClean="0"/>
              <a:t>– panská jednota proti táboritům a sirotkům</a:t>
            </a:r>
          </a:p>
          <a:p>
            <a:r>
              <a:rPr lang="cs-CZ" dirty="0" smtClean="0"/>
              <a:t>nátlak radikálů na přijetí všech 4 artikulů – obléhání Plzně</a:t>
            </a:r>
          </a:p>
          <a:p>
            <a:r>
              <a:rPr lang="cs-CZ" b="1" dirty="0" smtClean="0"/>
              <a:t>1434 (30. 5.) – bitva u Lipan </a:t>
            </a:r>
            <a:r>
              <a:rPr lang="cs-CZ" dirty="0" smtClean="0"/>
              <a:t>– rozdělení husitů na 2 tábory, radikální husité poraženi, smrt Prokopa Holého, upalování radikálů po bitvě – otevřena cesta k dohodě se Zikmundem</a:t>
            </a:r>
            <a:endParaRPr lang="cs-CZ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8" name="Picture 4" descr="Soubor:Josef Mathauser - Bitva u Lipan roku 143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928670"/>
            <a:ext cx="8501122" cy="5345082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357158" y="6143644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http://upload.wikimedia.org/wikipedia/commons/thumb/5/53/Josef_Mathauser_-_Bitva_u_Lipan_roku_1434.jpg/800px-Josef_Mathauser_-_Bitva_u_Lipan_roku_1434.jpg</a:t>
            </a:r>
            <a:endParaRPr lang="cs-CZ" sz="400" dirty="0"/>
          </a:p>
        </p:txBody>
      </p:sp>
      <p:sp>
        <p:nvSpPr>
          <p:cNvPr id="7" name="Obdélník 6"/>
          <p:cNvSpPr/>
          <p:nvPr/>
        </p:nvSpPr>
        <p:spPr>
          <a:xfrm>
            <a:off x="2428860" y="428604"/>
            <a:ext cx="40402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Josef </a:t>
            </a:r>
            <a:r>
              <a:rPr lang="cs-CZ" dirty="0" err="1" smtClean="0"/>
              <a:t>Mathauser</a:t>
            </a:r>
            <a:r>
              <a:rPr lang="cs-CZ" dirty="0" smtClean="0"/>
              <a:t>: </a:t>
            </a:r>
            <a:r>
              <a:rPr lang="cs-CZ" i="1" dirty="0" smtClean="0"/>
              <a:t>Bitva u Lipan roku 1434</a:t>
            </a:r>
            <a:endParaRPr lang="cs-CZ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all" dirty="0" smtClean="0"/>
              <a:t>Basilejská kompaktáta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1436 – vyhlášena v Jihlavě</a:t>
            </a:r>
          </a:p>
          <a:p>
            <a:r>
              <a:rPr lang="cs-CZ" b="1" dirty="0" smtClean="0"/>
              <a:t>legalizace kališnické víry </a:t>
            </a:r>
            <a:r>
              <a:rPr lang="cs-CZ" dirty="0" smtClean="0"/>
              <a:t>(asi ¾ Čechů), v Čechách katolíci a kališníci</a:t>
            </a:r>
          </a:p>
          <a:p>
            <a:r>
              <a:rPr lang="cs-CZ" b="1" dirty="0" smtClean="0"/>
              <a:t>uznána pouze 1. artikula = přijímání podobojí</a:t>
            </a:r>
          </a:p>
          <a:p>
            <a:r>
              <a:rPr lang="cs-CZ" dirty="0" smtClean="0"/>
              <a:t>církevní půda odebraná během revoluce se nemusela vracet</a:t>
            </a:r>
          </a:p>
          <a:p>
            <a:r>
              <a:rPr lang="cs-CZ" b="1" dirty="0" smtClean="0"/>
              <a:t>Zikmund se stal českým králem</a:t>
            </a:r>
          </a:p>
          <a:p>
            <a:r>
              <a:rPr lang="cs-CZ" dirty="0" smtClean="0"/>
              <a:t>papež ale kompaktáta nikdy neuznal</a:t>
            </a:r>
            <a:endParaRPr lang="cs-CZ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472254" cy="1143000"/>
          </a:xfrm>
        </p:spPr>
        <p:txBody>
          <a:bodyPr/>
          <a:lstStyle/>
          <a:p>
            <a:r>
              <a:rPr lang="cs-CZ" b="1" cap="all" dirty="0" smtClean="0"/>
              <a:t>Poslední odboj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643050"/>
            <a:ext cx="6186502" cy="4525963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1437 – poslední husitská vzpoura proti Zikmundovi Jan Roháč z </a:t>
            </a:r>
            <a:r>
              <a:rPr lang="cs-CZ" b="1" dirty="0" err="1" smtClean="0"/>
              <a:t>Dubé</a:t>
            </a:r>
            <a:endParaRPr lang="cs-CZ" b="1" dirty="0" smtClean="0"/>
          </a:p>
          <a:p>
            <a:r>
              <a:rPr lang="cs-CZ" dirty="0" smtClean="0"/>
              <a:t>opevnil se na hradě </a:t>
            </a:r>
            <a:r>
              <a:rPr lang="cs-CZ" dirty="0" err="1" smtClean="0"/>
              <a:t>Sion</a:t>
            </a:r>
            <a:r>
              <a:rPr lang="cs-CZ" dirty="0" smtClean="0"/>
              <a:t> u Kutné Hory</a:t>
            </a:r>
          </a:p>
          <a:p>
            <a:r>
              <a:rPr lang="cs-CZ" b="1" dirty="0" smtClean="0"/>
              <a:t>poražen a zemřel na šibenici </a:t>
            </a:r>
            <a:r>
              <a:rPr lang="cs-CZ" dirty="0" smtClean="0"/>
              <a:t>na Staroměstském náměstí</a:t>
            </a:r>
          </a:p>
          <a:p>
            <a:r>
              <a:rPr lang="cs-CZ" b="1" dirty="0" smtClean="0"/>
              <a:t>Zikmund umírá po cestě zpět do Uher </a:t>
            </a:r>
            <a:r>
              <a:rPr lang="cs-CZ" dirty="0" smtClean="0"/>
              <a:t>ve Znojmě - </a:t>
            </a:r>
            <a:r>
              <a:rPr lang="cs-CZ" b="1" dirty="0" smtClean="0"/>
              <a:t>1437</a:t>
            </a:r>
            <a:endParaRPr lang="cs-CZ" b="1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19875" y="2143116"/>
            <a:ext cx="2524125" cy="3409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6572264" y="5357826"/>
            <a:ext cx="2571736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>
                <a:hlinkClick r:id="rId3"/>
              </a:rPr>
              <a:t>http://upload.wikimedia.org/wikipedia/commons/thumb/b/ba/JanRohac.jpg/444px-JanRohac.jpg</a:t>
            </a:r>
            <a:r>
              <a:rPr lang="cs-CZ" sz="400" dirty="0" smtClean="0"/>
              <a:t>, CC BY-SA, autor: Matěj </a:t>
            </a:r>
            <a:r>
              <a:rPr lang="cs-CZ" sz="400" dirty="0" err="1" smtClean="0"/>
              <a:t>Baťha</a:t>
            </a:r>
            <a:endParaRPr lang="cs-CZ" sz="400" dirty="0"/>
          </a:p>
        </p:txBody>
      </p:sp>
      <p:sp>
        <p:nvSpPr>
          <p:cNvPr id="7" name="Obdélník 6"/>
          <p:cNvSpPr/>
          <p:nvPr/>
        </p:nvSpPr>
        <p:spPr>
          <a:xfrm>
            <a:off x="6572264" y="1500174"/>
            <a:ext cx="227708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Socha Jana Roháče v oboře Hvězda v Praze</a:t>
            </a:r>
            <a:endParaRPr lang="cs-CZ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all" dirty="0" smtClean="0"/>
              <a:t>Taktika husitů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morální síla – boj za pravdu</a:t>
            </a:r>
          </a:p>
          <a:p>
            <a:r>
              <a:rPr lang="cs-CZ" dirty="0" smtClean="0"/>
              <a:t>zkušení vůdci (hejtmani)</a:t>
            </a:r>
          </a:p>
          <a:p>
            <a:r>
              <a:rPr lang="cs-CZ" dirty="0" smtClean="0"/>
              <a:t>vozová hradba – obrana proti jezdectvu</a:t>
            </a:r>
          </a:p>
          <a:p>
            <a:r>
              <a:rPr lang="cs-CZ" dirty="0" smtClean="0"/>
              <a:t>vojsko v menších útvarech</a:t>
            </a:r>
          </a:p>
          <a:p>
            <a:r>
              <a:rPr lang="cs-CZ" dirty="0" smtClean="0"/>
              <a:t>speciální úkoly ve vojsku</a:t>
            </a:r>
          </a:p>
          <a:p>
            <a:r>
              <a:rPr lang="cs-CZ" dirty="0" smtClean="0"/>
              <a:t>husitské zbraně: sečné a bodné (kopí, kosy), úderné (řemdih), meče, nože, sekery, střelné (praky a kuše), děla</a:t>
            </a:r>
          </a:p>
          <a:p>
            <a:r>
              <a:rPr lang="cs-CZ" dirty="0" smtClean="0"/>
              <a:t>zpěv bojových písní  (Jistebnický kancionál, </a:t>
            </a:r>
            <a:r>
              <a:rPr lang="cs-CZ" dirty="0" err="1" smtClean="0"/>
              <a:t>Ktož</a:t>
            </a:r>
            <a:r>
              <a:rPr lang="cs-CZ" dirty="0" smtClean="0"/>
              <a:t> </a:t>
            </a:r>
            <a:r>
              <a:rPr lang="cs-CZ" dirty="0" err="1" smtClean="0"/>
              <a:t>jsú</a:t>
            </a:r>
            <a:r>
              <a:rPr lang="cs-CZ" dirty="0" smtClean="0"/>
              <a:t> boží bojovníci)</a:t>
            </a:r>
            <a:endParaRPr lang="cs-CZ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2" descr="Soubor:344Wagenburg der Hussite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642918"/>
            <a:ext cx="4505325" cy="5705476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500034" y="6357958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http://upload.wikimedia.org/wikipedia/commons/thumb/0/0d/344Wagenburg_der_Hussiten.jpg/473px-344Wagenburg_der_Hussiten.jpg</a:t>
            </a:r>
            <a:endParaRPr lang="cs-CZ" sz="400" dirty="0"/>
          </a:p>
        </p:txBody>
      </p:sp>
      <p:sp>
        <p:nvSpPr>
          <p:cNvPr id="4" name="Obdélník 3"/>
          <p:cNvSpPr/>
          <p:nvPr/>
        </p:nvSpPr>
        <p:spPr>
          <a:xfrm>
            <a:off x="1285852" y="285728"/>
            <a:ext cx="21967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Vozová hradba husitů</a:t>
            </a:r>
            <a:endParaRPr lang="cs-CZ" dirty="0"/>
          </a:p>
        </p:txBody>
      </p:sp>
      <p:pic>
        <p:nvPicPr>
          <p:cNvPr id="50182" name="Picture 6" descr="http://upload.wikimedia.org/wikipedia/commons/e/e1/Hakenbuechs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" y="-533400"/>
            <a:ext cx="6858000" cy="1114425"/>
          </a:xfrm>
          <a:prstGeom prst="rect">
            <a:avLst/>
          </a:prstGeom>
          <a:noFill/>
        </p:spPr>
      </p:pic>
      <p:pic>
        <p:nvPicPr>
          <p:cNvPr id="50184" name="Picture 8" descr="http://upload.wikimedia.org/wikipedia/commons/e/e1/Hakenbuechs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" y="-533400"/>
            <a:ext cx="6858000" cy="1114425"/>
          </a:xfrm>
          <a:prstGeom prst="rect">
            <a:avLst/>
          </a:prstGeom>
          <a:noFill/>
        </p:spPr>
      </p:pic>
      <p:pic>
        <p:nvPicPr>
          <p:cNvPr id="50186" name="Picture 10" descr="Soubor:Hakenbuechs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" y="-533400"/>
            <a:ext cx="6858000" cy="1114425"/>
          </a:xfrm>
          <a:prstGeom prst="rect">
            <a:avLst/>
          </a:prstGeom>
          <a:noFill/>
        </p:spPr>
      </p:pic>
      <p:pic>
        <p:nvPicPr>
          <p:cNvPr id="50188" name="Picture 12" descr="http://upload.wikimedia.org/wikipedia/commons/e/e1/Hakenbuechs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" y="-533400"/>
            <a:ext cx="6858000" cy="1114425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5429256" y="4857760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http://upload.wikimedia.org/wikipedia/commons/4/4c/Jan_%C5%BDi%C5%BEka_v_%C4%8Dele_vojsk.gif</a:t>
            </a:r>
            <a:endParaRPr lang="cs-CZ" sz="400" dirty="0"/>
          </a:p>
        </p:txBody>
      </p:sp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3293" y="1142984"/>
            <a:ext cx="4070707" cy="46434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6" name="Obdélník 15"/>
          <p:cNvSpPr/>
          <p:nvPr/>
        </p:nvSpPr>
        <p:spPr>
          <a:xfrm>
            <a:off x="5072066" y="5786454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http://upload.wikimedia.org/wikipedia/commons/4/4c/Jan_%C5%BDi%C5%BEka_v_%C4%8Dele_vojsk.gif</a:t>
            </a:r>
            <a:endParaRPr lang="cs-CZ" sz="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43636" y="714356"/>
            <a:ext cx="16616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Husitské zbraně</a:t>
            </a:r>
            <a:endParaRPr lang="cs-CZ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0"/>
            <a:ext cx="8229600" cy="1143000"/>
          </a:xfrm>
        </p:spPr>
        <p:txBody>
          <a:bodyPr/>
          <a:lstStyle/>
          <a:p>
            <a:r>
              <a:rPr lang="cs-CZ" b="1" cap="all" dirty="0" smtClean="0"/>
              <a:t>Důsledky husitské revoluce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429288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smtClean="0"/>
              <a:t>ztráta majetku a postavení katolické církve</a:t>
            </a:r>
          </a:p>
          <a:p>
            <a:r>
              <a:rPr lang="cs-CZ" dirty="0" smtClean="0"/>
              <a:t>zisk majetku a půdy pro šlechtu</a:t>
            </a:r>
          </a:p>
          <a:p>
            <a:r>
              <a:rPr lang="cs-CZ" dirty="0" smtClean="0"/>
              <a:t>vzestup měst – účast i na zemském sněmu</a:t>
            </a:r>
          </a:p>
          <a:p>
            <a:r>
              <a:rPr lang="cs-CZ" b="1" dirty="0" smtClean="0"/>
              <a:t>poddaní se svobodně mohli rozhodnout o víře</a:t>
            </a:r>
          </a:p>
          <a:p>
            <a:r>
              <a:rPr lang="cs-CZ" b="1" dirty="0" smtClean="0"/>
              <a:t>země poškozená válkou </a:t>
            </a:r>
            <a:r>
              <a:rPr lang="cs-CZ" dirty="0" smtClean="0"/>
              <a:t>– hospodářský pokles, zastavení mezinárodního obchodu, neúroda, hladomor, pokles obyvatelstva</a:t>
            </a:r>
          </a:p>
          <a:p>
            <a:r>
              <a:rPr lang="cs-CZ" b="1" dirty="0" smtClean="0"/>
              <a:t>izolace Čech</a:t>
            </a:r>
            <a:r>
              <a:rPr lang="cs-CZ" dirty="0" smtClean="0"/>
              <a:t>, poškozená pověst Čech</a:t>
            </a:r>
          </a:p>
          <a:p>
            <a:r>
              <a:rPr lang="cs-CZ" b="1" dirty="0" smtClean="0"/>
              <a:t>růst češtiny </a:t>
            </a:r>
            <a:r>
              <a:rPr lang="cs-CZ" dirty="0" smtClean="0"/>
              <a:t>(překlad Bible, pravopis Husa)</a:t>
            </a:r>
          </a:p>
          <a:p>
            <a:r>
              <a:rPr lang="cs-CZ" b="1" dirty="0" smtClean="0"/>
              <a:t>ničení chrámů, vypalování klášterů husity</a:t>
            </a:r>
          </a:p>
          <a:p>
            <a:r>
              <a:rPr lang="cs-CZ" b="1" dirty="0" smtClean="0"/>
              <a:t>husitská tradice </a:t>
            </a:r>
            <a:r>
              <a:rPr lang="cs-CZ" dirty="0" smtClean="0"/>
              <a:t>– posílení národa v nebezpečí (Hus – </a:t>
            </a:r>
            <a:r>
              <a:rPr lang="cs-CZ" dirty="0" err="1" smtClean="0"/>
              <a:t>Šaloun</a:t>
            </a:r>
            <a:r>
              <a:rPr lang="cs-CZ" dirty="0" smtClean="0"/>
              <a:t>, Bitva u Lipan – </a:t>
            </a:r>
            <a:r>
              <a:rPr lang="cs-CZ" dirty="0" err="1" smtClean="0"/>
              <a:t>Marold</a:t>
            </a:r>
            <a:r>
              <a:rPr lang="cs-CZ" dirty="0" smtClean="0"/>
              <a:t>, A. Jirásek, Smetana)</a:t>
            </a:r>
            <a:endParaRPr lang="cs-CZ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000" dirty="0" smtClean="0"/>
              <a:t>http://upload.wikimedia.org/wikipedia/commons/e/e9/Jan_Hus_2.jpg</a:t>
            </a:r>
          </a:p>
          <a:p>
            <a:r>
              <a:rPr lang="cs-CZ" sz="1000" dirty="0" smtClean="0">
                <a:hlinkClick r:id="rId2"/>
              </a:rPr>
              <a:t>http://upload.wikimedia.org/wikipedia/commons/thumb/7/7a/Auszug_aus_Prag_1409.jpg/393px-Auszug_aus_Prag_1409.jpg</a:t>
            </a:r>
            <a:endParaRPr lang="cs-CZ" sz="1000" dirty="0" smtClean="0"/>
          </a:p>
          <a:p>
            <a:r>
              <a:rPr lang="cs-CZ" sz="1000" dirty="0" smtClean="0"/>
              <a:t>http://upload.wikimedia.org/wikipedia/commons/b/b0/Jan_Hus_at_the_Stake.jpg</a:t>
            </a:r>
          </a:p>
          <a:p>
            <a:r>
              <a:rPr lang="cs-CZ" sz="1000" dirty="0" smtClean="0">
                <a:hlinkClick r:id="rId3"/>
              </a:rPr>
              <a:t>http://upload.wikimedia.org/wikipedia/commons/a/a2/Muttich%2C_Kamil_Vladislav_-_Posledni_vyzvani_mistru_Husovi.jpg</a:t>
            </a:r>
            <a:endParaRPr lang="cs-CZ" sz="1000" dirty="0" smtClean="0"/>
          </a:p>
          <a:p>
            <a:r>
              <a:rPr lang="cs-CZ" sz="1000" dirty="0" smtClean="0">
                <a:hlinkClick r:id="rId4"/>
              </a:rPr>
              <a:t>http://upload.wikimedia.org/wikipedia/commons/2/24/Liebscher%2C_Adolf_-_Svr%C5%BEen%C3%AD_kon%C5%A1el%C5%AF_s_Novom%C4%9Bstsk%C3%A9_radnice_30._%C4%8Dervence_1419.jpg</a:t>
            </a:r>
            <a:endParaRPr lang="cs-CZ" sz="1000" dirty="0" smtClean="0"/>
          </a:p>
          <a:p>
            <a:r>
              <a:rPr lang="cs-CZ" sz="1000" dirty="0" smtClean="0">
                <a:hlinkClick r:id="rId5"/>
              </a:rPr>
              <a:t>http://upload.wikimedia.org/wikipedia/commons/thumb/d/d8/Meister_der_Chronik_des_Konzils_von_Konstanz_001.jpg/410px-Meister_der_Chronik_des_Konzils_von_Konstanz_001.jpg</a:t>
            </a:r>
            <a:endParaRPr lang="cs-CZ" sz="1000" dirty="0" smtClean="0"/>
          </a:p>
          <a:p>
            <a:r>
              <a:rPr lang="cs-CZ" sz="1000" dirty="0" smtClean="0">
                <a:hlinkClick r:id="rId6"/>
              </a:rPr>
              <a:t>http://upload.wikimedia.org/wikipedia/commons/thumb/c/c0/Albrecht_D%C3%BCrer_082.jpg/321px-Albrecht_D%C3%BCrer_082.jpg</a:t>
            </a:r>
            <a:endParaRPr lang="cs-CZ" sz="1000" dirty="0" smtClean="0"/>
          </a:p>
          <a:p>
            <a:r>
              <a:rPr lang="cs-CZ" sz="1000" dirty="0" smtClean="0">
                <a:hlinkClick r:id="rId7"/>
              </a:rPr>
              <a:t>http://upload.wikimedia.org/wikipedia/commons/f/f0/Mikolas_ales_zizka.jpg</a:t>
            </a:r>
            <a:endParaRPr lang="cs-CZ" sz="1000" dirty="0" smtClean="0"/>
          </a:p>
          <a:p>
            <a:r>
              <a:rPr lang="cs-CZ" sz="1000" dirty="0" smtClean="0">
                <a:hlinkClick r:id="rId8"/>
              </a:rPr>
              <a:t>http://upload.wikimedia.org/wikipedia/commons/b/be/Adolf_Liebscher_-_Slavn%C3%BD_vjezd_%C5%BDi%C5%BEky_z_Trocnova_do_Prahy_roku_1421.jpg</a:t>
            </a:r>
            <a:endParaRPr lang="cs-CZ" sz="1000" dirty="0" smtClean="0"/>
          </a:p>
          <a:p>
            <a:r>
              <a:rPr lang="cs-CZ" sz="1000" dirty="0" smtClean="0">
                <a:hlinkClick r:id="rId9"/>
              </a:rPr>
              <a:t>http://upload.wikimedia.org/wikipedia/commons/thumb/b/b6/Hussitenf%C3%BChrer_Jan_Zizka.jpg/450px-Hussitenf%C3%BChrer_Jan_Zizka.jpg</a:t>
            </a:r>
            <a:r>
              <a:rPr lang="cs-CZ" sz="1000" dirty="0" smtClean="0"/>
              <a:t>, CC BY-SA, autor: Wolfgang </a:t>
            </a:r>
            <a:r>
              <a:rPr lang="cs-CZ" sz="1000" dirty="0" err="1" smtClean="0"/>
              <a:t>SAuber</a:t>
            </a:r>
            <a:endParaRPr lang="cs-CZ" sz="1000" dirty="0" smtClean="0"/>
          </a:p>
          <a:p>
            <a:r>
              <a:rPr lang="cs-CZ" sz="1000" dirty="0" smtClean="0"/>
              <a:t>http://upload.wikimedia.org/wikipedia/commons/6/63/Po_bitv%C4%9B_na_V%C3%ADtkov%C4%9B.jpg</a:t>
            </a:r>
          </a:p>
          <a:p>
            <a:r>
              <a:rPr lang="cs-CZ" sz="1000" dirty="0" smtClean="0"/>
              <a:t>http://upload.wikimedia.org/wikipedia/commons/thumb/9/95/Husit%C3%A9_-_Jensk%C3%BD_kodex.jpg/438px-Husit%C3%A9_-_Jensk%C3%BD_kodex.jpg</a:t>
            </a:r>
          </a:p>
          <a:p>
            <a:r>
              <a:rPr lang="cs-CZ" sz="1000" dirty="0" smtClean="0">
                <a:hlinkClick r:id="rId10"/>
              </a:rPr>
              <a:t>http://upload.wikimedia.org/wikipedia/commons/2/29/Adolf_Liebscher_-_Smrt_Jana_%C5%BDi%C5%BEky_z_Trocnova_p%C5%99ed_P%C5%99ibyslav%C3%AD_dne_11._%C5%99%C3%ADjna_r._1424.jpg</a:t>
            </a:r>
            <a:endParaRPr lang="cs-CZ" sz="1000" dirty="0" smtClean="0"/>
          </a:p>
          <a:p>
            <a:r>
              <a:rPr lang="cs-CZ" sz="1000" dirty="0" smtClean="0">
                <a:hlinkClick r:id="rId11"/>
              </a:rPr>
              <a:t>http://upload.wikimedia.org/wikipedia/commons/thumb/d/dc/%C4%8Cesk%C3%A9_poselstvo_v_Basileji.jpg/800px-%C4%8Cesk%C3%A9_poselstvo_v_Basileji.jpg</a:t>
            </a:r>
            <a:endParaRPr lang="cs-CZ" sz="1000" dirty="0" smtClean="0"/>
          </a:p>
          <a:p>
            <a:r>
              <a:rPr lang="cs-CZ" sz="1000" dirty="0" smtClean="0">
                <a:hlinkClick r:id="rId12"/>
              </a:rPr>
              <a:t>http://upload.wikimedia.org/wikipedia/commons/thumb/b/ba/JanRohac.jpg/444px-JanRohac.jpg</a:t>
            </a:r>
            <a:r>
              <a:rPr lang="cs-CZ" sz="1000" dirty="0" smtClean="0"/>
              <a:t>, CC BY-SA, autor: Matěj </a:t>
            </a:r>
            <a:r>
              <a:rPr lang="cs-CZ" sz="1000" dirty="0" err="1" smtClean="0"/>
              <a:t>Baťha</a:t>
            </a:r>
            <a:endParaRPr lang="cs-CZ" sz="1000" dirty="0" smtClean="0"/>
          </a:p>
          <a:p>
            <a:r>
              <a:rPr lang="cs-CZ" sz="1000" dirty="0" smtClean="0">
                <a:hlinkClick r:id="rId13"/>
              </a:rPr>
              <a:t>http://upload.wikimedia.org/wikipedia/commons/thumb/5/57/Klassischer-Flegel.jpg/450px-Klassischer-Flegel.jpg</a:t>
            </a:r>
            <a:r>
              <a:rPr lang="cs-CZ" sz="1000" dirty="0" smtClean="0"/>
              <a:t>, CC BY-SA, autor: </a:t>
            </a:r>
            <a:r>
              <a:rPr lang="cs-CZ" sz="1000" dirty="0" err="1" smtClean="0"/>
              <a:t>Tim</a:t>
            </a:r>
            <a:r>
              <a:rPr lang="cs-CZ" sz="1000" dirty="0" smtClean="0"/>
              <a:t> </a:t>
            </a:r>
            <a:r>
              <a:rPr lang="cs-CZ" sz="1000" dirty="0" err="1" smtClean="0"/>
              <a:t>Avatar</a:t>
            </a:r>
            <a:r>
              <a:rPr lang="cs-CZ" sz="1000" dirty="0" smtClean="0"/>
              <a:t> </a:t>
            </a:r>
            <a:r>
              <a:rPr lang="cs-CZ" sz="1000" dirty="0" err="1" smtClean="0"/>
              <a:t>Bartel</a:t>
            </a:r>
            <a:endParaRPr lang="cs-CZ" sz="1000" dirty="0" smtClean="0"/>
          </a:p>
          <a:p>
            <a:r>
              <a:rPr lang="cs-CZ" sz="1000" dirty="0" smtClean="0"/>
              <a:t>http://upload.wikimedia.org/wikipedia/commons/4/4c/Jan_%C5%BDi%C5%BEka_v_%C4%8Dele_vojsk.gif</a:t>
            </a:r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275</TotalTime>
  <Words>1580</Words>
  <Application>Microsoft Office PowerPoint</Application>
  <PresentationFormat>Předvádění na obrazovce (4:3)</PresentationFormat>
  <Paragraphs>205</Paragraphs>
  <Slides>30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Motiv sady Office</vt:lpstr>
      <vt:lpstr>Snímek 1</vt:lpstr>
      <vt:lpstr>Snímek 2</vt:lpstr>
      <vt:lpstr>Krize církve ve 14.století</vt:lpstr>
      <vt:lpstr>JAN HUS</vt:lpstr>
      <vt:lpstr>Dekret kutnohorský a krize v církvi</vt:lpstr>
      <vt:lpstr>Smrt Jana Husa</vt:lpstr>
      <vt:lpstr>Snímek 7</vt:lpstr>
      <vt:lpstr>Husovo dílo a následovníci</vt:lpstr>
      <vt:lpstr>Program Husitů</vt:lpstr>
      <vt:lpstr>Pojmy a Pražská defenestrace</vt:lpstr>
      <vt:lpstr>Husitské směry</vt:lpstr>
      <vt:lpstr>Zikmund a husitská opozice</vt:lpstr>
      <vt:lpstr>Snímek 13</vt:lpstr>
      <vt:lpstr>Jan Žižka </vt:lpstr>
      <vt:lpstr>Snímek 15</vt:lpstr>
      <vt:lpstr>První křížová výprava a husitský sněm v Čáslavi</vt:lpstr>
      <vt:lpstr>Snímek 17</vt:lpstr>
      <vt:lpstr>Druhá křížová výprava </vt:lpstr>
      <vt:lpstr>Panská jednota a smrt Žižky</vt:lpstr>
      <vt:lpstr>Snímek 20</vt:lpstr>
      <vt:lpstr>Další křížové výpravy</vt:lpstr>
      <vt:lpstr>Snímek 22</vt:lpstr>
      <vt:lpstr>Koncil v Basileji a bitva u Lipan</vt:lpstr>
      <vt:lpstr>Snímek 24</vt:lpstr>
      <vt:lpstr>Basilejská kompaktáta</vt:lpstr>
      <vt:lpstr>Poslední odboj</vt:lpstr>
      <vt:lpstr>Taktika husitů</vt:lpstr>
      <vt:lpstr>Snímek 28</vt:lpstr>
      <vt:lpstr>Důsledky husitské revoluce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JAN HUS A HUSITÉ</dc:title>
  <dc:creator>hasli</dc:creator>
  <cp:lastModifiedBy>zrybacep</cp:lastModifiedBy>
  <cp:revision>52</cp:revision>
  <dcterms:created xsi:type="dcterms:W3CDTF">2012-02-20T16:53:16Z</dcterms:created>
  <dcterms:modified xsi:type="dcterms:W3CDTF">2013-11-14T16:30:31Z</dcterms:modified>
</cp:coreProperties>
</file>