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2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AAB2DB-32D3-48FD-95AF-6C0F3EE2DDFB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A1D96F-E95D-4B58-84B7-9149230CC4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E9C58-F9B1-4CA5-9BB7-67A79EB7702D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2DA17-B995-40B2-9CB3-24D9D5E57B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5/Conquetes_Philippe_Auguste.gif" TargetMode="External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a/Auguste_Rodin-Burghers_of_Calais_London_(photo)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hyperlink" Target="http://upload.wikimedia.org/wikipedia/commons/thumb/a/ae/Pestilence_spreading_1347-1351_europe.cs.png/553px-Pestilence_spreading_1347-1351_europe.cs.png" TargetMode="Externa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d/d7/Roses-Lancaster_victory.svg/620px-Roses-Lancaster_victory.svg.pn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5/Conquetes_Philippe_Auguste.gif" TargetMode="External"/><Relationship Id="rId13" Type="http://schemas.openxmlformats.org/officeDocument/2006/relationships/hyperlink" Target="http://upload.wikimedia.org/wikipedia/commons/d/da/Auguste_Rodin-Burghers_of_Calais_London_(photo).jpg" TargetMode="External"/><Relationship Id="rId18" Type="http://schemas.openxmlformats.org/officeDocument/2006/relationships/hyperlink" Target="http://upload.wikimedia.org/wikipedia/commons/thumb/d/d7/Roses-Lancaster_victory.svg/620px-Roses-Lancaster_victory.svg.png" TargetMode="External"/><Relationship Id="rId3" Type="http://schemas.openxmlformats.org/officeDocument/2006/relationships/hyperlink" Target="http://upload.wikimedia.org/wikipedia/commons/c/c1/Jindra_Eleonora.jpg" TargetMode="External"/><Relationship Id="rId7" Type="http://schemas.openxmlformats.org/officeDocument/2006/relationships/hyperlink" Target="http://upload.wikimedia.org/wikipedia/commons/a/a9/Philippe2+Jean1+paix.jpg" TargetMode="External"/><Relationship Id="rId12" Type="http://schemas.openxmlformats.org/officeDocument/2006/relationships/hyperlink" Target="http://upload.wikimedia.org/wikipedia/commons/thumb/6/6b/Cr%C3%A9cy_jean_froissard.jpg/601px-Cr%C3%A9cy_jean_froissard.jpg" TargetMode="External"/><Relationship Id="rId17" Type="http://schemas.openxmlformats.org/officeDocument/2006/relationships/hyperlink" Target="http://upload.wikimedia.org/wikipedia/commons/thumb/3/39/Joan_of_arc_miniature_graded.jpg/396px-Joan_of_arc_miniature_graded.jpg" TargetMode="External"/><Relationship Id="rId2" Type="http://schemas.openxmlformats.org/officeDocument/2006/relationships/hyperlink" Target="http://upload.wikimedia.org/wikipedia/commons/thumb/b/bb/Bayeux_Tapestry_scene57_Harold_death.jpg/688px-Bayeux_Tapestry_scene57_Harold_death.jpg" TargetMode="External"/><Relationship Id="rId16" Type="http://schemas.openxmlformats.org/officeDocument/2006/relationships/hyperlink" Target="http://upload.wikimedia.org/wikipedia/commons/4/48/Flagellan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3/Mort_de_Richard_coeur_de_lion.jpg" TargetMode="External"/><Relationship Id="rId11" Type="http://schemas.openxmlformats.org/officeDocument/2006/relationships/hyperlink" Target="http://upload.wikimedia.org/wikipedia/commons/a/a4/Philippe_IV_le_bel.jpg" TargetMode="External"/><Relationship Id="rId5" Type="http://schemas.openxmlformats.org/officeDocument/2006/relationships/hyperlink" Target="http://upload.wikimedia.org/wikipedia/commons/5/58/Richard_I_of_England.png" TargetMode="External"/><Relationship Id="rId15" Type="http://schemas.openxmlformats.org/officeDocument/2006/relationships/hyperlink" Target="http://upload.wikimedia.org/wikipedia/commons/thumb/a/ae/Pestilence_spreading_1347-1351_europe.cs.png/553px-Pestilence_spreading_1347-1351_europe.cs.png" TargetMode="External"/><Relationship Id="rId10" Type="http://schemas.openxmlformats.org/officeDocument/2006/relationships/hyperlink" Target="http://upload.wikimedia.org/wikipedia/commons/thumb/0/07/Naissance_Philippe_II.jpg/563px-Naissance_Philippe_II.jpg" TargetMode="External"/><Relationship Id="rId4" Type="http://schemas.openxmlformats.org/officeDocument/2006/relationships/hyperlink" Target="http://upload.wikimedia.org/wikipedia/commons/9/9c/Jindra_Becket.jpg" TargetMode="External"/><Relationship Id="rId9" Type="http://schemas.openxmlformats.org/officeDocument/2006/relationships/hyperlink" Target="http://upload.wikimedia.org/wikipedia/commons/e/e0/Sacre_de_Philippe_Auguste.jpg" TargetMode="External"/><Relationship Id="rId14" Type="http://schemas.openxmlformats.org/officeDocument/2006/relationships/hyperlink" Target="http://upload.wikimedia.org/wikipedia/commons/c/c4/Viktor_Barvitius_Bitva_u_Kres%C4%8Dak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VY_32_INOVACE_260.DEJ.01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Anglie a Francie ve středověku a Stoletá válka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260.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Anglie a Francie ve středověku a Stoletá válka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5,54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5.9.2013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Středověk, Anglie, Francie, Stoletá válka, Kresčak, Jana z Arku, mor, rytíři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nejprve zaměřena na důležitá období a vládce ve středověké Anglii a Francii. Poté se již věnuje třem etapám Stoleté války s jejich příčinami a důsledky. Žák by měl umět po skončení prezentace stručně pohovořit o těchto obdobích, nejdůležitějších bitvách a jejich následcích, významných osobnostech </a:t>
            </a:r>
            <a:r>
              <a:rPr lang="cs-CZ" baseline="0" dirty="0" smtClean="0"/>
              <a:t>a vysvětlit používané pojmy. Prezentace je doplněna obrazovým materiálem, který by měl žák rozpoznat a umět</a:t>
            </a:r>
            <a:r>
              <a:rPr lang="cs-CZ" dirty="0" smtClean="0"/>
              <a:t> vysvětlit, co se na obrázcích nachází.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86370" cy="1143000"/>
          </a:xfrm>
        </p:spPr>
        <p:txBody>
          <a:bodyPr/>
          <a:lstStyle/>
          <a:p>
            <a:r>
              <a:rPr lang="cs-CZ" b="1" dirty="0" smtClean="0"/>
              <a:t>ANGLIE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4500594" cy="482919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800" b="1" dirty="0" smtClean="0"/>
              <a:t>Vilém Dobyvatel </a:t>
            </a:r>
            <a:r>
              <a:rPr lang="cs-CZ" sz="2400" b="1" dirty="0" smtClean="0"/>
              <a:t>(11. stol.)</a:t>
            </a:r>
            <a:endParaRPr lang="cs-CZ" sz="3800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normanský vévoda</a:t>
            </a:r>
            <a:r>
              <a:rPr lang="cs-CZ" dirty="0" smtClean="0"/>
              <a:t>, bastard</a:t>
            </a:r>
          </a:p>
          <a:p>
            <a:r>
              <a:rPr lang="cs-CZ" b="1" dirty="0" smtClean="0"/>
              <a:t>1066 – bitva u Hastingsu </a:t>
            </a:r>
          </a:p>
          <a:p>
            <a:r>
              <a:rPr lang="cs-CZ" dirty="0" smtClean="0"/>
              <a:t>dobyl Anglii – spojení Normandie a Anglie</a:t>
            </a:r>
          </a:p>
          <a:p>
            <a:r>
              <a:rPr lang="cs-CZ" dirty="0" smtClean="0"/>
              <a:t>francouzština v Anglii</a:t>
            </a:r>
          </a:p>
          <a:p>
            <a:r>
              <a:rPr lang="cs-CZ" dirty="0" smtClean="0"/>
              <a:t>soupis půdy kvůli daním = </a:t>
            </a:r>
            <a:r>
              <a:rPr lang="cs-CZ" b="1" dirty="0" err="1" smtClean="0"/>
              <a:t>Domesday</a:t>
            </a:r>
            <a:r>
              <a:rPr lang="cs-CZ" b="1" dirty="0" smtClean="0"/>
              <a:t> </a:t>
            </a:r>
            <a:r>
              <a:rPr lang="cs-CZ" b="1" dirty="0" err="1" smtClean="0"/>
              <a:t>book</a:t>
            </a:r>
            <a:r>
              <a:rPr lang="cs-CZ" b="1" dirty="0" smtClean="0"/>
              <a:t> </a:t>
            </a:r>
            <a:r>
              <a:rPr lang="cs-CZ" dirty="0" smtClean="0"/>
              <a:t>(Kniha posledního soudu)</a:t>
            </a:r>
          </a:p>
          <a:p>
            <a:r>
              <a:rPr lang="cs-CZ" b="1" dirty="0" smtClean="0"/>
              <a:t>šerif</a:t>
            </a:r>
            <a:r>
              <a:rPr lang="cs-CZ" dirty="0" smtClean="0"/>
              <a:t> = královský úředník spravující hrabství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3143248"/>
            <a:ext cx="3929090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285728"/>
            <a:ext cx="4029601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072198" y="6143644"/>
            <a:ext cx="1884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Tapisérie z </a:t>
            </a:r>
            <a:r>
              <a:rPr lang="cs-CZ" dirty="0" err="1" smtClean="0"/>
              <a:t>Bayeux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00628" y="578645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http://upload.wikimedia.org/wikipedia/commons/thumb/b/bb/Bayeux_Tapestry_scene57_Harold_death.jpg/688px-Bayeux_Tapestry_scene57_Harold_death.jpg</a:t>
            </a:r>
            <a:endParaRPr lang="cs-CZ" sz="400" dirty="0"/>
          </a:p>
        </p:txBody>
      </p:sp>
      <p:sp>
        <p:nvSpPr>
          <p:cNvPr id="10" name="Obdélník 9"/>
          <p:cNvSpPr/>
          <p:nvPr/>
        </p:nvSpPr>
        <p:spPr>
          <a:xfrm>
            <a:off x="4929190" y="250030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http://upload.wikimedia.org/wikipedia/commons/thumb/b/bb/Bayeux_Tapestry_scene57_Harold_death.jpg/688px-Bayeux_Tapestry_scene57_Harold_death.jpg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82944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Jindřich II. </a:t>
            </a:r>
            <a:r>
              <a:rPr lang="cs-CZ" b="1" dirty="0" err="1" smtClean="0"/>
              <a:t>Plantagenet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sz="2800" b="1" dirty="0" smtClean="0"/>
              <a:t>(2. </a:t>
            </a:r>
            <a:r>
              <a:rPr lang="cs-CZ" sz="2800" b="1" dirty="0" err="1" smtClean="0"/>
              <a:t>pol</a:t>
            </a:r>
            <a:r>
              <a:rPr lang="cs-CZ" sz="2800" b="1" dirty="0" smtClean="0"/>
              <a:t>. 12.stol.)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6043626" cy="497207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vnuk Viléma Dobyvatele</a:t>
            </a:r>
          </a:p>
          <a:p>
            <a:r>
              <a:rPr lang="cs-CZ" dirty="0" smtClean="0"/>
              <a:t>nejvýznamnější panovník své doby v západní Evropě</a:t>
            </a:r>
          </a:p>
          <a:p>
            <a:r>
              <a:rPr lang="cs-CZ" b="1" dirty="0" smtClean="0"/>
              <a:t>manželka francouzská královna Eleonora Akvitánská </a:t>
            </a:r>
          </a:p>
          <a:p>
            <a:r>
              <a:rPr lang="cs-CZ" dirty="0" smtClean="0"/>
              <a:t>dědička </a:t>
            </a:r>
            <a:r>
              <a:rPr lang="cs-CZ" b="1" dirty="0" smtClean="0"/>
              <a:t>Akvitánie</a:t>
            </a:r>
            <a:r>
              <a:rPr lang="cs-CZ" dirty="0" smtClean="0"/>
              <a:t> (JZ Francie) – Francie tak odtržena od Atlantiku</a:t>
            </a:r>
          </a:p>
          <a:p>
            <a:r>
              <a:rPr lang="cs-CZ" dirty="0" smtClean="0"/>
              <a:t>zdokonalení správy – sepsání zvykového práva</a:t>
            </a:r>
          </a:p>
          <a:p>
            <a:r>
              <a:rPr lang="cs-CZ" dirty="0" smtClean="0"/>
              <a:t>spor s arcibiskupem </a:t>
            </a:r>
            <a:r>
              <a:rPr lang="cs-CZ" b="1" dirty="0" smtClean="0"/>
              <a:t>Tomášem Becketem</a:t>
            </a:r>
            <a:r>
              <a:rPr lang="cs-CZ" dirty="0" smtClean="0"/>
              <a:t> – zavražděn, svatý</a:t>
            </a:r>
          </a:p>
          <a:p>
            <a:r>
              <a:rPr lang="cs-CZ" b="1" dirty="0" smtClean="0"/>
              <a:t>spory s Francií - </a:t>
            </a:r>
            <a:r>
              <a:rPr lang="cs-CZ" dirty="0" smtClean="0"/>
              <a:t>Ludvíkem VII. a jeho synem Filipem II.  Augustem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142852"/>
            <a:ext cx="1619250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3929066"/>
            <a:ext cx="2571768" cy="2798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786578" y="3500438"/>
            <a:ext cx="1928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Jindřich a Eleonora</a:t>
            </a:r>
          </a:p>
          <a:p>
            <a:r>
              <a:rPr lang="cs-CZ" sz="1200" dirty="0" smtClean="0"/>
              <a:t>Tomáš Becket a král Jindřich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7143768" y="3214686"/>
            <a:ext cx="164307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http://upload.wikimedia.org/wikipedia/commons/c/c1/Jindra_Eleonora.jpg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6500826" y="6429396"/>
            <a:ext cx="192881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http://upload.wikimedia.org/wikipedia/commons/9/9c/Jindra_Becket.jpg</a:t>
            </a:r>
            <a:endParaRPr lang="cs-CZ" sz="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15064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Richard Lví srdce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700" b="1" dirty="0" smtClean="0"/>
              <a:t>(konec 12. století)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57808" cy="497207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syn Jindřicha II. a Eleonory</a:t>
            </a:r>
          </a:p>
          <a:p>
            <a:r>
              <a:rPr lang="cs-CZ" b="1" dirty="0" smtClean="0"/>
              <a:t>rytíř, účast ve válkách a na 3. křížové výpravě</a:t>
            </a:r>
          </a:p>
          <a:p>
            <a:r>
              <a:rPr lang="cs-CZ" dirty="0" smtClean="0"/>
              <a:t>častá nepřítomnost v Anglii, oslabení královské moci</a:t>
            </a:r>
          </a:p>
          <a:p>
            <a:r>
              <a:rPr lang="cs-CZ" dirty="0" smtClean="0"/>
              <a:t>snaha </a:t>
            </a:r>
            <a:r>
              <a:rPr lang="cs-CZ" b="1" dirty="0" smtClean="0"/>
              <a:t>bratra Jana </a:t>
            </a:r>
            <a:r>
              <a:rPr lang="cs-CZ" dirty="0" smtClean="0"/>
              <a:t>získat trůn, vládl za jeho nepřítomnosti</a:t>
            </a:r>
          </a:p>
          <a:p>
            <a:r>
              <a:rPr lang="cs-CZ" b="1" dirty="0" smtClean="0"/>
              <a:t>Robin Hood </a:t>
            </a:r>
            <a:r>
              <a:rPr lang="cs-CZ" dirty="0" smtClean="0"/>
              <a:t>– legenda o zbojníkovi</a:t>
            </a:r>
          </a:p>
          <a:p>
            <a:r>
              <a:rPr lang="cs-CZ" dirty="0" smtClean="0"/>
              <a:t>zatčen a vězněn při návratu z křížové výpravy v SŘŘ</a:t>
            </a:r>
          </a:p>
          <a:p>
            <a:r>
              <a:rPr lang="cs-CZ" dirty="0" smtClean="0"/>
              <a:t>zemřel při obléhání hradu ve Francii, po zásahu šípem</a:t>
            </a:r>
          </a:p>
          <a:p>
            <a:endParaRPr lang="cs-CZ" dirty="0"/>
          </a:p>
        </p:txBody>
      </p:sp>
      <p:pic>
        <p:nvPicPr>
          <p:cNvPr id="14338" name="Picture 2" descr="File:Richard I of Englan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357166"/>
            <a:ext cx="1762125" cy="1914525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500826" y="2143116"/>
            <a:ext cx="192881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http://upload.wikimedia.org/wikipedia/commons/5/58/Richard_I_of_England.png</a:t>
            </a:r>
            <a:endParaRPr lang="cs-CZ" sz="400" dirty="0"/>
          </a:p>
        </p:txBody>
      </p:sp>
      <p:pic>
        <p:nvPicPr>
          <p:cNvPr id="14340" name="Picture 4" descr="Soubor:Mort de Richard coeur de l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3214686"/>
            <a:ext cx="3200400" cy="3429001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715008" y="6500834"/>
            <a:ext cx="314327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http://upload.wikimedia.org/wikipedia/commons/d/d3/Mort_de_Richard_coeur_de_lion.jpg</a:t>
            </a:r>
            <a:endParaRPr lang="cs-CZ" sz="400" dirty="0"/>
          </a:p>
        </p:txBody>
      </p:sp>
      <p:sp>
        <p:nvSpPr>
          <p:cNvPr id="13" name="Obdélník 12"/>
          <p:cNvSpPr/>
          <p:nvPr/>
        </p:nvSpPr>
        <p:spPr>
          <a:xfrm>
            <a:off x="6286512" y="2786058"/>
            <a:ext cx="21431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Richardova smrt u hradu </a:t>
            </a:r>
            <a:r>
              <a:rPr lang="cs-CZ" sz="1200" dirty="0" err="1" smtClean="0"/>
              <a:t>Châlus</a:t>
            </a:r>
            <a:r>
              <a:rPr lang="cs-CZ" sz="1200" dirty="0" smtClean="0"/>
              <a:t> na dobové miniatuře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758006" cy="114300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Jan Bezzemek</a:t>
            </a:r>
            <a:r>
              <a:rPr lang="cs-CZ" sz="4900" b="1" dirty="0" smtClean="0"/>
              <a:t/>
            </a:r>
            <a:br>
              <a:rPr lang="cs-CZ" sz="4900" b="1" dirty="0" smtClean="0"/>
            </a:br>
            <a:r>
              <a:rPr lang="cs-CZ" sz="2700" b="1" dirty="0" smtClean="0"/>
              <a:t>(12./13.století)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90075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bratr Richarda Lví srdce</a:t>
            </a:r>
          </a:p>
          <a:p>
            <a:r>
              <a:rPr lang="cs-CZ" b="1" dirty="0" smtClean="0"/>
              <a:t>boje s francouzským králem Filipem II. Augustem </a:t>
            </a:r>
            <a:r>
              <a:rPr lang="cs-CZ" dirty="0" smtClean="0"/>
              <a:t>(obratný politik, tažení proti Anglii)</a:t>
            </a:r>
          </a:p>
          <a:p>
            <a:r>
              <a:rPr lang="cs-CZ" b="1" dirty="0" smtClean="0"/>
              <a:t>ztráta téměř všech území ve Francii</a:t>
            </a:r>
          </a:p>
          <a:p>
            <a:r>
              <a:rPr lang="cs-CZ" dirty="0" smtClean="0"/>
              <a:t>spory se šlechtou i církví</a:t>
            </a:r>
          </a:p>
          <a:p>
            <a:r>
              <a:rPr lang="cs-CZ" b="1" dirty="0" smtClean="0"/>
              <a:t>1215 – </a:t>
            </a:r>
            <a:r>
              <a:rPr lang="cs-CZ" b="1" dirty="0" err="1" smtClean="0"/>
              <a:t>Magna</a:t>
            </a:r>
            <a:r>
              <a:rPr lang="cs-CZ" b="1" dirty="0" smtClean="0"/>
              <a:t> Charta </a:t>
            </a:r>
            <a:r>
              <a:rPr lang="cs-CZ" b="1" dirty="0" err="1" smtClean="0"/>
              <a:t>Libertatum</a:t>
            </a:r>
            <a:r>
              <a:rPr lang="cs-CZ" b="1" dirty="0" smtClean="0"/>
              <a:t> </a:t>
            </a:r>
            <a:r>
              <a:rPr lang="cs-CZ" dirty="0" smtClean="0"/>
              <a:t>= </a:t>
            </a:r>
            <a:r>
              <a:rPr lang="cs-CZ" b="1" dirty="0" smtClean="0"/>
              <a:t>Velká listina svobod </a:t>
            </a:r>
            <a:r>
              <a:rPr lang="cs-CZ" dirty="0" smtClean="0"/>
              <a:t>(výsady pro města, církev a hlavně šlechtu, oslabení moci krále)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357166"/>
            <a:ext cx="1714512" cy="2821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6643702" y="3071810"/>
            <a:ext cx="1714512" cy="214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http://upload.wikimedia.org/wikipedia/commons/0/0c/John_of_England_%28John_Lackland%29.jpg</a:t>
            </a:r>
            <a:endParaRPr lang="cs-CZ" sz="400" dirty="0"/>
          </a:p>
        </p:txBody>
      </p:sp>
      <p:pic>
        <p:nvPicPr>
          <p:cNvPr id="13314" name="Picture 2" descr="Soubor:Philippe2+Jean1+pai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3857628"/>
            <a:ext cx="2643206" cy="272495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286512" y="6429396"/>
            <a:ext cx="257176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http://upload.wikimedia.org/wikipedia/commons/a/a9/Philippe2%2BJean1%2Bpaix.jpg</a:t>
            </a:r>
            <a:endParaRPr lang="cs-CZ" sz="400" dirty="0"/>
          </a:p>
        </p:txBody>
      </p:sp>
      <p:sp>
        <p:nvSpPr>
          <p:cNvPr id="10" name="Obdélník 9"/>
          <p:cNvSpPr/>
          <p:nvPr/>
        </p:nvSpPr>
        <p:spPr>
          <a:xfrm>
            <a:off x="6357950" y="3357562"/>
            <a:ext cx="24288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Polibek míru s králem Filipem </a:t>
            </a:r>
            <a:r>
              <a:rPr lang="cs-CZ" sz="1200" i="1" dirty="0" smtClean="0"/>
              <a:t>(středověká iluminace)</a:t>
            </a:r>
            <a:endParaRPr lang="cs-CZ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14480" y="214290"/>
            <a:ext cx="5596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Územní změny ve Francii ve 12. a 13. století</a:t>
            </a:r>
            <a:endParaRPr lang="cs-CZ" sz="2400" dirty="0"/>
          </a:p>
        </p:txBody>
      </p:sp>
      <p:pic>
        <p:nvPicPr>
          <p:cNvPr id="12292" name="Picture 4" descr="File:Conquetes Philippe August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785794"/>
            <a:ext cx="7620000" cy="57150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14348" y="65008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http://upload.wikimedia.org/wikipedia/commons/f/f5/Conquetes_Philippe_Auguste.gif</a:t>
            </a:r>
            <a:r>
              <a:rPr lang="cs-CZ" sz="400" dirty="0" smtClean="0"/>
              <a:t>, CC BY-SA, autor: Vol de </a:t>
            </a:r>
            <a:r>
              <a:rPr lang="cs-CZ" sz="400" dirty="0" err="1" smtClean="0"/>
              <a:t>nuit</a:t>
            </a:r>
            <a:endParaRPr lang="cs-CZ" sz="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29246" cy="1143000"/>
          </a:xfrm>
        </p:spPr>
        <p:txBody>
          <a:bodyPr/>
          <a:lstStyle/>
          <a:p>
            <a:r>
              <a:rPr lang="cs-CZ" b="1" dirty="0" smtClean="0"/>
              <a:t>FRANCIE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72056" cy="475775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300" b="1" dirty="0" smtClean="0"/>
              <a:t>Filip II. August </a:t>
            </a:r>
            <a:r>
              <a:rPr lang="cs-CZ" sz="2600" b="1" dirty="0" smtClean="0"/>
              <a:t>(12./13.století)</a:t>
            </a:r>
            <a:endParaRPr lang="cs-CZ" sz="4300" b="1" dirty="0" smtClean="0"/>
          </a:p>
          <a:p>
            <a:r>
              <a:rPr lang="cs-CZ" dirty="0" smtClean="0"/>
              <a:t>z rodu </a:t>
            </a:r>
            <a:r>
              <a:rPr lang="cs-CZ" b="1" dirty="0" smtClean="0"/>
              <a:t>Kapetovců </a:t>
            </a:r>
          </a:p>
          <a:p>
            <a:r>
              <a:rPr lang="cs-CZ" dirty="0" smtClean="0"/>
              <a:t>obratný diplomat a silný panovník</a:t>
            </a:r>
          </a:p>
          <a:p>
            <a:r>
              <a:rPr lang="cs-CZ" dirty="0" smtClean="0"/>
              <a:t>přispěl ke </a:t>
            </a:r>
            <a:r>
              <a:rPr lang="cs-CZ" b="1" dirty="0" smtClean="0"/>
              <a:t>sjednocení Francie </a:t>
            </a:r>
            <a:r>
              <a:rPr lang="cs-CZ" dirty="0" smtClean="0"/>
              <a:t>a </a:t>
            </a:r>
            <a:r>
              <a:rPr lang="cs-CZ" b="1" dirty="0" smtClean="0"/>
              <a:t>omezení vlivu Anglie</a:t>
            </a:r>
            <a:r>
              <a:rPr lang="cs-CZ" dirty="0" smtClean="0"/>
              <a:t> ve Francii</a:t>
            </a:r>
          </a:p>
          <a:p>
            <a:r>
              <a:rPr lang="cs-CZ" dirty="0" smtClean="0"/>
              <a:t>přispěl k </a:t>
            </a:r>
            <a:r>
              <a:rPr lang="cs-CZ" b="1" dirty="0" smtClean="0"/>
              <a:t>rozvoji Paříže, vybudoval Louvre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3357562"/>
            <a:ext cx="3071834" cy="327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285728"/>
            <a:ext cx="2643206" cy="2254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072198" y="2643182"/>
            <a:ext cx="2537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Korunovace Filipa</a:t>
            </a:r>
          </a:p>
          <a:p>
            <a:r>
              <a:rPr lang="cs-CZ" dirty="0" smtClean="0"/>
              <a:t>Narození Filipa – boží dar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29322" y="2357430"/>
            <a:ext cx="221456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http://upload.wikimedia.org/wikipedia/commons/e/e0/Sacre_de_Philippe_Auguste.jpg</a:t>
            </a:r>
            <a:endParaRPr lang="cs-CZ" sz="400" dirty="0"/>
          </a:p>
        </p:txBody>
      </p:sp>
      <p:sp>
        <p:nvSpPr>
          <p:cNvPr id="8" name="Obdélník 7"/>
          <p:cNvSpPr/>
          <p:nvPr/>
        </p:nvSpPr>
        <p:spPr>
          <a:xfrm>
            <a:off x="5786446" y="65008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http://upload.wikimedia.org/wikipedia/commons/thumb/0/07/Naissance_Philippe_II.jpg/563px-Naissance_Philippe_II.jpg</a:t>
            </a:r>
            <a:endParaRPr lang="cs-CZ" sz="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00816" cy="1143000"/>
          </a:xfrm>
        </p:spPr>
        <p:txBody>
          <a:bodyPr/>
          <a:lstStyle/>
          <a:p>
            <a:r>
              <a:rPr lang="cs-CZ" b="1" dirty="0" smtClean="0"/>
              <a:t>Filip IV. Sličný </a:t>
            </a:r>
            <a:br>
              <a:rPr lang="cs-CZ" b="1" dirty="0" smtClean="0"/>
            </a:br>
            <a:r>
              <a:rPr lang="cs-CZ" sz="2400" b="1" dirty="0" smtClean="0"/>
              <a:t>(13./14.století)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5472122" cy="507209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Kapetovec</a:t>
            </a:r>
          </a:p>
          <a:p>
            <a:r>
              <a:rPr lang="cs-CZ" b="1" dirty="0" smtClean="0"/>
              <a:t>spory s církví a papežem </a:t>
            </a:r>
            <a:r>
              <a:rPr lang="cs-CZ" dirty="0" smtClean="0"/>
              <a:t>(Filip chtěl zdanit duchovenstvo)</a:t>
            </a:r>
          </a:p>
          <a:p>
            <a:r>
              <a:rPr lang="cs-CZ" dirty="0" smtClean="0"/>
              <a:t>Filip dán do </a:t>
            </a:r>
            <a:r>
              <a:rPr lang="cs-CZ" b="1" dirty="0" smtClean="0"/>
              <a:t>klatby</a:t>
            </a:r>
          </a:p>
          <a:p>
            <a:r>
              <a:rPr lang="cs-CZ" b="1" dirty="0" smtClean="0"/>
              <a:t>Avignonské zajetí papežů </a:t>
            </a:r>
            <a:r>
              <a:rPr lang="cs-CZ" dirty="0" smtClean="0"/>
              <a:t>(během 14. století)</a:t>
            </a:r>
          </a:p>
          <a:p>
            <a:r>
              <a:rPr lang="cs-CZ" dirty="0" smtClean="0"/>
              <a:t>1312 – nechal </a:t>
            </a:r>
            <a:r>
              <a:rPr lang="cs-CZ" b="1" dirty="0" smtClean="0"/>
              <a:t>zrušit templáře </a:t>
            </a:r>
            <a:r>
              <a:rPr lang="cs-CZ" dirty="0" smtClean="0"/>
              <a:t>– zabavil jejich majetek</a:t>
            </a:r>
          </a:p>
          <a:p>
            <a:r>
              <a:rPr lang="cs-CZ" dirty="0" smtClean="0"/>
              <a:t>začal svolávat </a:t>
            </a:r>
            <a:r>
              <a:rPr lang="cs-CZ" b="1" dirty="0" smtClean="0"/>
              <a:t>Generální stavy </a:t>
            </a:r>
            <a:r>
              <a:rPr lang="cs-CZ" dirty="0" smtClean="0"/>
              <a:t>(zástupci církve, šlechty a měst, omezený vliv)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00496" y="6429396"/>
            <a:ext cx="22917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Filip IV. a upalování templářů</a:t>
            </a:r>
            <a:endParaRPr lang="cs-CZ" sz="1400" dirty="0"/>
          </a:p>
        </p:txBody>
      </p:sp>
      <p:pic>
        <p:nvPicPr>
          <p:cNvPr id="10242" name="Picture 2" descr="File:Philippe IV le b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142852"/>
            <a:ext cx="3000396" cy="361158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929322" y="357187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http://upload.wikimedia.org/wikipedia/commons/a/a4/Philippe_IV_le_bel.jpg</a:t>
            </a:r>
            <a:endParaRPr lang="cs-CZ" sz="400" dirty="0"/>
          </a:p>
        </p:txBody>
      </p:sp>
      <p:pic>
        <p:nvPicPr>
          <p:cNvPr id="10244" name="Picture 4" descr="File:Templars on Stake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3929042"/>
            <a:ext cx="2530149" cy="292895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6429388" y="6704112"/>
            <a:ext cx="214312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http://upload.wikimedia.org/wikipedia/commons/7/7d/Templars_on_Stake_02.jpg</a:t>
            </a:r>
            <a:endParaRPr lang="cs-CZ" sz="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229600" cy="1143000"/>
          </a:xfrm>
        </p:spPr>
        <p:txBody>
          <a:bodyPr/>
          <a:lstStyle/>
          <a:p>
            <a:r>
              <a:rPr lang="cs-CZ" b="1" dirty="0" smtClean="0"/>
              <a:t>Příčiny Stoleté války </a:t>
            </a:r>
            <a:r>
              <a:rPr lang="cs-CZ" sz="3200" b="1" dirty="0" smtClean="0"/>
              <a:t>(1337-1453)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72122" cy="490063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ve Francii </a:t>
            </a:r>
            <a:r>
              <a:rPr lang="cs-CZ" b="1" dirty="0" smtClean="0"/>
              <a:t>vymřel rod Kapetovců</a:t>
            </a:r>
          </a:p>
          <a:p>
            <a:r>
              <a:rPr lang="cs-CZ" dirty="0" smtClean="0"/>
              <a:t>anglický král </a:t>
            </a:r>
            <a:r>
              <a:rPr lang="cs-CZ" b="1" dirty="0" smtClean="0"/>
              <a:t>Eduard III</a:t>
            </a:r>
            <a:r>
              <a:rPr lang="cs-CZ" dirty="0" smtClean="0"/>
              <a:t>. si dělal nárok na francouzský trůn</a:t>
            </a:r>
          </a:p>
          <a:p>
            <a:r>
              <a:rPr lang="cs-CZ" b="1" dirty="0" smtClean="0"/>
              <a:t>zvolen Filip VI</a:t>
            </a:r>
            <a:r>
              <a:rPr lang="cs-CZ" dirty="0" smtClean="0"/>
              <a:t>. z vedlejší dynastie </a:t>
            </a:r>
            <a:r>
              <a:rPr lang="cs-CZ" b="1" dirty="0" smtClean="0"/>
              <a:t>Valois</a:t>
            </a:r>
          </a:p>
          <a:p>
            <a:r>
              <a:rPr lang="cs-CZ" dirty="0" smtClean="0"/>
              <a:t>důvodem i bohaté město </a:t>
            </a:r>
            <a:r>
              <a:rPr lang="cs-CZ" b="1" dirty="0" smtClean="0"/>
              <a:t>Flandry</a:t>
            </a:r>
            <a:r>
              <a:rPr lang="cs-CZ" dirty="0" smtClean="0"/>
              <a:t> (Belgie) – </a:t>
            </a:r>
            <a:r>
              <a:rPr lang="cs-CZ" b="1" dirty="0" smtClean="0"/>
              <a:t>výroba sukna</a:t>
            </a:r>
          </a:p>
          <a:p>
            <a:r>
              <a:rPr lang="cs-CZ" dirty="0" smtClean="0"/>
              <a:t>Flandry obchodovaly s Anglií, ale územně náležely k Francii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7422" y="4214794"/>
            <a:ext cx="3061658" cy="2500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5929322" y="6572272"/>
            <a:ext cx="300039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http://upload.wikimedia.org/wikipedia/commons/thumb/1/1b/Belagerung_von_Calais_1346-1347.JPG/734px-Belagerung_von_Calais_1346-1347.JPG</a:t>
            </a:r>
            <a:endParaRPr lang="cs-CZ" sz="400" dirty="0"/>
          </a:p>
        </p:txBody>
      </p:sp>
      <p:pic>
        <p:nvPicPr>
          <p:cNvPr id="9218" name="Picture 2" descr="File:Crécy jean froissar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928670"/>
            <a:ext cx="3082090" cy="307183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5857884" y="392906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http://upload.wikimedia.org/wikipedia/commons/thumb/6/6b/Cr%C3%A9cy_jean_froissard.jpg/601px-Cr%C3%A9cy_jean_froissard.jpg</a:t>
            </a:r>
            <a:endParaRPr lang="cs-CZ" sz="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etapa (1337-1360)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43026"/>
            <a:ext cx="4286280" cy="521497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/>
              <a:t>převaha </a:t>
            </a:r>
            <a:r>
              <a:rPr lang="cs-CZ" b="1" dirty="0" smtClean="0"/>
              <a:t>Anglie nad Francií</a:t>
            </a:r>
          </a:p>
          <a:p>
            <a:pPr algn="just"/>
            <a:r>
              <a:rPr lang="cs-CZ" dirty="0" smtClean="0"/>
              <a:t>vpád Angličanů do Francie, zisk </a:t>
            </a:r>
            <a:r>
              <a:rPr lang="cs-CZ" b="1" dirty="0" smtClean="0"/>
              <a:t>Calais a </a:t>
            </a:r>
            <a:r>
              <a:rPr lang="cs-CZ" b="1" dirty="0" err="1" smtClean="0"/>
              <a:t>Caen</a:t>
            </a:r>
            <a:endParaRPr lang="cs-CZ" b="1" dirty="0" smtClean="0"/>
          </a:p>
          <a:p>
            <a:pPr algn="just"/>
            <a:r>
              <a:rPr lang="cs-CZ" b="1" dirty="0" smtClean="0"/>
              <a:t>1346 – bitva u Kresčaku </a:t>
            </a:r>
            <a:r>
              <a:rPr lang="cs-CZ" dirty="0" smtClean="0"/>
              <a:t>– výhra Anglie </a:t>
            </a:r>
          </a:p>
          <a:p>
            <a:pPr algn="just"/>
            <a:r>
              <a:rPr lang="cs-CZ" dirty="0" smtClean="0"/>
              <a:t>smrt Jana Lucemburského</a:t>
            </a:r>
          </a:p>
          <a:p>
            <a:pPr algn="just"/>
            <a:r>
              <a:rPr lang="cs-CZ" dirty="0" smtClean="0"/>
              <a:t>další porážky Francie</a:t>
            </a:r>
          </a:p>
          <a:p>
            <a:pPr algn="just"/>
            <a:r>
              <a:rPr lang="cs-CZ" b="1" dirty="0" smtClean="0"/>
              <a:t>1360 – uzavřen mír</a:t>
            </a:r>
            <a:r>
              <a:rPr lang="cs-CZ" dirty="0" smtClean="0"/>
              <a:t>, Anglie získala území ve Francii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7215206" y="1500174"/>
            <a:ext cx="22145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Bitva u Kresčaku</a:t>
            </a:r>
          </a:p>
        </p:txBody>
      </p:sp>
      <p:pic>
        <p:nvPicPr>
          <p:cNvPr id="8194" name="Picture 2" descr="Soubor:Battle of crecy froiss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553" y="1785926"/>
            <a:ext cx="4468447" cy="385765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714876" y="550070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http://upload.wikimedia.org/wikipedia/commons/2/24/Battle_of_crecy_froissart.jpg</a:t>
            </a:r>
            <a:endParaRPr lang="cs-CZ" sz="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85728"/>
            <a:ext cx="5004455" cy="3743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357818" y="785794"/>
            <a:ext cx="3643306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Občané z Calais </a:t>
            </a:r>
            <a:r>
              <a:rPr lang="cs-CZ" dirty="0" smtClean="0"/>
              <a:t>– August Rodin</a:t>
            </a:r>
          </a:p>
          <a:p>
            <a:endParaRPr lang="cs-CZ" dirty="0" smtClean="0"/>
          </a:p>
          <a:p>
            <a:r>
              <a:rPr lang="cs-CZ" dirty="0" smtClean="0"/>
              <a:t>po dobytí Calais (1347) vyhladovění města, představitelé města prosili o milost s oprátkou a bosí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4282" y="385762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http://upload.wikimedia.org/wikipedia/commons/d/da/Auguste_Rodin-Burghers_of_Calais_London_%28photo%29.jpg</a:t>
            </a:r>
            <a:r>
              <a:rPr lang="cs-CZ" sz="400" dirty="0" smtClean="0"/>
              <a:t>, CC BY-SA, autor:</a:t>
            </a:r>
            <a:r>
              <a:rPr lang="cs-CZ" sz="400" dirty="0" err="1" smtClean="0"/>
              <a:t>Escarlati</a:t>
            </a:r>
            <a:endParaRPr lang="cs-CZ" sz="400" dirty="0"/>
          </a:p>
        </p:txBody>
      </p:sp>
      <p:pic>
        <p:nvPicPr>
          <p:cNvPr id="7170" name="Picture 2" descr="Soubor:Viktor Barvitius Bitva u Kres&amp;ccaron;ak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3386673"/>
            <a:ext cx="4714876" cy="3471327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42844" y="4786322"/>
            <a:ext cx="4143372" cy="1200329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b="1" dirty="0" smtClean="0"/>
              <a:t>Smrt Jana Lucemburského </a:t>
            </a:r>
            <a:r>
              <a:rPr lang="cs-CZ" dirty="0" smtClean="0"/>
              <a:t>a jeho legendární věta </a:t>
            </a:r>
          </a:p>
          <a:p>
            <a:r>
              <a:rPr lang="cs-CZ" dirty="0" smtClean="0"/>
              <a:t>„toho bohdá nebude, aby český král z boje utíkal“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29124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http://upload.wikimedia.org/wikipedia/commons/c/c4/Viktor_Barvitius_Bitva_u_Kres%C4%8Daku.jpg</a:t>
            </a:r>
            <a:endParaRPr lang="cs-CZ" sz="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ETAPA (1360 - 1374)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Francie – reorganizovala armádu</a:t>
            </a:r>
            <a:r>
              <a:rPr lang="cs-CZ" dirty="0" smtClean="0"/>
              <a:t>, změna taktiky z velkých bitev na malé výpady z opevněných měst, </a:t>
            </a:r>
            <a:r>
              <a:rPr lang="cs-CZ" b="1" dirty="0" smtClean="0"/>
              <a:t>převaha nad Anglií</a:t>
            </a:r>
          </a:p>
          <a:p>
            <a:r>
              <a:rPr lang="cs-CZ" dirty="0" smtClean="0"/>
              <a:t>Francie dobyla většinu ztracených území</a:t>
            </a:r>
          </a:p>
          <a:p>
            <a:r>
              <a:rPr lang="cs-CZ" b="1" dirty="0" smtClean="0"/>
              <a:t>1374 – přerušena válka kvůli moru = černá smrt</a:t>
            </a:r>
            <a:r>
              <a:rPr lang="cs-CZ" dirty="0" smtClean="0"/>
              <a:t>, propukl i hladomor, oslabení lidu</a:t>
            </a:r>
          </a:p>
          <a:p>
            <a:r>
              <a:rPr lang="cs-CZ" dirty="0" smtClean="0"/>
              <a:t>mor – vysoké horečky, bolesti, nateklé uzliny, černé vředy, smrt do 4 dnů, infekční onemocnění</a:t>
            </a:r>
          </a:p>
          <a:p>
            <a:r>
              <a:rPr lang="cs-CZ" dirty="0" smtClean="0"/>
              <a:t>zemřela </a:t>
            </a:r>
            <a:r>
              <a:rPr lang="cs-CZ" dirty="0" smtClean="0"/>
              <a:t>asi </a:t>
            </a:r>
            <a:r>
              <a:rPr lang="cs-CZ" dirty="0" smtClean="0"/>
              <a:t>½ lidstva v Evropě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14290"/>
            <a:ext cx="5803770" cy="628654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8500" y="2571744"/>
            <a:ext cx="2095500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66" y="214290"/>
            <a:ext cx="3071834" cy="2303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142844" y="635795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>
                <a:hlinkClick r:id="rId5"/>
              </a:rPr>
              <a:t>http://upload.wikimedia.org/wikipedia/commons/thumb/a/ae/Pestilence_spreading_1347-1351_europe.cs.png/553px-Pestilence_spreading_1347-1351_europe.cs.png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Roger</a:t>
            </a:r>
            <a:r>
              <a:rPr lang="cs-CZ" sz="400" dirty="0" smtClean="0"/>
              <a:t> </a:t>
            </a:r>
            <a:r>
              <a:rPr lang="cs-CZ" sz="400" dirty="0" err="1" smtClean="0"/>
              <a:t>Zenner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6072198" y="235743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http://upload.wikimedia.org/wikipedia/commons/thumb/4/4e/Smallpox01.jpg/800px-Smallpox01.jpg</a:t>
            </a:r>
            <a:endParaRPr lang="cs-CZ" sz="400" dirty="0"/>
          </a:p>
        </p:txBody>
      </p:sp>
      <p:sp>
        <p:nvSpPr>
          <p:cNvPr id="11" name="Obdélník 10"/>
          <p:cNvSpPr/>
          <p:nvPr/>
        </p:nvSpPr>
        <p:spPr>
          <a:xfrm>
            <a:off x="6647804" y="0"/>
            <a:ext cx="2496196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Vnější příznaky morem nakaženého těla 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7500942" y="4071942"/>
            <a:ext cx="164305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http://upload.wikimedia.org/wikipedia/commons/4/48/Flagellants.png</a:t>
            </a:r>
            <a:endParaRPr lang="cs-CZ" sz="400" dirty="0"/>
          </a:p>
        </p:txBody>
      </p:sp>
      <p:sp>
        <p:nvSpPr>
          <p:cNvPr id="13" name="Obdélník 12"/>
          <p:cNvSpPr/>
          <p:nvPr/>
        </p:nvSpPr>
        <p:spPr>
          <a:xfrm>
            <a:off x="6000760" y="2643182"/>
            <a:ext cx="10001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Sebemrskačství (flagelantství) mělo usmířit Boha jako domnělého původce moru</a:t>
            </a:r>
            <a:endParaRPr lang="cs-CZ" sz="1000" dirty="0"/>
          </a:p>
        </p:txBody>
      </p:sp>
      <p:pic>
        <p:nvPicPr>
          <p:cNvPr id="5122" name="Picture 2" descr="File:Beak Doctor 172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43636" y="4214818"/>
            <a:ext cx="1714512" cy="2431807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072198" y="6429396"/>
            <a:ext cx="185738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http://upload.wikimedia.org/wikipedia/commons/c/ca/Beak_Doctor_1720.jpg</a:t>
            </a:r>
            <a:endParaRPr lang="cs-CZ" sz="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01024" y="4786322"/>
            <a:ext cx="928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Ochranný oděv doktora vyšetřujícího mor</a:t>
            </a:r>
            <a:endParaRPr lang="cs-CZ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ETAPA (1415-1453)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14974"/>
          </a:xfrm>
        </p:spPr>
        <p:txBody>
          <a:bodyPr>
            <a:noAutofit/>
          </a:bodyPr>
          <a:lstStyle/>
          <a:p>
            <a:r>
              <a:rPr lang="cs-CZ" sz="2500" dirty="0" smtClean="0"/>
              <a:t>anglický král </a:t>
            </a:r>
            <a:r>
              <a:rPr lang="cs-CZ" sz="2500" b="1" dirty="0" smtClean="0"/>
              <a:t>Jindřich V.</a:t>
            </a:r>
            <a:r>
              <a:rPr lang="cs-CZ" sz="2500" dirty="0" smtClean="0"/>
              <a:t> obnovil boje </a:t>
            </a:r>
          </a:p>
          <a:p>
            <a:r>
              <a:rPr lang="cs-CZ" sz="2500" b="1" dirty="0" smtClean="0"/>
              <a:t>1415 – bitva u </a:t>
            </a:r>
            <a:r>
              <a:rPr lang="cs-CZ" sz="2500" b="1" dirty="0" err="1" smtClean="0"/>
              <a:t>Azincourtu</a:t>
            </a:r>
            <a:r>
              <a:rPr lang="cs-CZ" sz="2500" b="1" dirty="0" smtClean="0"/>
              <a:t> </a:t>
            </a:r>
            <a:r>
              <a:rPr lang="cs-CZ" sz="2500" dirty="0" smtClean="0"/>
              <a:t>– vyhráli Angličané, získali zpět Normandii, dobyta i Paříž</a:t>
            </a:r>
          </a:p>
          <a:p>
            <a:r>
              <a:rPr lang="cs-CZ" sz="2500" dirty="0" smtClean="0"/>
              <a:t>Jindřich V. byl uznán francouzským králem, ale náhle zemřel</a:t>
            </a:r>
          </a:p>
          <a:p>
            <a:r>
              <a:rPr lang="cs-CZ" sz="2500" b="1" dirty="0" smtClean="0"/>
              <a:t>lidový odpor proti Anglii </a:t>
            </a:r>
            <a:r>
              <a:rPr lang="cs-CZ" sz="2500" dirty="0" smtClean="0"/>
              <a:t>– do čela vojska </a:t>
            </a:r>
            <a:r>
              <a:rPr lang="cs-CZ" sz="2500" b="1" dirty="0" smtClean="0"/>
              <a:t>Jana z Arku </a:t>
            </a:r>
            <a:r>
              <a:rPr lang="cs-CZ" sz="2500" dirty="0" smtClean="0"/>
              <a:t>(vesnická dívka, slyšela božské hlasy, víra )</a:t>
            </a:r>
          </a:p>
          <a:p>
            <a:r>
              <a:rPr lang="cs-CZ" sz="2500" dirty="0" smtClean="0"/>
              <a:t>Jana z Arku </a:t>
            </a:r>
            <a:r>
              <a:rPr lang="cs-CZ" sz="2500" b="1" dirty="0" smtClean="0"/>
              <a:t>dobyla Orléans </a:t>
            </a:r>
            <a:r>
              <a:rPr lang="cs-CZ" sz="2500" dirty="0" smtClean="0"/>
              <a:t>(„panna Orleánská“) a </a:t>
            </a:r>
            <a:r>
              <a:rPr lang="cs-CZ" sz="2500" b="1" dirty="0" smtClean="0"/>
              <a:t>Remeš</a:t>
            </a:r>
            <a:r>
              <a:rPr lang="cs-CZ" sz="2500" dirty="0" smtClean="0"/>
              <a:t> (korunovace Karla VII.)</a:t>
            </a:r>
          </a:p>
          <a:p>
            <a:r>
              <a:rPr lang="cs-CZ" sz="2500" dirty="0" smtClean="0"/>
              <a:t>1430 – zajata Burgunďany a předána Angličanům</a:t>
            </a:r>
          </a:p>
          <a:p>
            <a:r>
              <a:rPr lang="cs-CZ" sz="2500" b="1" dirty="0" smtClean="0"/>
              <a:t>1431 – odsouzena za čarodějnictví v Rouenu </a:t>
            </a:r>
            <a:r>
              <a:rPr lang="cs-CZ" sz="2500" dirty="0" smtClean="0"/>
              <a:t>(svatořečená)</a:t>
            </a:r>
          </a:p>
          <a:p>
            <a:r>
              <a:rPr lang="cs-CZ" sz="2500" dirty="0" smtClean="0"/>
              <a:t>do r. 1453 </a:t>
            </a:r>
            <a:r>
              <a:rPr lang="cs-CZ" sz="2500" b="1" dirty="0" smtClean="0"/>
              <a:t>získala Francie zpět všechna území </a:t>
            </a:r>
            <a:r>
              <a:rPr lang="cs-CZ" sz="2500" dirty="0" smtClean="0"/>
              <a:t>kromě přístavu Calais (zisk až v 16. století)</a:t>
            </a:r>
            <a:endParaRPr lang="cs-CZ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571480"/>
            <a:ext cx="4775015" cy="3181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142851"/>
            <a:ext cx="2928958" cy="4427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3838575"/>
            <a:ext cx="19050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39" y="3857628"/>
            <a:ext cx="2344723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214282" y="4357694"/>
            <a:ext cx="285750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http://upload.wikimedia.org/wikipedia/commons/thumb/3/39/Joan_of_arc_miniature_graded.jpg/396px-Joan_of_arc_miniature_graded.jpg</a:t>
            </a:r>
            <a:endParaRPr lang="cs-CZ" sz="400" dirty="0"/>
          </a:p>
        </p:txBody>
      </p:sp>
      <p:sp>
        <p:nvSpPr>
          <p:cNvPr id="9" name="Obdélník 8"/>
          <p:cNvSpPr/>
          <p:nvPr/>
        </p:nvSpPr>
        <p:spPr>
          <a:xfrm>
            <a:off x="3571868" y="357187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http://upload.wikimedia.org/wikipedia/commons/thumb/b/be/Schlacht_von_Azincourt.jpg/800px-Schlacht_von_Azincourt.jpg</a:t>
            </a:r>
            <a:endParaRPr lang="cs-CZ" sz="400" dirty="0"/>
          </a:p>
        </p:txBody>
      </p:sp>
      <p:sp>
        <p:nvSpPr>
          <p:cNvPr id="11" name="Obdélník 10"/>
          <p:cNvSpPr/>
          <p:nvPr/>
        </p:nvSpPr>
        <p:spPr>
          <a:xfrm>
            <a:off x="6572264" y="142852"/>
            <a:ext cx="1949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Bitva u </a:t>
            </a:r>
            <a:r>
              <a:rPr lang="cs-CZ" dirty="0" err="1" smtClean="0"/>
              <a:t>Azincourtu</a:t>
            </a:r>
            <a:r>
              <a:rPr lang="cs-CZ" dirty="0" smtClean="0"/>
              <a:t>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42844" y="4572008"/>
            <a:ext cx="12348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Jana z Arku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43108" y="5286388"/>
            <a:ext cx="1126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Jindřich V.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643570" y="5214950"/>
            <a:ext cx="10145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Karel VII.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357554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http://upload.wikimedia.org/wikipedia/commons/d/d5/Henry_V_of_England.jpg</a:t>
            </a:r>
            <a:endParaRPr lang="cs-CZ" sz="400" dirty="0"/>
          </a:p>
        </p:txBody>
      </p:sp>
      <p:sp>
        <p:nvSpPr>
          <p:cNvPr id="16" name="Obdélník 15"/>
          <p:cNvSpPr/>
          <p:nvPr/>
        </p:nvSpPr>
        <p:spPr>
          <a:xfrm>
            <a:off x="6715140" y="65008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http://upload.wikimedia.org/wikipedia/commons/thumb/7/71/KarlVII.jpg/492px-KarlVII.jpg</a:t>
            </a:r>
            <a:endParaRPr lang="cs-CZ" sz="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Důsledky Stoleté války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28736"/>
            <a:ext cx="568643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vyčerpání obou zemí z dlouhé války, zvýšení daní</a:t>
            </a:r>
          </a:p>
          <a:p>
            <a:r>
              <a:rPr lang="cs-CZ" dirty="0" smtClean="0"/>
              <a:t>z války </a:t>
            </a:r>
            <a:r>
              <a:rPr lang="cs-CZ" b="1" dirty="0" smtClean="0"/>
              <a:t>se dříve vzchopila Francie </a:t>
            </a:r>
            <a:r>
              <a:rPr lang="cs-CZ" dirty="0" smtClean="0"/>
              <a:t>– již v polovině 15. století za vlády </a:t>
            </a:r>
            <a:r>
              <a:rPr lang="cs-CZ" b="1" dirty="0" smtClean="0"/>
              <a:t>Ludvíka XI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Anglii následoval boj  o trůn – </a:t>
            </a:r>
            <a:r>
              <a:rPr lang="cs-CZ" b="1" dirty="0" smtClean="0"/>
              <a:t>Válka růží </a:t>
            </a:r>
            <a:r>
              <a:rPr lang="cs-CZ" dirty="0" smtClean="0"/>
              <a:t>(podle erbů dvou rodu </a:t>
            </a:r>
            <a:r>
              <a:rPr lang="cs-CZ" dirty="0" err="1" smtClean="0"/>
              <a:t>Lancasterů</a:t>
            </a:r>
            <a:r>
              <a:rPr lang="cs-CZ" dirty="0" smtClean="0"/>
              <a:t> a Yorků)</a:t>
            </a:r>
          </a:p>
          <a:p>
            <a:r>
              <a:rPr lang="cs-CZ" dirty="0" smtClean="0"/>
              <a:t>nakonec po dlouhých sporech vyhrál další rod - </a:t>
            </a:r>
            <a:r>
              <a:rPr lang="cs-CZ" b="1" dirty="0" smtClean="0"/>
              <a:t>Tudorovci</a:t>
            </a:r>
            <a:endParaRPr lang="cs-CZ" b="1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1571612"/>
            <a:ext cx="2857500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5572140"/>
            <a:ext cx="2095500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072182" y="4786322"/>
            <a:ext cx="307181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http://upload.wikimedia.org/wikipedia/commons/thumb/f/f7/MS_Ghent_-_Battle_of_Tewkesbury.jpg/516px-MS_Ghent_-_Battle_of_Tewkesbury.jpg</a:t>
            </a:r>
            <a:endParaRPr lang="cs-CZ" sz="400" dirty="0"/>
          </a:p>
        </p:txBody>
      </p:sp>
      <p:sp>
        <p:nvSpPr>
          <p:cNvPr id="7" name="Obdélník 6"/>
          <p:cNvSpPr/>
          <p:nvPr/>
        </p:nvSpPr>
        <p:spPr>
          <a:xfrm>
            <a:off x="6429388" y="5286388"/>
            <a:ext cx="2459328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50" dirty="0" smtClean="0"/>
              <a:t>Červená růže </a:t>
            </a:r>
            <a:r>
              <a:rPr lang="cs-CZ" sz="1050" dirty="0" err="1" smtClean="0"/>
              <a:t>Lancasterů</a:t>
            </a:r>
            <a:r>
              <a:rPr lang="cs-CZ" sz="1050" dirty="0" smtClean="0"/>
              <a:t> a bílá růže Yorků</a:t>
            </a:r>
            <a:endParaRPr lang="cs-CZ" sz="1050" dirty="0"/>
          </a:p>
        </p:txBody>
      </p:sp>
      <p:sp>
        <p:nvSpPr>
          <p:cNvPr id="8" name="Obdélník 7"/>
          <p:cNvSpPr/>
          <p:nvPr/>
        </p:nvSpPr>
        <p:spPr>
          <a:xfrm>
            <a:off x="6643702" y="6429396"/>
            <a:ext cx="2071702" cy="214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4"/>
              </a:rPr>
              <a:t>http://upload.wikimedia.org/wikipedia/commons/thumb/d/d7/Roses-Lancaster_victory.svg/620px-Roses-Lancaster_victory.svg.png</a:t>
            </a:r>
            <a:r>
              <a:rPr lang="cs-CZ" sz="400" dirty="0" smtClean="0"/>
              <a:t>,CC BY-SA, autor: </a:t>
            </a:r>
            <a:r>
              <a:rPr lang="cs-CZ" sz="400" dirty="0" err="1" smtClean="0"/>
              <a:t>Ipankonin</a:t>
            </a:r>
            <a:endParaRPr lang="cs-CZ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fontScale="92500"/>
          </a:bodyPr>
          <a:lstStyle/>
          <a:p>
            <a:r>
              <a:rPr lang="cs-CZ" sz="1000" dirty="0" smtClean="0">
                <a:hlinkClick r:id="rId2"/>
              </a:rPr>
              <a:t>http://upload.wikimedia.org/wikipedia/commons/thumb/b/bb/Bayeux_Tapestry_scene57_Harold_death.jpg/688px-Bayeux_Tapestry_scene57_Harold_death.jpg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http://upload.wikimedia.org/wikipedia/commons/c/c1/Jindra_Eleonora.jpg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http://upload.wikimedia.org/wikipedia/commons/9/9c/Jindra_Becket.jpg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http://upload.wikimedia.org/wikipedia/commons/5/58/Richard_I_of_England.png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http://upload.wikimedia.org/wikipedia/commons/d/d3/Mort_de_Richard_coeur_de_lion.jpg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http://upload.wikimedia.org/wikipedia/commons/0/0c/John_of_England_%28John_Lackland%29.jpg</a:t>
            </a:r>
          </a:p>
          <a:p>
            <a:r>
              <a:rPr lang="cs-CZ" sz="1000" dirty="0" smtClean="0">
                <a:hlinkClick r:id="rId7"/>
              </a:rPr>
              <a:t>http://upload.wikimedia.org/wikipedia/commons/a/a9/Philippe2%2BJean1%2Bpaix.jpg</a:t>
            </a:r>
            <a:endParaRPr lang="cs-CZ" sz="1000" dirty="0" smtClean="0"/>
          </a:p>
          <a:p>
            <a:r>
              <a:rPr lang="cs-CZ" sz="1000" dirty="0" smtClean="0">
                <a:hlinkClick r:id="rId8"/>
              </a:rPr>
              <a:t>http://upload.wikimedia.org/wikipedia/commons/f/f5/Conquetes_Philippe_Auguste.gif</a:t>
            </a:r>
            <a:r>
              <a:rPr lang="cs-CZ" sz="1000" dirty="0" smtClean="0"/>
              <a:t>, CC BY-SA, autor: Vol de </a:t>
            </a:r>
            <a:r>
              <a:rPr lang="cs-CZ" sz="1000" dirty="0" err="1" smtClean="0"/>
              <a:t>nuit</a:t>
            </a:r>
            <a:endParaRPr lang="cs-CZ" sz="1000" dirty="0" smtClean="0"/>
          </a:p>
          <a:p>
            <a:r>
              <a:rPr lang="cs-CZ" sz="1000" dirty="0" smtClean="0">
                <a:hlinkClick r:id="rId9"/>
              </a:rPr>
              <a:t>http://upload.wikimedia.org/wikipedia/commons/e/e0/Sacre_de_Philippe_Auguste.jpg</a:t>
            </a:r>
            <a:endParaRPr lang="cs-CZ" sz="1000" dirty="0" smtClean="0"/>
          </a:p>
          <a:p>
            <a:r>
              <a:rPr lang="cs-CZ" sz="1000" dirty="0" smtClean="0">
                <a:hlinkClick r:id="rId10"/>
              </a:rPr>
              <a:t>http://upload.wikimedia.org/wikipedia/commons/thumb/0/07/Naissance_Philippe_II.jpg/563px-Naissance_Philippe_II.jpg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http://upload.wikimedia.org/wikipedia/commons/a/a4/Philippe_IV_le_bel.jpg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http://upload.wikimedia.org/wikipedia/commons/7/7d/Templars_on_Stake_02.jpg</a:t>
            </a:r>
          </a:p>
          <a:p>
            <a:r>
              <a:rPr lang="cs-CZ" sz="1000" dirty="0" smtClean="0"/>
              <a:t>http://upload.wikimedia.org/wikipedia/commons/thumb/1/1b/Belagerung_von_Calais_1346-1347.JPG/734px-Belagerung_von_Calais_1346-1347.JPG</a:t>
            </a:r>
          </a:p>
          <a:p>
            <a:r>
              <a:rPr lang="cs-CZ" sz="1000" dirty="0" smtClean="0">
                <a:hlinkClick r:id="rId12"/>
              </a:rPr>
              <a:t>http://upload.wikimedia.org/wikipedia/commons/thumb/6/6b/Cr%C3%A9cy_jean_froissard.jpg/601px-Cr%C3%A9cy_jean_froissard.jpg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http://upload.wikimedia.org/wikipedia/commons/2/24/Battle_of_crecy_froissart.jpg</a:t>
            </a:r>
          </a:p>
          <a:p>
            <a:r>
              <a:rPr lang="cs-CZ" sz="1000" dirty="0" smtClean="0">
                <a:hlinkClick r:id="rId13"/>
              </a:rPr>
              <a:t>http://upload.wikimedia.org/wikipedia/commons/d/da/Auguste_Rodin-Burghers_of_Calais_London_%28photo%29.jpg</a:t>
            </a:r>
            <a:r>
              <a:rPr lang="cs-CZ" sz="1000" dirty="0" smtClean="0"/>
              <a:t>, CC BY-SA, autor:</a:t>
            </a:r>
            <a:r>
              <a:rPr lang="cs-CZ" sz="1000" dirty="0" err="1" smtClean="0"/>
              <a:t>Escarlati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http://upload.wikimedia.org/wikipedia/commons/c/c4/Viktor_Barvitius_Bitva_u_Kres%C4%8Daku.jpg</a:t>
            </a:r>
            <a:endParaRPr lang="cs-CZ" sz="1000" dirty="0" smtClean="0"/>
          </a:p>
          <a:p>
            <a:r>
              <a:rPr lang="cs-CZ" sz="1000" dirty="0" smtClean="0">
                <a:hlinkClick r:id="rId15"/>
              </a:rPr>
              <a:t>http://upload.wikimedia.org/wikipedia/commons/thumb/a/ae/Pestilence_spreading_1347-1351_europe.cs.png/553px-Pestilence_spreading_1347-1351_europe.cs.png</a:t>
            </a:r>
            <a:r>
              <a:rPr lang="cs-CZ" sz="1000" dirty="0" smtClean="0"/>
              <a:t>, CC BY-SA, autor: </a:t>
            </a:r>
            <a:r>
              <a:rPr lang="cs-CZ" sz="1000" dirty="0" err="1" smtClean="0"/>
              <a:t>Roger</a:t>
            </a:r>
            <a:r>
              <a:rPr lang="cs-CZ" sz="1000" dirty="0" smtClean="0"/>
              <a:t> </a:t>
            </a:r>
            <a:r>
              <a:rPr lang="cs-CZ" sz="1000" dirty="0" err="1" smtClean="0"/>
              <a:t>Zenner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http://upload.wikimedia.org/wikipedia/commons/thumb/4/4e/Smallpox01.jpg/800px-Smallpox01.jpg</a:t>
            </a:r>
          </a:p>
          <a:p>
            <a:r>
              <a:rPr lang="cs-CZ" sz="1000" dirty="0" smtClean="0">
                <a:hlinkClick r:id="rId16"/>
              </a:rPr>
              <a:t>http://upload.wikimedia.org/wikipedia/commons/4/48/Flagellants.png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http://upload.wikimedia.org/wikipedia/commons/c/ca/Beak_Doctor_1720.jpg</a:t>
            </a:r>
          </a:p>
          <a:p>
            <a:r>
              <a:rPr lang="cs-CZ" sz="1000" dirty="0" smtClean="0">
                <a:hlinkClick r:id="rId17"/>
              </a:rPr>
              <a:t>http://upload.wikimedia.org/wikipedia/commons/thumb/3/39/Joan_of_arc_miniature_graded.jpg/396px-Joan_of_arc_miniature_graded.jpg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http://upload.wikimedia.org/wikipedia/commons/thumb/b/be/Schlacht_von_Azincourt.jpg/800px-Schlacht_von_Azincourt.jpg</a:t>
            </a:r>
          </a:p>
          <a:p>
            <a:r>
              <a:rPr lang="cs-CZ" sz="1000" dirty="0" smtClean="0"/>
              <a:t>http://upload.wikimedia.org/wikipedia/commons/d/d5/Henry_V_of_England.jpg</a:t>
            </a:r>
          </a:p>
          <a:p>
            <a:r>
              <a:rPr lang="cs-CZ" sz="1000" dirty="0" smtClean="0"/>
              <a:t>http://upload.wikimedia.org/wikipedia/commons/thumb/7/71/KarlVII.jpg/492px-KarlVII.jpg</a:t>
            </a:r>
          </a:p>
          <a:p>
            <a:r>
              <a:rPr lang="cs-CZ" sz="1000" dirty="0" smtClean="0">
                <a:hlinkClick r:id="rId18"/>
              </a:rPr>
              <a:t>http://upload.wikimedia.org/wikipedia/commons/thumb/d/d7/Roses-Lancaster_victory.svg/620px-Roses-Lancaster_victory.svg.png</a:t>
            </a:r>
            <a:r>
              <a:rPr lang="cs-CZ" sz="1000" dirty="0" smtClean="0"/>
              <a:t>,CC BY-SA, autor: </a:t>
            </a:r>
            <a:r>
              <a:rPr lang="cs-CZ" sz="1000" dirty="0" err="1" smtClean="0"/>
              <a:t>Ipankonin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http://upload.wikimedia.org/wikipedia/commons/thumb/f/f7/MS_Ghent_-_Battle_of_Tewkesbury.jpg/516px-MS_Ghent_-_Battle_of_Tewkesbury.jpg</a:t>
            </a:r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1045</Words>
  <Application>Microsoft Office PowerPoint</Application>
  <PresentationFormat>Předvádění na obrazovce (4:3)</PresentationFormat>
  <Paragraphs>188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ANGLIE</vt:lpstr>
      <vt:lpstr>Jindřich II. Plantagenet  (2. pol. 12.stol.)</vt:lpstr>
      <vt:lpstr>Richard Lví srdce (konec 12. století)</vt:lpstr>
      <vt:lpstr>Jan Bezzemek (12./13.století)</vt:lpstr>
      <vt:lpstr>Snímek 7</vt:lpstr>
      <vt:lpstr>FRANCIE</vt:lpstr>
      <vt:lpstr>Filip IV. Sličný  (13./14.století)</vt:lpstr>
      <vt:lpstr>Příčiny Stoleté války (1337-1453)</vt:lpstr>
      <vt:lpstr>1. etapa (1337-1360)</vt:lpstr>
      <vt:lpstr>Snímek 12</vt:lpstr>
      <vt:lpstr>2. ETAPA (1360 - 1374)</vt:lpstr>
      <vt:lpstr>Snímek 14</vt:lpstr>
      <vt:lpstr>3. ETAPA (1415-1453)</vt:lpstr>
      <vt:lpstr>Snímek 16</vt:lpstr>
      <vt:lpstr>Důsledky Stoleté války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Středověká Francie a Anglie a Stoletá válka</dc:title>
  <dc:creator>hasli</dc:creator>
  <cp:lastModifiedBy>Dum</cp:lastModifiedBy>
  <cp:revision>66</cp:revision>
  <dcterms:created xsi:type="dcterms:W3CDTF">2012-02-01T16:57:13Z</dcterms:created>
  <dcterms:modified xsi:type="dcterms:W3CDTF">2014-01-28T21:40:04Z</dcterms:modified>
</cp:coreProperties>
</file>