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97" r:id="rId2"/>
    <p:sldId id="287" r:id="rId3"/>
    <p:sldId id="288" r:id="rId4"/>
    <p:sldId id="289" r:id="rId5"/>
    <p:sldId id="290" r:id="rId6"/>
    <p:sldId id="294" r:id="rId7"/>
    <p:sldId id="295" r:id="rId8"/>
    <p:sldId id="29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69" autoAdjust="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3294" y="-90"/>
      </p:cViewPr>
      <p:guideLst>
        <p:guide orient="horz" pos="2880"/>
        <p:guide pos="2160"/>
      </p:guideLst>
    </p:cSldViewPr>
  </p:notes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D20A2-E079-4F78-A176-F419513CBBC1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55294-E477-4926-873F-B4E68661479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65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58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696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63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996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779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083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29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90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714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232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38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245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921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60.png"/><Relationship Id="rId7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4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0.pn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90.png"/><Relationship Id="rId7" Type="http://schemas.openxmlformats.org/officeDocument/2006/relationships/image" Target="../media/image10.png"/><Relationship Id="rId12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11" Type="http://schemas.openxmlformats.org/officeDocument/2006/relationships/image" Target="../media/image21.png"/><Relationship Id="rId5" Type="http://schemas.openxmlformats.org/officeDocument/2006/relationships/image" Target="../media/image23.png"/><Relationship Id="rId10" Type="http://schemas.openxmlformats.org/officeDocument/2006/relationships/image" Target="../media/image20.png"/><Relationship Id="rId4" Type="http://schemas.openxmlformats.org/officeDocument/2006/relationships/image" Target="../media/image17.png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22.png"/><Relationship Id="rId3" Type="http://schemas.openxmlformats.org/officeDocument/2006/relationships/image" Target="../media/image26.png"/><Relationship Id="rId12" Type="http://schemas.openxmlformats.org/officeDocument/2006/relationships/image" Target="../media/image21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11" Type="http://schemas.openxmlformats.org/officeDocument/2006/relationships/image" Target="../media/image20.png"/><Relationship Id="rId5" Type="http://schemas.openxmlformats.org/officeDocument/2006/relationships/image" Target="../media/image27.png"/><Relationship Id="rId10" Type="http://schemas.openxmlformats.org/officeDocument/2006/relationships/image" Target="../media/image19.png"/><Relationship Id="rId4" Type="http://schemas.openxmlformats.org/officeDocument/2006/relationships/image" Target="../media/image23.png"/><Relationship Id="rId9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791713642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VY_32_INOVACE_06-14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22. 8.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04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Postup výpočtu vnitřních sil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Prostý nosník zatížený spojitým trojúhelníkovým zatížením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151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460" y="274638"/>
            <a:ext cx="8165340" cy="54401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792" y="818652"/>
            <a:ext cx="8528784" cy="62108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Určete průběh V, M, N na prostém nosníku délky </a:t>
            </a:r>
            <a:r>
              <a:rPr lang="cs-CZ" dirty="0"/>
              <a:t> </a:t>
            </a:r>
            <a:r>
              <a:rPr lang="cs-CZ" dirty="0" smtClean="0"/>
              <a:t>L = 6 m zatíženým spojitým trojúhelníkovým zatížením o velikosti 3 kN ve vrcholu trojúhelníka.</a:t>
            </a:r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Na nosníku vypočtěte: 					reakce Az, Ay, Bz, 						posouvající síly V, 						přechodný průřez P.P., 					momenty M, 							normálové síly N.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Velikosti vnitřních sil 						vyneste do obrazců.				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78" y="2258844"/>
            <a:ext cx="5700713" cy="193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664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12" y="790001"/>
            <a:ext cx="4419131" cy="1624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67" y="2168832"/>
            <a:ext cx="4163222" cy="1624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1. Popis zadání a výpočet náhradního břemena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088688"/>
                <a:ext cx="3484716" cy="503747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sz="3200" b="1" dirty="0" smtClean="0"/>
              </a:p>
              <a:p>
                <a:pPr marL="0" indent="0">
                  <a:buNone/>
                </a:pPr>
                <a:endParaRPr lang="cs-CZ" sz="2000" b="1" dirty="0"/>
              </a:p>
              <a:p>
                <a:pPr marL="0" indent="0">
                  <a:buNone/>
                </a:pPr>
                <a:r>
                  <a:rPr lang="cs-CZ" sz="3200" b="1" dirty="0" smtClean="0"/>
                  <a:t>Q´=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𝒇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∙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𝑳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>
                            <a:latin typeface="Cambria Math"/>
                          </a:rPr>
                          <m:t>𝟑</m:t>
                        </m:r>
                        <m:r>
                          <a:rPr lang="cs-CZ" sz="3200" b="1" i="1">
                            <a:latin typeface="Cambria Math"/>
                          </a:rPr>
                          <m:t> ∙ </m:t>
                        </m:r>
                        <m:r>
                          <a:rPr lang="cs-CZ" sz="3200" b="1" i="1"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200" b="1" i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/>
                  <a:t> =</a:t>
                </a: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Q´= 9 kN</a:t>
                </a:r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088688"/>
                <a:ext cx="3484716" cy="5037475"/>
              </a:xfrm>
              <a:blipFill rotWithShape="1">
                <a:blip r:embed="rId3"/>
                <a:stretch>
                  <a:fillRect l="-4371" b="-2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790001"/>
            <a:ext cx="4572000" cy="5940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Popíšeme si obrázek zadání.</a:t>
            </a:r>
          </a:p>
          <a:p>
            <a:pPr marL="0" indent="0">
              <a:buNone/>
            </a:pPr>
            <a:r>
              <a:rPr lang="cs-CZ" dirty="0" smtClean="0"/>
              <a:t>Zakreslím odhad reakcí.</a:t>
            </a:r>
          </a:p>
          <a:p>
            <a:pPr marL="0" indent="0">
              <a:buNone/>
            </a:pPr>
            <a:r>
              <a:rPr lang="cs-CZ" dirty="0" smtClean="0"/>
              <a:t>Vypočteme si náhradní břemeno </a:t>
            </a:r>
            <a:r>
              <a:rPr lang="cs-CZ" b="1" dirty="0" smtClean="0">
                <a:solidFill>
                  <a:srgbClr val="FF0000"/>
                </a:solidFill>
              </a:rPr>
              <a:t>Q´</a:t>
            </a:r>
            <a:r>
              <a:rPr lang="cs-CZ" dirty="0" smtClean="0"/>
              <a:t>, které využijeme při výpočtu reakcí.</a:t>
            </a:r>
          </a:p>
          <a:p>
            <a:pPr marL="0" indent="0">
              <a:buNone/>
            </a:pPr>
            <a:r>
              <a:rPr lang="cs-CZ" dirty="0" smtClean="0"/>
              <a:t>Náhradní břemeno je v těžišti spojitého trojúhelníkového zatížení. Tj. v 1/3 od vrcholu.</a:t>
            </a:r>
          </a:p>
          <a:p>
            <a:pPr marL="0" indent="0">
              <a:buNone/>
            </a:pPr>
            <a:r>
              <a:rPr lang="cs-CZ" dirty="0" smtClean="0"/>
              <a:t>Velikost </a:t>
            </a:r>
            <a:r>
              <a:rPr lang="cs-CZ" b="1" dirty="0">
                <a:solidFill>
                  <a:srgbClr val="FF0000"/>
                </a:solidFill>
              </a:rPr>
              <a:t>Q</a:t>
            </a:r>
            <a:r>
              <a:rPr lang="cs-CZ" b="1" dirty="0" smtClean="0">
                <a:solidFill>
                  <a:srgbClr val="FF0000"/>
                </a:solidFill>
              </a:rPr>
              <a:t>´ </a:t>
            </a:r>
            <a:r>
              <a:rPr lang="cs-CZ" dirty="0" smtClean="0"/>
              <a:t>je obsah trojúhelníkového zatížení v kN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464" y="3529162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6416" y="353570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681748" y="2528880"/>
            <a:ext cx="0" cy="540072"/>
          </a:xfrm>
          <a:prstGeom prst="straightConnector1">
            <a:avLst/>
          </a:prstGeom>
          <a:ln w="254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614354" y="3352883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791496" y="3264974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161412" y="3068952"/>
            <a:ext cx="546292" cy="1207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241556" y="2107964"/>
                <a:ext cx="1957074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∙6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=9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1556" y="2107964"/>
                <a:ext cx="1957074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31564" y="2677691"/>
                <a:ext cx="504497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564" y="2677691"/>
                <a:ext cx="504497" cy="391261"/>
              </a:xfrm>
              <a:prstGeom prst="rect">
                <a:avLst/>
              </a:prstGeom>
              <a:blipFill rotWithShape="1">
                <a:blip r:embed="rId5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55076" y="3632458"/>
                <a:ext cx="486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076" y="3632458"/>
                <a:ext cx="48648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48" name="TextovéPole 2047"/>
              <p:cNvSpPr txBox="1"/>
              <p:nvPr/>
            </p:nvSpPr>
            <p:spPr>
              <a:xfrm>
                <a:off x="3198630" y="3608495"/>
                <a:ext cx="4726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𝐵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48" name="TextovéPole 20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8630" y="3608495"/>
                <a:ext cx="47263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779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-81468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2. Výpočet reakcí Az, Ay, Bz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7735" y="1035999"/>
            <a:ext cx="3484716" cy="50374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953577"/>
                <a:ext cx="4680624" cy="5172586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a: Q´ ∙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𝐿</m:t>
                    </m:r>
                  </m:oMath>
                </a14:m>
                <a:r>
                  <a:rPr lang="cs-CZ" dirty="0" smtClean="0"/>
                  <a:t>  -  Bz ∙ 6 </a:t>
                </a:r>
                <a:r>
                  <a:rPr lang="cs-CZ" dirty="0"/>
                  <a:t>= 0</a:t>
                </a:r>
              </a:p>
              <a:p>
                <a:pPr marL="0" indent="0">
                  <a:buNone/>
                </a:pPr>
                <a:r>
                  <a:rPr lang="cs-CZ" dirty="0"/>
                  <a:t>   </a:t>
                </a:r>
                <a:r>
                  <a:rPr lang="cs-CZ" dirty="0">
                    <a:solidFill>
                      <a:srgbClr val="FF0000"/>
                    </a:solidFill>
                  </a:rPr>
                  <a:t>Bz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𝑄</m:t>
                        </m:r>
                        <m:r>
                          <a:rPr lang="cs-CZ" b="0" i="1" smtClean="0">
                            <a:latin typeface="Cambria Math"/>
                          </a:rPr>
                          <m:t>´∙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9 </m:t>
                        </m:r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 6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36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6 kN</a:t>
                </a:r>
                <a:endParaRPr lang="cs-CZ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/>
                  <a:t>    </a:t>
                </a:r>
                <a:r>
                  <a:rPr lang="cs-CZ" dirty="0" err="1"/>
                  <a:t>Az</a:t>
                </a:r>
                <a:r>
                  <a:rPr lang="cs-CZ" dirty="0"/>
                  <a:t> </a:t>
                </a:r>
                <a:r>
                  <a:rPr lang="cs-CZ" dirty="0" smtClean="0"/>
                  <a:t>- Q´ </a:t>
                </a:r>
                <a:r>
                  <a:rPr lang="cs-CZ" dirty="0"/>
                  <a:t>+ Bz = 0</a:t>
                </a:r>
              </a:p>
              <a:p>
                <a:pPr marL="0" indent="0">
                  <a:buNone/>
                </a:pPr>
                <a:r>
                  <a:rPr lang="cs-CZ" dirty="0"/>
                  <a:t>    </a:t>
                </a:r>
                <a:r>
                  <a:rPr lang="cs-CZ" dirty="0">
                    <a:solidFill>
                      <a:srgbClr val="FF0000"/>
                    </a:solidFill>
                  </a:rPr>
                  <a:t>Az</a:t>
                </a:r>
                <a:r>
                  <a:rPr lang="cs-CZ" dirty="0"/>
                  <a:t> </a:t>
                </a:r>
                <a:r>
                  <a:rPr lang="cs-CZ" dirty="0">
                    <a:solidFill>
                      <a:srgbClr val="FF0000"/>
                    </a:solidFill>
                  </a:rPr>
                  <a:t>=</a:t>
                </a:r>
                <a:r>
                  <a:rPr lang="cs-CZ" dirty="0"/>
                  <a:t> </a:t>
                </a:r>
                <a:r>
                  <a:rPr lang="cs-CZ" dirty="0" smtClean="0"/>
                  <a:t>Q´ - Bz </a:t>
                </a:r>
                <a:r>
                  <a:rPr lang="cs-CZ" dirty="0"/>
                  <a:t>= </a:t>
                </a:r>
                <a:r>
                  <a:rPr lang="cs-CZ" dirty="0" smtClean="0"/>
                  <a:t>9 </a:t>
                </a:r>
                <a:r>
                  <a:rPr lang="cs-CZ" dirty="0"/>
                  <a:t>- </a:t>
                </a:r>
                <a:r>
                  <a:rPr lang="cs-CZ" dirty="0" smtClean="0"/>
                  <a:t>6 </a:t>
                </a:r>
                <a:r>
                  <a:rPr lang="cs-CZ" dirty="0"/>
                  <a:t>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3 </a:t>
                </a:r>
                <a:r>
                  <a:rPr lang="cs-CZ" u="sng" dirty="0">
                    <a:solidFill>
                      <a:srgbClr val="FF0000"/>
                    </a:solidFill>
                  </a:rPr>
                  <a:t>kN</a:t>
                </a:r>
              </a:p>
              <a:p>
                <a:pPr marL="0" indent="0">
                  <a:buNone/>
                </a:pPr>
                <a:r>
                  <a:rPr lang="cs-CZ" dirty="0"/>
                  <a:t>    </a:t>
                </a:r>
                <a:r>
                  <a:rPr lang="cs-CZ" dirty="0">
                    <a:solidFill>
                      <a:srgbClr val="FF0000"/>
                    </a:solidFill>
                  </a:rPr>
                  <a:t>Ay = 0 kN</a:t>
                </a:r>
              </a:p>
              <a:p>
                <a:pPr marL="0" indent="0">
                  <a:buNone/>
                </a:pPr>
                <a:r>
                  <a:rPr lang="cs-CZ" dirty="0"/>
                  <a:t>Svislá reakce v levé podpoře </a:t>
                </a:r>
              </a:p>
              <a:p>
                <a:pPr marL="0" indent="0">
                  <a:buNone/>
                </a:pPr>
                <a:r>
                  <a:rPr lang="cs-CZ" dirty="0"/>
                  <a:t>Az = </a:t>
                </a:r>
                <a:r>
                  <a:rPr lang="cs-CZ" dirty="0" smtClean="0"/>
                  <a:t>3 </a:t>
                </a:r>
                <a:r>
                  <a:rPr lang="cs-CZ" dirty="0"/>
                  <a:t>kN a směřuje nahoru. V pravé Bz = </a:t>
                </a:r>
                <a:r>
                  <a:rPr lang="cs-CZ" dirty="0" smtClean="0"/>
                  <a:t>6 </a:t>
                </a:r>
                <a:r>
                  <a:rPr lang="cs-CZ" dirty="0"/>
                  <a:t>kN a také směřuje nahoru. Vodorovná reakce Ay = 0 kN.</a:t>
                </a: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953577"/>
                <a:ext cx="4680624" cy="5172586"/>
              </a:xfrm>
              <a:blipFill rotWithShape="1">
                <a:blip r:embed="rId3"/>
                <a:stretch>
                  <a:fillRect l="-2734" t="-236" r="-23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hnutá šipka 5"/>
          <p:cNvSpPr>
            <a:spLocks noChangeAspect="1"/>
          </p:cNvSpPr>
          <p:nvPr/>
        </p:nvSpPr>
        <p:spPr>
          <a:xfrm>
            <a:off x="4307857" y="1080429"/>
            <a:ext cx="237680" cy="253705"/>
          </a:xfrm>
          <a:prstGeom prst="bentArrow">
            <a:avLst/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4545537" y="2450911"/>
            <a:ext cx="0" cy="360048"/>
          </a:xfrm>
          <a:prstGeom prst="straightConnector1">
            <a:avLst/>
          </a:prstGeom>
          <a:ln w="285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223909" y="3609024"/>
            <a:ext cx="398056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1" y="1084916"/>
            <a:ext cx="4163222" cy="1624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56975" y="2386841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32887" y="244162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411712" y="1207281"/>
            <a:ext cx="0" cy="540072"/>
          </a:xfrm>
          <a:prstGeom prst="straightConnector1">
            <a:avLst/>
          </a:prstGeom>
          <a:ln w="254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309969" y="2180061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545627" y="2174836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2172" y="1964947"/>
            <a:ext cx="546292" cy="1207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241556" y="729633"/>
                <a:ext cx="1957074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∙6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=9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1556" y="729633"/>
                <a:ext cx="1957074" cy="6127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3967" y="1573686"/>
                <a:ext cx="504497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67" y="1573686"/>
                <a:ext cx="504497" cy="391261"/>
              </a:xfrm>
              <a:prstGeom prst="rect">
                <a:avLst/>
              </a:prstGeom>
              <a:blipFill rotWithShape="1">
                <a:blip r:embed="rId6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45627" y="2580232"/>
                <a:ext cx="486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627" y="2580232"/>
                <a:ext cx="48648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863652" y="2542320"/>
                <a:ext cx="4726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𝐵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3652" y="2542320"/>
                <a:ext cx="47263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545627" y="2258844"/>
            <a:ext cx="276434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411712" y="2053143"/>
            <a:ext cx="0" cy="18002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881508" y="1992797"/>
                <a:ext cx="815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2/3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𝐿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508" y="1992797"/>
                <a:ext cx="815480" cy="338554"/>
              </a:xfrm>
              <a:prstGeom prst="rect">
                <a:avLst/>
              </a:prstGeom>
              <a:blipFill rotWithShape="1">
                <a:blip r:embed="rId9"/>
                <a:stretch>
                  <a:fillRect b="-10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471404" y="1982969"/>
                <a:ext cx="815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1/3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𝐿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1404" y="1982969"/>
                <a:ext cx="815480" cy="338554"/>
              </a:xfrm>
              <a:prstGeom prst="rect">
                <a:avLst/>
              </a:prstGeom>
              <a:blipFill rotWithShape="1">
                <a:blip r:embed="rId10"/>
                <a:stretch>
                  <a:fillRect b="-89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221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0" y="985855"/>
            <a:ext cx="4163222" cy="1624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74577" y="2801745"/>
            <a:ext cx="2433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Pořadnice po nosníku 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3. Výpočet a obrazec posouvajících sil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953576"/>
                <a:ext cx="4680624" cy="5715855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Val  = 0 kN</a:t>
                </a:r>
              </a:p>
              <a:p>
                <a:pPr marL="0" indent="0">
                  <a:buNone/>
                </a:pPr>
                <a:r>
                  <a:rPr lang="cs-CZ" dirty="0"/>
                  <a:t>Vap = Val + Az = 0 + </a:t>
                </a:r>
                <a:r>
                  <a:rPr lang="cs-CZ" dirty="0" smtClean="0"/>
                  <a:t>3 </a:t>
                </a:r>
                <a:r>
                  <a:rPr lang="cs-CZ" dirty="0"/>
                  <a:t>= </a:t>
                </a:r>
                <a:r>
                  <a:rPr lang="cs-CZ" dirty="0" smtClean="0"/>
                  <a:t>3 </a:t>
                </a:r>
                <a:r>
                  <a:rPr lang="cs-CZ" dirty="0"/>
                  <a:t>kN</a:t>
                </a:r>
              </a:p>
              <a:p>
                <a:pPr marL="0" indent="0">
                  <a:buNone/>
                </a:pPr>
                <a:r>
                  <a:rPr lang="cs-CZ" dirty="0"/>
                  <a:t>Vbl = Vap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  <m:r>
                          <a:rPr lang="cs-CZ" b="0" i="1" baseline="-25000" smtClean="0">
                            <a:latin typeface="Cambria Math"/>
                          </a:rPr>
                          <m:t>𝐿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dirty="0"/>
                  <a:t>Vap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den>
                    </m:f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= 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3 </a:t>
                </a:r>
                <a:r>
                  <a:rPr lang="cs-CZ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3 </a:t>
                </a:r>
                <a:r>
                  <a:rPr lang="cs-CZ" dirty="0"/>
                  <a:t>- </a:t>
                </a:r>
                <a:r>
                  <a:rPr lang="cs-CZ" dirty="0" smtClean="0"/>
                  <a:t>9 </a:t>
                </a:r>
                <a:r>
                  <a:rPr lang="cs-CZ" dirty="0"/>
                  <a:t>= </a:t>
                </a:r>
                <a:r>
                  <a:rPr lang="cs-CZ" dirty="0" smtClean="0"/>
                  <a:t>- 6 </a:t>
                </a:r>
                <a:r>
                  <a:rPr lang="cs-CZ" dirty="0"/>
                  <a:t>kN</a:t>
                </a:r>
              </a:p>
              <a:p>
                <a:pPr marL="0" indent="0">
                  <a:buNone/>
                </a:pPr>
                <a:r>
                  <a:rPr lang="cs-CZ" dirty="0"/>
                  <a:t>Vbp = Vbl + Bz = - </a:t>
                </a:r>
                <a:r>
                  <a:rPr lang="cs-CZ" dirty="0" smtClean="0"/>
                  <a:t>6 </a:t>
                </a:r>
                <a:r>
                  <a:rPr lang="cs-CZ" dirty="0"/>
                  <a:t>+ </a:t>
                </a:r>
                <a:r>
                  <a:rPr lang="cs-CZ" dirty="0" smtClean="0"/>
                  <a:t>6 </a:t>
                </a:r>
                <a:r>
                  <a:rPr lang="cs-CZ" dirty="0"/>
                  <a:t>= 0 kN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Při </a:t>
                </a:r>
                <a:r>
                  <a:rPr lang="cs-CZ" dirty="0" smtClean="0"/>
                  <a:t>spojitém trojúhelníkovém zatížení je posouvající </a:t>
                </a:r>
                <a:r>
                  <a:rPr lang="cs-CZ" dirty="0"/>
                  <a:t>síla </a:t>
                </a:r>
                <a:r>
                  <a:rPr lang="cs-CZ" dirty="0" smtClean="0"/>
                  <a:t>v intervalu (a, b)funkce kvadratická. Klesá po parabole 2°. Křivka klesá v závislosti na stoupajícím zatížení. </a:t>
                </a:r>
                <a:r>
                  <a:rPr lang="cs-CZ" dirty="0"/>
                  <a:t>Zatížení v libovolném místě </a:t>
                </a:r>
                <a:r>
                  <a:rPr lang="cs-CZ" dirty="0" smtClean="0"/>
                  <a:t>nosníku se zjistí dle podobnosti trojúhelníků.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𝑓𝑦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; f</a:t>
                </a:r>
                <a:r>
                  <a:rPr lang="cs-CZ" baseline="-25000" dirty="0" smtClean="0"/>
                  <a:t>y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𝑓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𝐿</m:t>
                        </m:r>
                      </m:den>
                    </m:f>
                  </m:oMath>
                </a14:m>
                <a:r>
                  <a:rPr lang="cs-CZ" dirty="0" smtClean="0"/>
                  <a:t> ;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baseline="-25000" dirty="0" smtClean="0">
                    <a:solidFill>
                      <a:srgbClr val="FF0000"/>
                    </a:solidFill>
                  </a:rPr>
                  <a:t>L</a:t>
                </a:r>
                <a:r>
                  <a:rPr lang="cs-CZ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𝑓</m:t>
                        </m:r>
                        <m: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𝐿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𝐿</m:t>
                        </m:r>
                      </m:den>
                    </m:f>
                  </m:oMath>
                </a14:m>
                <a:endParaRPr lang="cs-CZ" baseline="-2500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953576"/>
                <a:ext cx="4680624" cy="5715855"/>
              </a:xfrm>
              <a:blipFill rotWithShape="1">
                <a:blip r:embed="rId3"/>
                <a:stretch>
                  <a:fillRect l="-2083" t="-1493" r="-28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562222" y="2359323"/>
            <a:ext cx="2" cy="4671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cxnSpLocks/>
          </p:cNvCxnSpPr>
          <p:nvPr/>
        </p:nvCxnSpPr>
        <p:spPr>
          <a:xfrm>
            <a:off x="558464" y="2855532"/>
            <a:ext cx="2433293" cy="0"/>
          </a:xfrm>
          <a:prstGeom prst="line">
            <a:avLst/>
          </a:prstGeom>
          <a:noFill/>
          <a:ln w="19050" cap="flat" cmpd="sng" algn="ctr">
            <a:solidFill>
              <a:schemeClr val="tx2"/>
            </a:solidFill>
            <a:prstDash val="solid"/>
            <a:headEnd type="oval" w="med" len="med"/>
            <a:tailEnd type="triangle" w="med" len="med"/>
          </a:ln>
          <a:effectLst/>
        </p:spPr>
      </p:cxn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70" y="3879060"/>
            <a:ext cx="3817951" cy="2062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2371800" y="3879060"/>
            <a:ext cx="1272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Parabola 2°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>
            <a:stCxn id="22" idx="1"/>
          </p:cNvCxnSpPr>
          <p:nvPr/>
        </p:nvCxnSpPr>
        <p:spPr>
          <a:xfrm flipH="1">
            <a:off x="1656490" y="4063726"/>
            <a:ext cx="715310" cy="853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36078" y="1870605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32887" y="186463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2411712" y="1207281"/>
            <a:ext cx="0" cy="540072"/>
          </a:xfrm>
          <a:prstGeom prst="straightConnector1">
            <a:avLst/>
          </a:prstGeom>
          <a:ln w="254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309969" y="2180061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12172" y="1895293"/>
            <a:ext cx="546292" cy="1207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545627" y="2174836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241556" y="729633"/>
                <a:ext cx="1957074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∙6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=9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1556" y="729633"/>
                <a:ext cx="1957074" cy="6127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3967" y="1551722"/>
                <a:ext cx="934102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67" y="1551722"/>
                <a:ext cx="934102" cy="391261"/>
              </a:xfrm>
              <a:prstGeom prst="rect">
                <a:avLst/>
              </a:prstGeom>
              <a:blipFill rotWithShape="1">
                <a:blip r:embed="rId6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08239" y="2474402"/>
                <a:ext cx="12166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239" y="2474402"/>
                <a:ext cx="121668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322806" y="2362879"/>
                <a:ext cx="12028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𝐵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806" y="2362879"/>
                <a:ext cx="120283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>
            <a:off x="558464" y="2142496"/>
            <a:ext cx="276434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389465" y="1962472"/>
            <a:ext cx="0" cy="18002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881508" y="1883866"/>
                <a:ext cx="815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2/3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𝐿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508" y="1883866"/>
                <a:ext cx="815480" cy="338554"/>
              </a:xfrm>
              <a:prstGeom prst="rect">
                <a:avLst/>
              </a:prstGeom>
              <a:blipFill rotWithShape="1">
                <a:blip r:embed="rId9"/>
                <a:stretch>
                  <a:fillRect b="-89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488228" y="1894613"/>
                <a:ext cx="815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1/3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𝐿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8228" y="1894613"/>
                <a:ext cx="815480" cy="338554"/>
              </a:xfrm>
              <a:prstGeom prst="rect">
                <a:avLst/>
              </a:prstGeom>
              <a:blipFill rotWithShape="1">
                <a:blip r:embed="rId10"/>
                <a:stretch>
                  <a:fillRect b="-10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9754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0" y="985855"/>
            <a:ext cx="4163222" cy="1624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4. Přechodný průřez P.P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953576"/>
                <a:ext cx="4680624" cy="571585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dirty="0" smtClean="0"/>
                  <a:t>Přechodný průřez se nachází v místě kde je posouvající síla rovna „0“.</a:t>
                </a:r>
              </a:p>
              <a:p>
                <a:pPr marL="0" indent="0">
                  <a:buNone/>
                </a:pPr>
                <a:r>
                  <a:rPr lang="cs-CZ" sz="2000" dirty="0"/>
                  <a:t>Při spojitém trojúhelníkovém zatížení klesá v obrazci posouvající síla po parabole 2°. Křivka klesá v závislosti na stoupajícím zatížení. Zatížení v libovolném místě nosníku se zjistí dle podobnosti trojúhelníků.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𝑓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𝐿</m:t>
                        </m:r>
                      </m:den>
                    </m:f>
                    <m:r>
                      <a:rPr lang="cs-CZ" sz="2000" i="1"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𝑓𝑦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sz="2000" dirty="0"/>
                  <a:t> ;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2000" b="1" baseline="-25000" dirty="0">
                    <a:solidFill>
                      <a:srgbClr val="FF0000"/>
                    </a:solidFill>
                  </a:rPr>
                  <a:t>y</a:t>
                </a:r>
                <a:r>
                  <a:rPr lang="cs-CZ" sz="2000" b="1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𝒇</m:t>
                        </m:r>
                        <m:r>
                          <m:rPr>
                            <m:nor/>
                          </m:rPr>
                          <a:rPr lang="cs-CZ" sz="2000" dirty="0"/>
                          <m:t>∙</m:t>
                        </m:r>
                        <m:r>
                          <a:rPr lang="cs-CZ" sz="1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1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𝑳</m:t>
                        </m:r>
                      </m:den>
                    </m:f>
                  </m:oMath>
                </a14:m>
                <a:r>
                  <a:rPr lang="cs-CZ" sz="2000" dirty="0"/>
                  <a:t> ; f</a:t>
                </a:r>
                <a:r>
                  <a:rPr lang="cs-CZ" sz="2000" baseline="-25000" dirty="0"/>
                  <a:t>L</a:t>
                </a:r>
                <a:r>
                  <a:rPr lang="cs-CZ" sz="20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i="1">
                            <a:latin typeface="Cambria Math"/>
                          </a:rPr>
                          <m:t>𝑓</m:t>
                        </m:r>
                        <m:r>
                          <m:rPr>
                            <m:nor/>
                          </m:rPr>
                          <a:rPr lang="cs-CZ" sz="2000" dirty="0"/>
                          <m:t>∙</m:t>
                        </m:r>
                        <m:r>
                          <a:rPr lang="cs-CZ" sz="1600" i="1">
                            <a:latin typeface="Cambria Math"/>
                          </a:rPr>
                          <m:t>𝐿</m:t>
                        </m:r>
                      </m:num>
                      <m:den>
                        <m:r>
                          <a:rPr lang="cs-CZ" sz="1600" i="1">
                            <a:latin typeface="Cambria Math"/>
                          </a:rPr>
                          <m:t>𝐿</m:t>
                        </m:r>
                      </m:den>
                    </m:f>
                  </m:oMath>
                </a14:m>
                <a:endParaRPr lang="cs-CZ" sz="2000" baseline="-25000" dirty="0"/>
              </a:p>
              <a:p>
                <a:pPr marL="0" indent="0">
                  <a:buNone/>
                </a:pPr>
                <a:r>
                  <a:rPr lang="cs-CZ" sz="2000" dirty="0" smtClean="0"/>
                  <a:t>P.P. </a:t>
                </a:r>
                <a:r>
                  <a:rPr lang="cs-CZ" sz="2000" dirty="0"/>
                  <a:t>najdeme takto </a:t>
                </a:r>
                <a:r>
                  <a:rPr lang="cs-CZ" sz="2000" dirty="0" smtClean="0"/>
                  <a:t>: 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Vap - f</a:t>
                </a:r>
                <a:r>
                  <a:rPr lang="cs-CZ" sz="2000" baseline="-25000" dirty="0" smtClean="0"/>
                  <a:t>y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 = 0	(vzdálenost </a:t>
                </a:r>
                <a:r>
                  <a:rPr lang="cs-CZ" sz="2000" dirty="0">
                    <a:solidFill>
                      <a:srgbClr val="FF0000"/>
                    </a:solidFill>
                  </a:rPr>
                  <a:t>y</a:t>
                </a:r>
                <a:r>
                  <a:rPr lang="cs-CZ" sz="2000" dirty="0"/>
                  <a:t> je </a:t>
                </a:r>
                <a:r>
                  <a:rPr lang="cs-CZ" sz="2000" dirty="0" smtClean="0"/>
                  <a:t>neznámá)</a:t>
                </a:r>
                <a:endParaRPr lang="cs-CZ" sz="2000" dirty="0"/>
              </a:p>
              <a:p>
                <a:pPr marL="0" indent="0">
                  <a:buNone/>
                </a:pPr>
                <a:r>
                  <a:rPr lang="cs-CZ" sz="2000" dirty="0" smtClean="0"/>
                  <a:t>Vap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i="1">
                            <a:latin typeface="Cambria Math"/>
                          </a:rPr>
                          <m:t>𝑓</m:t>
                        </m:r>
                        <m:r>
                          <a:rPr lang="cs-CZ" sz="16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1600" i="1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sz="1600" i="1">
                            <a:latin typeface="Cambria Math"/>
                          </a:rPr>
                          <m:t>𝐿</m:t>
                        </m:r>
                      </m:den>
                    </m:f>
                  </m:oMath>
                </a14:m>
                <a:r>
                  <a:rPr lang="cs-CZ" sz="2000" dirty="0" smtClean="0"/>
                  <a:t> </a:t>
                </a:r>
                <a:r>
                  <a:rPr lang="cs-CZ" sz="2000" baseline="-25000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i="1">
                            <a:latin typeface="Cambria Math"/>
                          </a:rPr>
                          <m:t>𝑓</m:t>
                        </m:r>
                        <m:r>
                          <m:rPr>
                            <m:nor/>
                          </m:rPr>
                          <a:rPr lang="cs-CZ" sz="2000" dirty="0"/>
                          <m:t>∙</m:t>
                        </m:r>
                        <m:r>
                          <a:rPr lang="cs-CZ" sz="1600" i="1">
                            <a:latin typeface="Cambria Math"/>
                          </a:rPr>
                          <m:t>𝑦</m:t>
                        </m:r>
                        <m:r>
                          <a:rPr lang="cs-CZ" sz="1600" b="0" i="1" baseline="3000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1600" i="1">
                            <a:latin typeface="Cambria Math"/>
                          </a:rPr>
                          <m:t>𝐿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.2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rgbClr val="FF0000"/>
                    </a:solidFill>
                  </a:rPr>
                  <a:t>y</a:t>
                </a:r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𝑉𝑎𝑝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 ∙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𝐿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 ∙2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𝑓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sz="2000" dirty="0" smtClean="0"/>
                  <a:t> = </a:t>
                </a:r>
                <a:r>
                  <a:rPr lang="cs-CZ" sz="2000" dirty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 </m:t>
                            </m:r>
                            <m: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6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 </m:t>
                            </m:r>
                            <m: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12</m:t>
                        </m:r>
                      </m:e>
                    </m:rad>
                  </m:oMath>
                </a14:m>
                <a:r>
                  <a:rPr lang="cs-CZ" sz="2000" dirty="0" smtClean="0"/>
                  <a:t> =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3,464 m</a:t>
                </a:r>
                <a:endParaRPr lang="cs-CZ" sz="20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dirty="0"/>
                  <a:t>P.P. leží ve vzdálenosti </a:t>
                </a:r>
                <a:r>
                  <a:rPr lang="cs-CZ" sz="2000" dirty="0" smtClean="0"/>
                  <a:t>3,464 </a:t>
                </a:r>
                <a:r>
                  <a:rPr lang="cs-CZ" sz="2000" dirty="0"/>
                  <a:t>m napravo od podpory „a“. Označme si jej </a:t>
                </a:r>
                <a:r>
                  <a:rPr lang="cs-CZ" sz="2000" dirty="0">
                    <a:solidFill>
                      <a:srgbClr val="FF0000"/>
                    </a:solidFill>
                  </a:rPr>
                  <a:t>„c“</a:t>
                </a:r>
                <a:r>
                  <a:rPr lang="cs-CZ" sz="2000" dirty="0"/>
                  <a:t>.</a:t>
                </a:r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953576"/>
                <a:ext cx="4680624" cy="5715855"/>
              </a:xfrm>
              <a:blipFill rotWithShape="1">
                <a:blip r:embed="rId3"/>
                <a:stretch>
                  <a:fillRect l="-1432" t="-533" r="-13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95" y="4149096"/>
            <a:ext cx="3817951" cy="2062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2266079" y="4014675"/>
            <a:ext cx="1272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Parabola 2°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>
            <a:stCxn id="22" idx="1"/>
          </p:cNvCxnSpPr>
          <p:nvPr/>
        </p:nvCxnSpPr>
        <p:spPr>
          <a:xfrm flipH="1">
            <a:off x="1550769" y="4199341"/>
            <a:ext cx="715310" cy="853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23031" y="4384007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733" y="4456009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37884" y="1573686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6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86" y="4264421"/>
            <a:ext cx="2106838" cy="374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1377" y="2489151"/>
            <a:ext cx="37680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74577" y="2801745"/>
            <a:ext cx="2433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Pořadnice po nosníku 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562222" y="2359323"/>
            <a:ext cx="2" cy="4671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>
            <a:off x="558464" y="2855532"/>
            <a:ext cx="2433293" cy="0"/>
          </a:xfrm>
          <a:prstGeom prst="line">
            <a:avLst/>
          </a:prstGeom>
          <a:noFill/>
          <a:ln w="19050" cap="flat" cmpd="sng" algn="ctr">
            <a:solidFill>
              <a:schemeClr val="tx2"/>
            </a:solidFill>
            <a:prstDash val="solid"/>
            <a:headEnd type="oval" w="med" len="med"/>
            <a:tailEnd type="triangle" w="med" len="med"/>
          </a:ln>
          <a:effectLst/>
        </p:spPr>
      </p:cxnSp>
      <p:sp>
        <p:nvSpPr>
          <p:cNvPr id="40" name="TextovéPole 39"/>
          <p:cNvSpPr txBox="1"/>
          <p:nvPr/>
        </p:nvSpPr>
        <p:spPr>
          <a:xfrm>
            <a:off x="136078" y="1870605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432887" y="186463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2411712" y="1207281"/>
            <a:ext cx="0" cy="540072"/>
          </a:xfrm>
          <a:prstGeom prst="straightConnector1">
            <a:avLst/>
          </a:prstGeom>
          <a:ln w="254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3309969" y="2180061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545627" y="2174836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241556" y="729633"/>
                <a:ext cx="1957074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∙6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=9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1556" y="729633"/>
                <a:ext cx="1957074" cy="6127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3967" y="1551722"/>
                <a:ext cx="934102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67" y="1551722"/>
                <a:ext cx="934102" cy="391261"/>
              </a:xfrm>
              <a:prstGeom prst="rect">
                <a:avLst/>
              </a:prstGeom>
              <a:blipFill rotWithShape="1">
                <a:blip r:embed="rId8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08239" y="2474402"/>
                <a:ext cx="12166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239" y="2474402"/>
                <a:ext cx="1216680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322806" y="2362879"/>
                <a:ext cx="12028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𝐵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806" y="2362879"/>
                <a:ext cx="120283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48"/>
          <p:cNvCxnSpPr/>
          <p:nvPr/>
        </p:nvCxnSpPr>
        <p:spPr>
          <a:xfrm>
            <a:off x="558464" y="2142496"/>
            <a:ext cx="276434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389465" y="1962472"/>
            <a:ext cx="0" cy="18002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881508" y="1883866"/>
                <a:ext cx="815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2/3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𝐿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508" y="1883866"/>
                <a:ext cx="815480" cy="338554"/>
              </a:xfrm>
              <a:prstGeom prst="rect">
                <a:avLst/>
              </a:prstGeom>
              <a:blipFill rotWithShape="1">
                <a:blip r:embed="rId11"/>
                <a:stretch>
                  <a:fillRect b="-89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488228" y="1894613"/>
                <a:ext cx="815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1/3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𝐿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8228" y="1894613"/>
                <a:ext cx="815480" cy="338554"/>
              </a:xfrm>
              <a:prstGeom prst="rect">
                <a:avLst/>
              </a:prstGeom>
              <a:blipFill rotWithShape="1">
                <a:blip r:embed="rId12"/>
                <a:stretch>
                  <a:fillRect b="-10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928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24" y="3747296"/>
            <a:ext cx="3831668" cy="2016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5. Výpočet a obrazec momentů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37883" y="998676"/>
            <a:ext cx="3484716" cy="50374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953576"/>
                <a:ext cx="4842036" cy="5715855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Ma </a:t>
                </a:r>
                <a:r>
                  <a:rPr lang="cs-CZ" dirty="0"/>
                  <a:t>= 0 kN, Mb = 0 kN</a:t>
                </a:r>
              </a:p>
              <a:p>
                <a:pPr marL="0" indent="0">
                  <a:buNone/>
                </a:pPr>
                <a:r>
                  <a:rPr lang="cs-CZ" dirty="0"/>
                  <a:t>Velikost momentu </a:t>
                </a:r>
                <a:r>
                  <a:rPr lang="cs-CZ" dirty="0" smtClean="0"/>
                  <a:t>v P.P. v </a:t>
                </a:r>
                <a:r>
                  <a:rPr lang="cs-CZ" dirty="0"/>
                  <a:t>bodě „c“ musí </a:t>
                </a:r>
                <a:r>
                  <a:rPr lang="cs-CZ" dirty="0" smtClean="0"/>
                  <a:t>být maximální. Velikost zatížení v bodě c: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b="1" baseline="-25000" dirty="0" smtClean="0">
                    <a:solidFill>
                      <a:srgbClr val="FF0000"/>
                    </a:solidFill>
                  </a:rPr>
                  <a:t>yc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b="1" dirty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𝒇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𝒚𝒄</m:t>
                        </m:r>
                      </m:num>
                      <m:den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𝑳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Moment v bodě </a:t>
                </a:r>
                <a:r>
                  <a:rPr lang="cs-CZ" dirty="0">
                    <a:solidFill>
                      <a:srgbClr val="FF0000"/>
                    </a:solidFill>
                  </a:rPr>
                  <a:t>c</a:t>
                </a:r>
                <a:r>
                  <a:rPr lang="cs-CZ" dirty="0"/>
                  <a:t> zleva:</a:t>
                </a:r>
              </a:p>
              <a:p>
                <a:pPr marL="0" indent="0">
                  <a:buNone/>
                </a:pPr>
                <a:r>
                  <a:rPr lang="cs-CZ" dirty="0" smtClean="0"/>
                  <a:t>M</a:t>
                </a:r>
                <a:r>
                  <a:rPr lang="cs-CZ" baseline="-25000" dirty="0" smtClean="0"/>
                  <a:t>max</a:t>
                </a:r>
                <a:r>
                  <a:rPr lang="cs-CZ" dirty="0" smtClean="0"/>
                  <a:t>c </a:t>
                </a:r>
                <a:r>
                  <a:rPr lang="cs-CZ" dirty="0"/>
                  <a:t>= </a:t>
                </a:r>
                <a:r>
                  <a:rPr lang="cs-CZ" dirty="0" err="1" smtClean="0"/>
                  <a:t>Az</a:t>
                </a:r>
                <a:r>
                  <a:rPr lang="cs-CZ" dirty="0" smtClean="0"/>
                  <a:t> ∙ </a:t>
                </a:r>
                <a:r>
                  <a:rPr lang="cs-CZ" dirty="0" err="1" smtClean="0"/>
                  <a:t>y</a:t>
                </a:r>
                <a:r>
                  <a:rPr lang="cs-CZ" baseline="-25000" dirty="0" err="1" smtClean="0"/>
                  <a:t>c</a:t>
                </a:r>
                <a:r>
                  <a:rPr lang="cs-CZ" dirty="0" smtClean="0"/>
                  <a:t> - </a:t>
                </a:r>
                <a:r>
                  <a:rPr lang="cs-CZ" dirty="0"/>
                  <a:t>f</a:t>
                </a:r>
                <a:r>
                  <a:rPr lang="cs-CZ" baseline="-25000" dirty="0"/>
                  <a:t>y</a:t>
                </a:r>
                <a:r>
                  <a:rPr lang="cs-CZ" baseline="-25000" dirty="0" smtClean="0"/>
                  <a:t>c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𝑦</m:t>
                        </m:r>
                        <m:r>
                          <a:rPr lang="cs-CZ" b="0" i="1" baseline="-25000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∙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𝑦</m:t>
                        </m:r>
                        <m:r>
                          <a:rPr lang="cs-CZ" i="1" baseline="-2500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	= </a:t>
                </a:r>
                <a:r>
                  <a:rPr lang="cs-CZ" dirty="0" err="1" smtClean="0"/>
                  <a:t>Az</a:t>
                </a:r>
                <a:r>
                  <a:rPr lang="cs-CZ" dirty="0" smtClean="0"/>
                  <a:t> ∙ </a:t>
                </a:r>
                <a:r>
                  <a:rPr lang="cs-CZ" dirty="0" err="1" smtClean="0"/>
                  <a:t>y</a:t>
                </a:r>
                <a:r>
                  <a:rPr lang="cs-CZ" baseline="-25000" dirty="0" err="1" smtClean="0"/>
                  <a:t>c</a:t>
                </a:r>
                <a:r>
                  <a:rPr lang="cs-CZ" dirty="0" smtClean="0"/>
                  <a:t> </a:t>
                </a:r>
                <a:r>
                  <a:rPr lang="cs-CZ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𝑓</m:t>
                        </m:r>
                        <m:r>
                          <m:rPr>
                            <m:nor/>
                          </m:rPr>
                          <a:rPr lang="cs-CZ" dirty="0"/>
                          <m:t>∙</m:t>
                        </m:r>
                        <m:r>
                          <a:rPr lang="cs-CZ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𝑦𝑐</m:t>
                        </m:r>
                      </m:num>
                      <m:den>
                        <m:r>
                          <a:rPr lang="cs-CZ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𝐿</m:t>
                        </m:r>
                      </m:den>
                    </m:f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baseline="-25000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𝑦</m:t>
                        </m:r>
                        <m:r>
                          <a:rPr lang="cs-CZ" i="1" baseline="-2500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∙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𝑦</m:t>
                        </m:r>
                        <m:r>
                          <a:rPr lang="cs-CZ" i="1" baseline="-2500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= 3 ∙ 3,464 </a:t>
                </a:r>
                <a:r>
                  <a:rPr lang="cs-CZ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m:rPr>
                            <m:nor/>
                          </m:rPr>
                          <a:rPr lang="cs-CZ" dirty="0"/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3,464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,464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,464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=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= 10,392 </a:t>
                </a:r>
                <a:r>
                  <a:rPr lang="cs-CZ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m:rPr>
                            <m:nor/>
                          </m:rPr>
                          <a:rPr lang="cs-CZ" dirty="0"/>
                          <m:t>∙</m:t>
                        </m:r>
                        <m:r>
                          <a:rPr lang="cs-CZ" i="1">
                            <a:latin typeface="Cambria Math"/>
                          </a:rPr>
                          <m:t>3,464</m:t>
                        </m:r>
                        <m:r>
                          <a:rPr lang="cs-CZ" b="0" i="1" baseline="3000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36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= 10,392 -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m:rPr>
                            <m:nor/>
                          </m:rPr>
                          <a:rPr lang="cs-CZ" dirty="0"/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41,565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M</a:t>
                </a:r>
                <a:r>
                  <a:rPr lang="cs-CZ" sz="2200" baseline="-25000" dirty="0">
                    <a:solidFill>
                      <a:srgbClr val="FF0000"/>
                    </a:solidFill>
                  </a:rPr>
                  <a:t>max</a:t>
                </a:r>
                <a:r>
                  <a:rPr lang="cs-CZ" sz="2200" dirty="0">
                    <a:solidFill>
                      <a:srgbClr val="FF0000"/>
                    </a:solidFill>
                  </a:rPr>
                  <a:t>c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/>
                  <a:t>= 10,392 - 3,464 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6,928kNm</a:t>
                </a:r>
                <a:endParaRPr lang="cs-CZ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/>
                  <a:t>          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953576"/>
                <a:ext cx="4842036" cy="5715855"/>
              </a:xfrm>
              <a:blipFill rotWithShape="1">
                <a:blip r:embed="rId3"/>
                <a:stretch>
                  <a:fillRect l="-2267" t="-2132" r="-31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1812" y="4755509"/>
            <a:ext cx="1272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Parabola 3°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359781" y="4695571"/>
            <a:ext cx="715310" cy="853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493656" y="3697692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687" y="3783211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664" y="4461817"/>
            <a:ext cx="416088" cy="484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71377" y="2489151"/>
            <a:ext cx="37680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8772" y="3747296"/>
            <a:ext cx="655949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0 kNm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31510" y="3743859"/>
            <a:ext cx="655949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0 kNm</a:t>
            </a:r>
            <a:endParaRPr lang="cs-CZ" sz="1400" dirty="0">
              <a:solidFill>
                <a:srgbClr val="FF0000"/>
              </a:solidFill>
            </a:endParaRPr>
          </a:p>
        </p:txBody>
      </p:sp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0" y="985855"/>
            <a:ext cx="4163222" cy="1624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637884" y="1573686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71377" y="2489151"/>
            <a:ext cx="37680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74577" y="2801745"/>
            <a:ext cx="2433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Pořadnice po nosníku 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46" name="Přímá spojnice 45"/>
          <p:cNvCxnSpPr/>
          <p:nvPr/>
        </p:nvCxnSpPr>
        <p:spPr>
          <a:xfrm>
            <a:off x="562222" y="2359323"/>
            <a:ext cx="2" cy="4671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cxnSpLocks/>
          </p:cNvCxnSpPr>
          <p:nvPr/>
        </p:nvCxnSpPr>
        <p:spPr>
          <a:xfrm>
            <a:off x="558464" y="2855532"/>
            <a:ext cx="2433293" cy="0"/>
          </a:xfrm>
          <a:prstGeom prst="line">
            <a:avLst/>
          </a:prstGeom>
          <a:noFill/>
          <a:ln w="19050" cap="flat" cmpd="sng" algn="ctr">
            <a:solidFill>
              <a:schemeClr val="tx2"/>
            </a:solidFill>
            <a:prstDash val="solid"/>
            <a:headEnd type="oval" w="med" len="med"/>
            <a:tailEnd type="triangle" w="med" len="med"/>
          </a:ln>
          <a:effectLst/>
        </p:spPr>
      </p:cxnSp>
      <p:sp>
        <p:nvSpPr>
          <p:cNvPr id="48" name="TextovéPole 47"/>
          <p:cNvSpPr txBox="1"/>
          <p:nvPr/>
        </p:nvSpPr>
        <p:spPr>
          <a:xfrm>
            <a:off x="136078" y="1870605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432887" y="186463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50" name="Přímá spojnice se šipkou 49"/>
          <p:cNvCxnSpPr/>
          <p:nvPr/>
        </p:nvCxnSpPr>
        <p:spPr>
          <a:xfrm>
            <a:off x="2411712" y="1207281"/>
            <a:ext cx="0" cy="540072"/>
          </a:xfrm>
          <a:prstGeom prst="straightConnector1">
            <a:avLst/>
          </a:prstGeom>
          <a:ln w="254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V="1">
            <a:off x="3309969" y="2180061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V="1">
            <a:off x="545627" y="2174836"/>
            <a:ext cx="0" cy="55215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1241556" y="729633"/>
                <a:ext cx="1957074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∙6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=9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1556" y="729633"/>
                <a:ext cx="1957074" cy="6127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53967" y="1551722"/>
                <a:ext cx="934102" cy="391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67" y="1551722"/>
                <a:ext cx="934102" cy="391261"/>
              </a:xfrm>
              <a:prstGeom prst="rect">
                <a:avLst/>
              </a:prstGeom>
              <a:blipFill rotWithShape="1">
                <a:blip r:embed="rId9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608239" y="2474402"/>
                <a:ext cx="12166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239" y="2474402"/>
                <a:ext cx="121668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3322806" y="2362879"/>
                <a:ext cx="12028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𝐵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806" y="2362879"/>
                <a:ext cx="1202830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>
            <a:off x="558464" y="2142496"/>
            <a:ext cx="276434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389465" y="1962472"/>
            <a:ext cx="0" cy="18002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881508" y="1883866"/>
                <a:ext cx="815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2/3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𝐿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508" y="1883866"/>
                <a:ext cx="815480" cy="338554"/>
              </a:xfrm>
              <a:prstGeom prst="rect">
                <a:avLst/>
              </a:prstGeom>
              <a:blipFill rotWithShape="1">
                <a:blip r:embed="rId12"/>
                <a:stretch>
                  <a:fillRect b="-89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2488228" y="1894613"/>
                <a:ext cx="81548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1/3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𝐿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8228" y="1894613"/>
                <a:ext cx="815480" cy="338554"/>
              </a:xfrm>
              <a:prstGeom prst="rect">
                <a:avLst/>
              </a:prstGeom>
              <a:blipFill rotWithShape="1">
                <a:blip r:embed="rId13"/>
                <a:stretch>
                  <a:fillRect b="-10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09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</TotalTime>
  <Words>735</Words>
  <Application>Microsoft Office PowerPoint</Application>
  <PresentationFormat>Předvádění na obrazovce (4:3)</PresentationFormat>
  <Paragraphs>138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Postup výpočtu vnitřních sil</vt:lpstr>
      <vt:lpstr>Zadání příkladu</vt:lpstr>
      <vt:lpstr>1. Popis zadání a výpočet náhradního břemena</vt:lpstr>
      <vt:lpstr>2. Výpočet reakcí Az, Ay, Bz</vt:lpstr>
      <vt:lpstr>3. Výpočet a obrazec posouvajících sil</vt:lpstr>
      <vt:lpstr>4. Přechodný průřez P.P</vt:lpstr>
      <vt:lpstr>5. Výpočet a obrazec momentů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Alena Stachová</cp:lastModifiedBy>
  <cp:revision>138</cp:revision>
  <dcterms:created xsi:type="dcterms:W3CDTF">2013-12-25T18:40:48Z</dcterms:created>
  <dcterms:modified xsi:type="dcterms:W3CDTF">2014-01-22T08:55:17Z</dcterms:modified>
</cp:coreProperties>
</file>