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99" r:id="rId2"/>
    <p:sldId id="287" r:id="rId3"/>
    <p:sldId id="288" r:id="rId4"/>
    <p:sldId id="289" r:id="rId5"/>
    <p:sldId id="290" r:id="rId6"/>
    <p:sldId id="291" r:id="rId7"/>
    <p:sldId id="298" r:id="rId8"/>
    <p:sldId id="29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69" autoAdjust="0"/>
  </p:normalViewPr>
  <p:slideViewPr>
    <p:cSldViewPr>
      <p:cViewPr>
        <p:scale>
          <a:sx n="100" d="100"/>
          <a:sy n="100" d="100"/>
        </p:scale>
        <p:origin x="-1308" y="-3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90012" cy="90012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CD20A2-E079-4F78-A176-F419513CBBC1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55294-E477-4926-873F-B4E68661479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65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55294-E477-4926-873F-B4E686614793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483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55294-E477-4926-873F-B4E686614793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483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055294-E477-4926-873F-B4E686614793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4835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8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69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4638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996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779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08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429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3901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0714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232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6387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3313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35F768-3835-4913-99C4-3361F5EB10F6}" type="datetimeFigureOut">
              <a:rPr lang="cs-CZ" smtClean="0"/>
              <a:t>22.1.2014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7D0773-D63A-4D02-B164-6E71B90483B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21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4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5" Type="http://schemas.openxmlformats.org/officeDocument/2006/relationships/image" Target="../media/image9.png"/><Relationship Id="rId4" Type="http://schemas.openxmlformats.org/officeDocument/2006/relationships/image" Target="../media/image1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008293710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VY_32_INOVACE_06-16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– 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23. 8. 2012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725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Postup výpočtu vnitřních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Prostý nosník - kombinace zatížení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rovnoměrné spojité zatížení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a osamělá břemena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15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1460" y="274638"/>
            <a:ext cx="8165340" cy="54401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792" y="818652"/>
            <a:ext cx="8528784" cy="60393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Prostý nosník délky L = </a:t>
            </a:r>
            <a:r>
              <a:rPr lang="cs-CZ" dirty="0"/>
              <a:t>6,5 </a:t>
            </a:r>
            <a:r>
              <a:rPr lang="cs-CZ" dirty="0" smtClean="0"/>
              <a:t>m je zatížen </a:t>
            </a:r>
            <a:r>
              <a:rPr lang="cs-CZ" dirty="0"/>
              <a:t>silou F1 = 7 kN působící 1,5m od levé podpory a silou F2 = 2 kN působící 1,0m od pravé </a:t>
            </a:r>
            <a:r>
              <a:rPr lang="cs-CZ" dirty="0" smtClean="0"/>
              <a:t>podpory. Dále </a:t>
            </a:r>
            <a:r>
              <a:rPr lang="cs-CZ" dirty="0"/>
              <a:t>je zatížen </a:t>
            </a:r>
            <a:r>
              <a:rPr lang="cs-CZ" dirty="0" smtClean="0"/>
              <a:t>rovnoměrným</a:t>
            </a:r>
            <a:r>
              <a:rPr lang="cs-CZ" dirty="0"/>
              <a:t> spojitým zatížením f = </a:t>
            </a:r>
            <a:r>
              <a:rPr lang="cs-CZ" dirty="0" smtClean="0"/>
              <a:t>5</a:t>
            </a:r>
            <a:r>
              <a:rPr lang="cs-CZ" dirty="0"/>
              <a:t> </a:t>
            </a:r>
            <a:r>
              <a:rPr lang="cs-CZ" dirty="0" smtClean="0"/>
              <a:t>kN/m o délce 3m působící od síly F1 doprava. 									Na nosníku vypočtěte: 						reakce Az, Ay, Bz, 							posouvající síly V, 						přechodný průřez P.P., 						momenty M, 							normálové síly N.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Velikosti vnitřních sil 						vyneste do obrazců.			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24" y="3338988"/>
            <a:ext cx="4526672" cy="1827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5664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1. Popis zadání a výpočet náhradního břemena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088688"/>
                <a:ext cx="4024788" cy="5037475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sz="3200" b="1" dirty="0" smtClean="0"/>
              </a:p>
              <a:p>
                <a:pPr marL="0" indent="0">
                  <a:buNone/>
                </a:pPr>
                <a:endParaRPr lang="cs-CZ" sz="3200" b="1" dirty="0"/>
              </a:p>
              <a:p>
                <a:pPr marL="0" indent="0">
                  <a:buNone/>
                </a:pPr>
                <a:r>
                  <a:rPr lang="cs-CZ" sz="3200" b="1" dirty="0" smtClean="0"/>
                  <a:t>Q´= f  ∙  3 = </a:t>
                </a:r>
              </a:p>
              <a:p>
                <a:pPr marL="0" indent="0">
                  <a:buNone/>
                </a:pPr>
                <a:r>
                  <a:rPr lang="cs-CZ" sz="3200" b="1" dirty="0" smtClean="0"/>
                  <a:t>Q´= 5 (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</a:rPr>
                          <m:t>𝒌𝑵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</a:rPr>
                          <m:t>𝒎</m:t>
                        </m:r>
                      </m:den>
                    </m:f>
                  </m:oMath>
                </a14:m>
                <a:r>
                  <a:rPr lang="cs-CZ" sz="3200" b="1" dirty="0" smtClean="0"/>
                  <a:t>)  ∙  3 (m) =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Q´= 15 kN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088688"/>
                <a:ext cx="4024788" cy="5037475"/>
              </a:xfrm>
              <a:blipFill rotWithShape="1">
                <a:blip r:embed="rId2"/>
                <a:stretch>
                  <a:fillRect l="-3485" b="-18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41391" y="818652"/>
            <a:ext cx="4702609" cy="59407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Popíšeme si obrázek zadání.</a:t>
            </a:r>
          </a:p>
          <a:p>
            <a:pPr marL="0" indent="0">
              <a:buNone/>
            </a:pPr>
            <a:r>
              <a:rPr lang="cs-CZ" dirty="0" smtClean="0"/>
              <a:t>Zakreslím odhad reakcí.</a:t>
            </a:r>
          </a:p>
          <a:p>
            <a:pPr marL="0" indent="0">
              <a:buNone/>
            </a:pPr>
            <a:r>
              <a:rPr lang="cs-CZ" dirty="0" smtClean="0"/>
              <a:t>Vypočteme si náhradní břemeno </a:t>
            </a:r>
            <a:r>
              <a:rPr lang="cs-CZ" b="1" dirty="0" smtClean="0">
                <a:solidFill>
                  <a:srgbClr val="FF0000"/>
                </a:solidFill>
              </a:rPr>
              <a:t>Q´</a:t>
            </a:r>
            <a:r>
              <a:rPr lang="cs-CZ" dirty="0" smtClean="0"/>
              <a:t>, které využijeme při výpočtu reakcí.</a:t>
            </a:r>
          </a:p>
          <a:p>
            <a:pPr marL="0" indent="0">
              <a:buNone/>
            </a:pPr>
            <a:r>
              <a:rPr lang="cs-CZ" dirty="0" smtClean="0"/>
              <a:t>Náhradní břemeno je v těžišti spojitého zatížení.</a:t>
            </a:r>
          </a:p>
          <a:p>
            <a:pPr marL="0" indent="0">
              <a:buNone/>
            </a:pPr>
            <a:r>
              <a:rPr lang="cs-CZ" dirty="0" smtClean="0"/>
              <a:t>Jeho velikost je velikost zatížení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 násobená délkou zatížení </a:t>
            </a:r>
            <a:r>
              <a:rPr lang="cs-CZ" dirty="0" smtClean="0">
                <a:solidFill>
                  <a:srgbClr val="FF0000"/>
                </a:solidFill>
              </a:rPr>
              <a:t>3,0m </a:t>
            </a:r>
            <a:r>
              <a:rPr lang="cs-CZ" dirty="0" smtClean="0"/>
              <a:t>(je to vlastně obsah zatěžovacího obdélníka).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3" y="728640"/>
            <a:ext cx="4238612" cy="344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259297" y="3066454"/>
            <a:ext cx="1170156" cy="180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ovéPole 7"/>
              <p:cNvSpPr txBox="1"/>
              <p:nvPr/>
            </p:nvSpPr>
            <p:spPr>
              <a:xfrm>
                <a:off x="1308424" y="2361177"/>
                <a:ext cx="2085314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∙3=15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08424" y="2361177"/>
                <a:ext cx="2085314" cy="380553"/>
              </a:xfrm>
              <a:prstGeom prst="rect">
                <a:avLst/>
              </a:prstGeom>
              <a:blipFill rotWithShape="1">
                <a:blip r:embed="rId4"/>
                <a:stretch>
                  <a:fillRect b="-7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Obdélník 8"/>
          <p:cNvSpPr/>
          <p:nvPr/>
        </p:nvSpPr>
        <p:spPr>
          <a:xfrm>
            <a:off x="2259297" y="2708904"/>
            <a:ext cx="1170156" cy="180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792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2. Výpočet reakcí Az, Ay, Bz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a: F1 ∙ 1,5 +</a:t>
                </a:r>
                <a:r>
                  <a:rPr lang="cs-CZ" dirty="0"/>
                  <a:t> Q</a:t>
                </a:r>
                <a:r>
                  <a:rPr lang="cs-CZ" dirty="0" smtClean="0"/>
                  <a:t>´ ∙  (1,5 +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) +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+ F2 ∙ (1,5+3,0+1,0) - Bz ∙ 6,5 = 0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 Bz </a:t>
                </a:r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  <m:r>
                          <a:rPr lang="cs-CZ" b="0" i="1" smtClean="0">
                            <a:latin typeface="Cambria Math"/>
                          </a:rPr>
                          <m:t>1∙1,5+</m:t>
                        </m:r>
                        <m:r>
                          <a:rPr lang="cs-CZ" i="1">
                            <a:latin typeface="Cambria Math"/>
                          </a:rPr>
                          <m:t>𝑄</m:t>
                        </m:r>
                        <m:r>
                          <a:rPr lang="cs-CZ" i="1">
                            <a:latin typeface="Cambria Math"/>
                          </a:rPr>
                          <m:t>´∙3+</m:t>
                        </m:r>
                        <m:r>
                          <a:rPr lang="cs-CZ" b="0" i="1" smtClean="0">
                            <a:latin typeface="Cambria Math"/>
                          </a:rPr>
                          <m:t>𝐹</m:t>
                        </m:r>
                        <m:r>
                          <a:rPr lang="cs-CZ" b="0" i="1" smtClean="0">
                            <a:latin typeface="Cambria Math"/>
                          </a:rPr>
                          <m:t>2∙5,5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6,5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Bz </a:t>
                </a:r>
                <a:r>
                  <a:rPr lang="cs-CZ" dirty="0"/>
                  <a:t>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1,5+15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3+2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5,5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:r>
                  <a:rPr lang="cs-CZ" dirty="0"/>
                  <a:t>=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Bz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10,5+45+11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,5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66,5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6</m:t>
                        </m:r>
                        <m:r>
                          <a:rPr lang="cs-CZ" b="0" i="1" smtClean="0">
                            <a:latin typeface="Cambria Math"/>
                          </a:rPr>
                          <m:t>,5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 Bz =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10,23 kN</a:t>
                </a:r>
                <a:endParaRPr lang="cs-CZ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dirty="0" smtClean="0"/>
                  <a:t>  Az </a:t>
                </a:r>
                <a:r>
                  <a:rPr lang="cs-CZ" dirty="0"/>
                  <a:t>- F1- Q´ </a:t>
                </a:r>
                <a:r>
                  <a:rPr lang="cs-CZ" dirty="0" smtClean="0"/>
                  <a:t>- F2 + </a:t>
                </a:r>
                <a:r>
                  <a:rPr lang="cs-CZ" dirty="0"/>
                  <a:t>Bz = 0</a:t>
                </a:r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dirty="0" smtClean="0"/>
                  <a:t>  Az </a:t>
                </a:r>
                <a:r>
                  <a:rPr lang="cs-CZ" dirty="0"/>
                  <a:t>= </a:t>
                </a:r>
                <a:r>
                  <a:rPr lang="cs-CZ" dirty="0" smtClean="0"/>
                  <a:t>F1</a:t>
                </a:r>
                <a:r>
                  <a:rPr lang="cs-CZ" dirty="0"/>
                  <a:t>+ Q</a:t>
                </a:r>
                <a:r>
                  <a:rPr lang="cs-CZ" dirty="0" smtClean="0"/>
                  <a:t>´+ </a:t>
                </a:r>
                <a:r>
                  <a:rPr lang="cs-CZ" dirty="0"/>
                  <a:t>F2 </a:t>
                </a:r>
                <a:r>
                  <a:rPr lang="cs-CZ" dirty="0" smtClean="0"/>
                  <a:t>-  </a:t>
                </a:r>
                <a:r>
                  <a:rPr lang="cs-CZ" dirty="0"/>
                  <a:t>Bz = </a:t>
                </a: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Az = 7 + 15 + 2 - 10,23 =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Az =</a:t>
                </a:r>
                <a:r>
                  <a:rPr lang="cs-CZ" dirty="0" smtClean="0"/>
                  <a:t>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13,77 kN 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FF0000"/>
                    </a:solidFill>
                  </a:rPr>
                  <a:t>    Ay </a:t>
                </a:r>
                <a:r>
                  <a:rPr lang="cs-CZ" dirty="0">
                    <a:solidFill>
                      <a:srgbClr val="FF0000"/>
                    </a:solidFill>
                  </a:rPr>
                  <a:t>= </a:t>
                </a:r>
                <a:r>
                  <a:rPr lang="cs-CZ" u="sng" dirty="0">
                    <a:solidFill>
                      <a:srgbClr val="FF0000"/>
                    </a:solidFill>
                  </a:rPr>
                  <a:t>0 </a:t>
                </a:r>
                <a:r>
                  <a:rPr lang="cs-CZ" u="sng" dirty="0" smtClean="0">
                    <a:solidFill>
                      <a:srgbClr val="FF0000"/>
                    </a:solidFill>
                  </a:rPr>
                  <a:t>kN</a:t>
                </a:r>
                <a:endParaRPr lang="cs-CZ" u="sng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818652"/>
                <a:ext cx="4680624" cy="5307511"/>
              </a:xfrm>
              <a:blipFill rotWithShape="1">
                <a:blip r:embed="rId2"/>
                <a:stretch>
                  <a:fillRect l="-2083" t="-230" b="-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hnutá šipka 5"/>
          <p:cNvSpPr>
            <a:spLocks noChangeAspect="1"/>
          </p:cNvSpPr>
          <p:nvPr/>
        </p:nvSpPr>
        <p:spPr>
          <a:xfrm>
            <a:off x="4316288" y="862124"/>
            <a:ext cx="237680" cy="253705"/>
          </a:xfrm>
          <a:prstGeom prst="bentArrow">
            <a:avLst/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533339" y="3879060"/>
            <a:ext cx="0" cy="360048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238348" y="5679300"/>
            <a:ext cx="398056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042" y="1332609"/>
            <a:ext cx="4238612" cy="152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1099019" y="988976"/>
                <a:ext cx="2085314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∙3=15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9019" y="988976"/>
                <a:ext cx="2085314" cy="380553"/>
              </a:xfrm>
              <a:prstGeom prst="rect">
                <a:avLst/>
              </a:prstGeom>
              <a:blipFill rotWithShape="1">
                <a:blip r:embed="rId4"/>
                <a:stretch>
                  <a:fillRect b="-7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2141676" y="1332609"/>
            <a:ext cx="1260168" cy="29615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1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3. Výpočet a obrazec posouvajících sil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01964" y="818652"/>
            <a:ext cx="4950660" cy="5307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Val  = 0 kN</a:t>
            </a:r>
          </a:p>
          <a:p>
            <a:pPr marL="0" indent="0">
              <a:buNone/>
            </a:pPr>
            <a:r>
              <a:rPr lang="cs-CZ" sz="2400" dirty="0"/>
              <a:t>Vap = Val + Az = 0 + </a:t>
            </a:r>
            <a:r>
              <a:rPr lang="cs-CZ" sz="2400" dirty="0" smtClean="0"/>
              <a:t>13,77 </a:t>
            </a:r>
            <a:r>
              <a:rPr lang="cs-CZ" sz="2400" dirty="0"/>
              <a:t>= </a:t>
            </a:r>
            <a:r>
              <a:rPr lang="cs-CZ" sz="2400" dirty="0" smtClean="0"/>
              <a:t>13,77 kN</a:t>
            </a:r>
          </a:p>
          <a:p>
            <a:pPr marL="0" indent="0">
              <a:buNone/>
            </a:pPr>
            <a:r>
              <a:rPr lang="cs-CZ" sz="2400" dirty="0" smtClean="0"/>
              <a:t>V1l  = Vap = 13,77 kN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V1p </a:t>
            </a:r>
            <a:r>
              <a:rPr lang="cs-CZ" sz="2400" dirty="0" smtClean="0"/>
              <a:t>= V1l – F1 = 13,77 - 7 = 6,77 kN</a:t>
            </a:r>
          </a:p>
          <a:p>
            <a:pPr marL="0" indent="0">
              <a:buNone/>
            </a:pPr>
            <a:r>
              <a:rPr lang="cs-CZ" sz="2400" dirty="0" smtClean="0"/>
              <a:t>V2l  = V1p – f ∙ 3 = 6,77 - 15 = - 8,23 kN</a:t>
            </a:r>
          </a:p>
          <a:p>
            <a:pPr marL="0" indent="0">
              <a:buNone/>
            </a:pPr>
            <a:r>
              <a:rPr lang="cs-CZ" sz="2400" dirty="0" smtClean="0"/>
              <a:t>V2p = V2l  = - 8,23 kN</a:t>
            </a:r>
          </a:p>
          <a:p>
            <a:pPr marL="0" indent="0">
              <a:buNone/>
            </a:pPr>
            <a:r>
              <a:rPr lang="cs-CZ" sz="2400" dirty="0" smtClean="0"/>
              <a:t>V3l  = V2p = - 8,23 kN</a:t>
            </a:r>
          </a:p>
          <a:p>
            <a:pPr marL="0" indent="0">
              <a:buNone/>
            </a:pPr>
            <a:r>
              <a:rPr lang="cs-CZ" sz="2400" dirty="0" smtClean="0"/>
              <a:t>V3p = V3l – F2 = - 8,23 – 2 = -10,23 kN </a:t>
            </a:r>
          </a:p>
          <a:p>
            <a:pPr marL="0" indent="0">
              <a:buNone/>
            </a:pPr>
            <a:r>
              <a:rPr lang="cs-CZ" sz="2400" dirty="0" smtClean="0"/>
              <a:t>Vbl  = V3p = - 10,23 kN 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Vbp </a:t>
            </a:r>
            <a:r>
              <a:rPr lang="cs-CZ" sz="2400" dirty="0"/>
              <a:t>= Vbl + Bz = </a:t>
            </a:r>
            <a:r>
              <a:rPr lang="cs-CZ" sz="2400" dirty="0" smtClean="0"/>
              <a:t>- 10,23 </a:t>
            </a:r>
            <a:r>
              <a:rPr lang="cs-CZ" sz="2400" dirty="0"/>
              <a:t>+ </a:t>
            </a:r>
            <a:r>
              <a:rPr lang="cs-CZ" sz="2400" dirty="0" smtClean="0"/>
              <a:t>10,23 = 0 kN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523" y="1232499"/>
            <a:ext cx="4298053" cy="152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18" y="2764131"/>
            <a:ext cx="4275191" cy="311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41676" y="1232499"/>
            <a:ext cx="1260168" cy="21623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ovéPole 8"/>
              <p:cNvSpPr txBox="1"/>
              <p:nvPr/>
            </p:nvSpPr>
            <p:spPr>
              <a:xfrm>
                <a:off x="1099019" y="851946"/>
                <a:ext cx="2085314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∙3=15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99019" y="851946"/>
                <a:ext cx="2085314" cy="380553"/>
              </a:xfrm>
              <a:prstGeom prst="rect">
                <a:avLst/>
              </a:prstGeom>
              <a:blipFill rotWithShape="1">
                <a:blip r:embed="rId5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8253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4. Přechodný průřez P.P.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301964" y="638628"/>
                <a:ext cx="4950660" cy="6219372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sz="2400" dirty="0"/>
                  <a:t>Přechodný průřez se nachází v místě kde je posouvající síla rovna „0“.</a:t>
                </a:r>
              </a:p>
              <a:p>
                <a:pPr marL="0" indent="0">
                  <a:buNone/>
                </a:pPr>
                <a:r>
                  <a:rPr lang="cs-CZ" sz="2400" dirty="0"/>
                  <a:t>Je to pod spojitým zatížením mezi body 1 a 2 (v intervalu 1,2).</a:t>
                </a:r>
              </a:p>
              <a:p>
                <a:pPr marL="0" indent="0">
                  <a:buNone/>
                </a:pPr>
                <a:r>
                  <a:rPr lang="cs-CZ" sz="2400" dirty="0"/>
                  <a:t>Polohu zjistíme takto:</a:t>
                </a:r>
              </a:p>
              <a:p>
                <a:pPr marL="0" indent="0">
                  <a:buNone/>
                </a:pPr>
                <a:r>
                  <a:rPr lang="cs-CZ" sz="2400" dirty="0"/>
                  <a:t>Použijeme nejbližší posouvající sílu vlevo či vpravo a podělíme ji spojitým zatížením f.</a:t>
                </a:r>
              </a:p>
              <a:p>
                <a:pPr marL="0" indent="0">
                  <a:buNone/>
                </a:pPr>
                <a:r>
                  <a:rPr lang="cs-CZ" sz="2400" dirty="0"/>
                  <a:t>V1p – </a:t>
                </a:r>
                <a:r>
                  <a:rPr lang="cs-CZ" sz="2400" dirty="0" smtClean="0"/>
                  <a:t>f ∙ y </a:t>
                </a:r>
                <a:r>
                  <a:rPr lang="cs-CZ" sz="2400" dirty="0"/>
                  <a:t>= 0</a:t>
                </a:r>
              </a:p>
              <a:p>
                <a:pPr marL="0" indent="0">
                  <a:buNone/>
                </a:pPr>
                <a:r>
                  <a:rPr lang="cs-CZ" sz="2400" dirty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𝑉</m:t>
                        </m:r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  <m:r>
                          <a:rPr lang="cs-CZ" sz="2400" i="1">
                            <a:latin typeface="Cambria Math"/>
                          </a:rPr>
                          <m:t>𝑝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𝑓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6,77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= 1,354 m</a:t>
                </a:r>
              </a:p>
              <a:p>
                <a:pPr marL="0" indent="0">
                  <a:buNone/>
                </a:pPr>
                <a:r>
                  <a:rPr lang="cs-CZ" sz="2400" dirty="0"/>
                  <a:t>V2l + </a:t>
                </a:r>
                <a:r>
                  <a:rPr lang="cs-CZ" sz="2400" dirty="0" smtClean="0"/>
                  <a:t>f ∙ y</a:t>
                </a:r>
                <a:r>
                  <a:rPr lang="cs-CZ" sz="2400" dirty="0"/>
                  <a:t>´= 0</a:t>
                </a:r>
              </a:p>
              <a:p>
                <a:pPr marL="0" indent="0">
                  <a:buNone/>
                </a:pPr>
                <a:r>
                  <a:rPr lang="cs-CZ" sz="2400" dirty="0"/>
                  <a:t>y´= 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𝑉</m:t>
                        </m:r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  <m:r>
                          <a:rPr lang="cs-CZ" sz="2400" i="1">
                            <a:latin typeface="Cambria Math"/>
                          </a:rPr>
                          <m:t>𝑙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𝑓</m:t>
                        </m:r>
                      </m:den>
                    </m:f>
                  </m:oMath>
                </a14:m>
                <a:r>
                  <a:rPr lang="cs-CZ" sz="2400" dirty="0"/>
                  <a:t> =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−8,23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400" dirty="0"/>
                  <a:t> = 1,646 m</a:t>
                </a:r>
              </a:p>
              <a:p>
                <a:pPr marL="0" indent="0">
                  <a:buNone/>
                </a:pPr>
                <a:r>
                  <a:rPr lang="cs-CZ" sz="2400" dirty="0"/>
                  <a:t>P.P. leží ve vzdálenosti </a:t>
                </a:r>
                <a:r>
                  <a:rPr lang="cs-CZ" sz="2400" dirty="0">
                    <a:solidFill>
                      <a:srgbClr val="FF0000"/>
                    </a:solidFill>
                  </a:rPr>
                  <a:t>1,354 m</a:t>
                </a:r>
                <a:r>
                  <a:rPr lang="cs-CZ" sz="2400" dirty="0"/>
                  <a:t> napravo od bodu „1“, od podpory „a“ je to 2,854m. Označme si jej </a:t>
                </a:r>
                <a:r>
                  <a:rPr lang="cs-CZ" sz="2400" dirty="0">
                    <a:solidFill>
                      <a:srgbClr val="FF0000"/>
                    </a:solidFill>
                  </a:rPr>
                  <a:t>„c“</a:t>
                </a:r>
                <a:r>
                  <a:rPr lang="cs-CZ" sz="2400" dirty="0"/>
                  <a:t>. </a:t>
                </a:r>
              </a:p>
              <a:p>
                <a:pPr marL="0" indent="0">
                  <a:buNone/>
                </a:pPr>
                <a:r>
                  <a:rPr lang="cs-CZ" sz="2400" dirty="0"/>
                  <a:t>Další vypočtená vzdálenost je 1,646 m nalevo od bodu 2</a:t>
                </a:r>
                <a:r>
                  <a:rPr lang="cs-CZ" sz="2400" dirty="0" smtClean="0"/>
                  <a:t>.</a:t>
                </a:r>
                <a:endParaRPr lang="cs-CZ" sz="24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301964" y="638628"/>
                <a:ext cx="4950660" cy="6219372"/>
              </a:xfrm>
              <a:blipFill rotWithShape="1">
                <a:blip r:embed="rId3"/>
                <a:stretch>
                  <a:fillRect l="-1601" t="-1569" r="-17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0549" y="1268712"/>
            <a:ext cx="4298053" cy="152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118" y="2764131"/>
            <a:ext cx="4275191" cy="3118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966" y="4049428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051935" y="3960713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97969" y="1268712"/>
            <a:ext cx="1203875" cy="2700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ovéPole 9"/>
              <p:cNvSpPr txBox="1"/>
              <p:nvPr/>
            </p:nvSpPr>
            <p:spPr>
              <a:xfrm>
                <a:off x="1155312" y="888159"/>
                <a:ext cx="2085314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∙3=15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312" y="888159"/>
                <a:ext cx="2085314" cy="380553"/>
              </a:xfrm>
              <a:prstGeom prst="rect">
                <a:avLst/>
              </a:prstGeom>
              <a:blipFill rotWithShape="1">
                <a:blip r:embed="rId6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516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884" y="3085301"/>
            <a:ext cx="4448942" cy="2062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412" y="0"/>
            <a:ext cx="8982588" cy="908664"/>
          </a:xfrm>
        </p:spPr>
        <p:txBody>
          <a:bodyPr>
            <a:noAutofit/>
          </a:bodyPr>
          <a:lstStyle/>
          <a:p>
            <a:pPr algn="l"/>
            <a:r>
              <a:rPr lang="cs-CZ" sz="3200" dirty="0"/>
              <a:t>5. Výpočet a obrazec momentů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88688"/>
            <a:ext cx="3484716" cy="5037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197504" y="638628"/>
                <a:ext cx="5055120" cy="621937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dirty="0" smtClean="0"/>
                  <a:t>Ma = 0 kN, Mb = 0 kN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M1</a:t>
                </a:r>
                <a:r>
                  <a:rPr lang="cs-CZ" sz="2400" dirty="0" smtClean="0"/>
                  <a:t> = </a:t>
                </a:r>
                <a:r>
                  <a:rPr lang="cs-CZ" sz="2400" dirty="0" err="1" smtClean="0"/>
                  <a:t>Az</a:t>
                </a:r>
                <a:r>
                  <a:rPr lang="cs-CZ" sz="2400" dirty="0" smtClean="0"/>
                  <a:t> ∙ 1,5 = 13,77∙1,5 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20,655 kNm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Mc </a:t>
                </a:r>
                <a:r>
                  <a:rPr lang="cs-CZ" sz="2400" dirty="0"/>
                  <a:t>= </a:t>
                </a:r>
                <a:r>
                  <a:rPr lang="cs-CZ" sz="2400" dirty="0" err="1" smtClean="0"/>
                  <a:t>Az</a:t>
                </a:r>
                <a:r>
                  <a:rPr lang="cs-CZ" sz="2400" dirty="0" smtClean="0"/>
                  <a:t> ∙ 2,854  - F1 ∙ 1,354 - f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1,354</m:t>
                        </m:r>
                        <m:r>
                          <a:rPr lang="cs-CZ" sz="2400" b="1" i="1" baseline="3000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</a:p>
              <a:p>
                <a:pPr marL="0" indent="0">
                  <a:buNone/>
                </a:pPr>
                <a:r>
                  <a:rPr lang="cs-CZ" sz="2400" dirty="0"/>
                  <a:t>    </a:t>
                </a:r>
                <a:r>
                  <a:rPr lang="cs-CZ" sz="2400" dirty="0" smtClean="0"/>
                  <a:t>= 13,77 ∙ 2,854 - 7 ∙ 1,354 - 5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1,354</m:t>
                        </m:r>
                        <m:r>
                          <a:rPr lang="cs-CZ" sz="2400" i="1" baseline="3000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400" dirty="0"/>
                  <a:t> = </a:t>
                </a:r>
              </a:p>
              <a:p>
                <a:pPr marL="0" indent="0">
                  <a:buNone/>
                </a:pPr>
                <a:r>
                  <a:rPr lang="cs-CZ" sz="2400" dirty="0"/>
                  <a:t>    </a:t>
                </a:r>
                <a:r>
                  <a:rPr lang="cs-CZ" sz="2400" dirty="0" smtClean="0"/>
                  <a:t>= 39,3 - 9,478 - 5 ∙ 0,916 </a:t>
                </a:r>
                <a:r>
                  <a:rPr lang="cs-CZ" sz="2400" dirty="0"/>
                  <a:t>=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Mc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29,82 - 4,58 </a:t>
                </a:r>
                <a:r>
                  <a:rPr lang="cs-CZ" sz="2400" dirty="0"/>
                  <a:t>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25,24 kNm</a:t>
                </a:r>
                <a:endParaRPr lang="cs-CZ" sz="2400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400" dirty="0" smtClean="0"/>
                  <a:t>Mc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Bz ∙ 3,646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F2 ∙ 2,646 - </a:t>
                </a:r>
                <a:r>
                  <a:rPr lang="cs-CZ" sz="2400" dirty="0"/>
                  <a:t>f</a:t>
                </a:r>
                <a:r>
                  <a:rPr lang="cs-CZ" sz="2400" dirty="0" smtClean="0"/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</a:rPr>
                          <m:t>1,</m:t>
                        </m:r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  <m:r>
                          <a:rPr lang="cs-CZ" sz="2400" i="1">
                            <a:latin typeface="Cambria Math"/>
                          </a:rPr>
                          <m:t>4</m:t>
                        </m:r>
                        <m:r>
                          <a:rPr lang="cs-CZ" sz="2400" b="0" i="1" smtClean="0">
                            <a:latin typeface="Cambria Math"/>
                          </a:rPr>
                          <m:t>6</m:t>
                        </m:r>
                        <m:r>
                          <a:rPr lang="cs-CZ" sz="2400" b="1" i="1" baseline="3000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400" dirty="0"/>
                  <a:t>=</a:t>
                </a:r>
              </a:p>
              <a:p>
                <a:pPr marL="0" indent="0">
                  <a:buNone/>
                </a:pPr>
                <a:r>
                  <a:rPr lang="cs-CZ" sz="2400" dirty="0"/>
                  <a:t>   </a:t>
                </a:r>
                <a:r>
                  <a:rPr lang="cs-CZ" sz="2400" dirty="0" smtClean="0"/>
                  <a:t> = 10,23 ∙ 3,646 </a:t>
                </a:r>
                <a:r>
                  <a:rPr lang="cs-CZ" sz="2400" dirty="0"/>
                  <a:t>- </a:t>
                </a:r>
                <a:r>
                  <a:rPr lang="cs-CZ" sz="2400" dirty="0" smtClean="0"/>
                  <a:t>2 ∙ 2,646 </a:t>
                </a:r>
                <a:r>
                  <a:rPr lang="cs-CZ" sz="2400"/>
                  <a:t>- </a:t>
                </a:r>
                <a:r>
                  <a:rPr lang="cs-CZ" sz="2400" smtClean="0"/>
                  <a:t>5∙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1</m:t>
                    </m:r>
                    <m:r>
                      <a:rPr lang="cs-CZ" sz="2400" b="0" i="1" smtClean="0">
                        <a:latin typeface="Cambria Math"/>
                      </a:rPr>
                      <m:t>,354</m:t>
                    </m:r>
                  </m:oMath>
                </a14:m>
                <a:r>
                  <a:rPr lang="cs-CZ" sz="2400" dirty="0"/>
                  <a:t> </a:t>
                </a:r>
                <a:r>
                  <a:rPr lang="cs-CZ" sz="2400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FF0000"/>
                    </a:solidFill>
                  </a:rPr>
                  <a:t>Mc </a:t>
                </a:r>
                <a:r>
                  <a:rPr lang="cs-CZ" sz="2400" dirty="0" smtClean="0"/>
                  <a:t>= 37,3 - 5,29 - 6,77 = </a:t>
                </a:r>
                <a:r>
                  <a:rPr lang="cs-CZ" sz="2400" u="sng" dirty="0">
                    <a:solidFill>
                      <a:srgbClr val="FF0000"/>
                    </a:solidFill>
                  </a:rPr>
                  <a:t>25,24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kNm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M2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Bz ∙ 2-F2 ∙ 1 </a:t>
                </a:r>
                <a:r>
                  <a:rPr lang="cs-CZ" sz="2400" dirty="0"/>
                  <a:t>= </a:t>
                </a:r>
                <a:r>
                  <a:rPr lang="cs-CZ" sz="2400" dirty="0" smtClean="0"/>
                  <a:t>10,23 ∙ 2 - 2 ∙ 1 =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M2</a:t>
                </a:r>
                <a:r>
                  <a:rPr lang="cs-CZ" sz="2400" dirty="0" smtClean="0"/>
                  <a:t> = 20,46 - 2 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18,46 kNm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M3 </a:t>
                </a:r>
                <a:r>
                  <a:rPr lang="cs-CZ" sz="2400" dirty="0" smtClean="0"/>
                  <a:t>= Bz ∙ 1 = 10,23 ∙ 1 = </a:t>
                </a:r>
                <a:r>
                  <a:rPr lang="cs-CZ" sz="2400" u="sng" dirty="0" smtClean="0">
                    <a:solidFill>
                      <a:srgbClr val="FF0000"/>
                    </a:solidFill>
                  </a:rPr>
                  <a:t>10,23 kNm</a:t>
                </a:r>
                <a:endParaRPr lang="cs-CZ" sz="2400" u="sng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197504" y="638628"/>
                <a:ext cx="5055120" cy="6219372"/>
              </a:xfrm>
              <a:blipFill rotWithShape="1">
                <a:blip r:embed="rId4"/>
                <a:stretch>
                  <a:fillRect l="-1930" t="-784" r="-2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0549" y="1268712"/>
            <a:ext cx="4298053" cy="152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458" y="4463338"/>
            <a:ext cx="55403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805016" y="1833260"/>
            <a:ext cx="2920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Ohnutá šipka 8"/>
          <p:cNvSpPr>
            <a:spLocks noChangeAspect="1"/>
          </p:cNvSpPr>
          <p:nvPr/>
        </p:nvSpPr>
        <p:spPr>
          <a:xfrm>
            <a:off x="4163672" y="1628760"/>
            <a:ext cx="237680" cy="253705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36491"/>
            </a:avLst>
          </a:prstGeom>
          <a:solidFill>
            <a:schemeClr val="tx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76734" y="3699034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32448" y="5939928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32447" y="5085928"/>
            <a:ext cx="244475" cy="26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910444" y="5109451"/>
            <a:ext cx="12721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dirty="0" smtClean="0">
                <a:solidFill>
                  <a:srgbClr val="FF0000"/>
                </a:solidFill>
              </a:rPr>
              <a:t>Parabola 2°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151544" y="4786394"/>
            <a:ext cx="270036" cy="361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Obdélník 4"/>
          <p:cNvSpPr/>
          <p:nvPr/>
        </p:nvSpPr>
        <p:spPr>
          <a:xfrm>
            <a:off x="2182587" y="1268712"/>
            <a:ext cx="1219257" cy="2700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1282838" y="888159"/>
                <a:ext cx="2085314" cy="38055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𝑄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´</m:t>
                          </m:r>
                        </m:sup>
                      </m:sSup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∙3=15 </m:t>
                      </m:r>
                      <m:r>
                        <a:rPr lang="cs-CZ" b="0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𝑘𝑁</m:t>
                      </m:r>
                    </m:oMath>
                  </m:oMathPara>
                </a14:m>
                <a:endParaRPr lang="cs-CZ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2838" y="888159"/>
                <a:ext cx="2085314" cy="380553"/>
              </a:xfrm>
              <a:prstGeom prst="rect">
                <a:avLst/>
              </a:prstGeom>
              <a:blipFill rotWithShape="1">
                <a:blip r:embed="rId8"/>
                <a:stretch>
                  <a:fillRect b="-96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9495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788</TotalTime>
  <Words>813</Words>
  <Application>Microsoft Office PowerPoint</Application>
  <PresentationFormat>Předvádění na obrazovce (4:3)</PresentationFormat>
  <Paragraphs>114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Postup výpočtu vnitřních sil</vt:lpstr>
      <vt:lpstr>Zadání příkladu</vt:lpstr>
      <vt:lpstr>1. Popis zadání a výpočet náhradního břemena</vt:lpstr>
      <vt:lpstr>2. Výpočet reakcí Az, Ay, Bz</vt:lpstr>
      <vt:lpstr>3. Výpočet a obrazec posouvajících sil</vt:lpstr>
      <vt:lpstr>4. Přechodný průřez P.P.</vt:lpstr>
      <vt:lpstr>5. Výpočet a obrazec momentů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Alena Stachová</cp:lastModifiedBy>
  <cp:revision>136</cp:revision>
  <dcterms:created xsi:type="dcterms:W3CDTF">2013-12-25T18:40:48Z</dcterms:created>
  <dcterms:modified xsi:type="dcterms:W3CDTF">2014-01-22T12:59:52Z</dcterms:modified>
</cp:coreProperties>
</file>