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8" r:id="rId2"/>
    <p:sldId id="269" r:id="rId3"/>
    <p:sldId id="273" r:id="rId4"/>
    <p:sldId id="274" r:id="rId5"/>
    <p:sldId id="275" r:id="rId6"/>
    <p:sldId id="276" r:id="rId7"/>
    <p:sldId id="277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402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426201166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VY_32_INOVACE_06-19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806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Konzola - vnitřní síly – V, M, 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Spojitá rovnoměrná zatížení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svislé a vodorovné síly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9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95936" y="1268760"/>
            <a:ext cx="5328592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Určete průběh vnitřních sil V, M, N na konzole vyložené </a:t>
            </a:r>
            <a:r>
              <a:rPr lang="cs-CZ" b="1" dirty="0" smtClean="0">
                <a:solidFill>
                  <a:srgbClr val="002060"/>
                </a:solidFill>
              </a:rPr>
              <a:t>3,5 m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Zatížena je spojitým rovnoměrným zatížením : 	</a:t>
            </a:r>
            <a:r>
              <a:rPr lang="cs-CZ" b="1" dirty="0" smtClean="0">
                <a:solidFill>
                  <a:srgbClr val="002060"/>
                </a:solidFill>
              </a:rPr>
              <a:t>f1 = 8 kN/m 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	</a:t>
            </a:r>
            <a:r>
              <a:rPr lang="cs-CZ" b="1" dirty="0" smtClean="0">
                <a:solidFill>
                  <a:srgbClr val="002060"/>
                </a:solidFill>
              </a:rPr>
              <a:t>	f2 = 12 kN/m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Dále svislým osamělým břemenem na konci vyložení     </a:t>
            </a:r>
            <a:r>
              <a:rPr lang="cs-CZ" b="1" dirty="0" smtClean="0">
                <a:solidFill>
                  <a:srgbClr val="002060"/>
                </a:solidFill>
              </a:rPr>
              <a:t>F1 = 4 kN</a:t>
            </a:r>
          </a:p>
          <a:p>
            <a:pPr marL="0" indent="0">
              <a:buNone/>
            </a:pPr>
            <a:r>
              <a:rPr lang="cs-CZ" dirty="0" smtClean="0"/>
              <a:t>a vodorovnou silou </a:t>
            </a:r>
            <a:r>
              <a:rPr lang="cs-CZ" b="1" dirty="0" smtClean="0">
                <a:solidFill>
                  <a:srgbClr val="002060"/>
                </a:solidFill>
              </a:rPr>
              <a:t>F2 = 2 kN </a:t>
            </a:r>
            <a:r>
              <a:rPr lang="cs-CZ" dirty="0" smtClean="0"/>
              <a:t>působící na konci konzoly.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560763" cy="212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112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1. Popis zadání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088688"/>
            <a:ext cx="4244280" cy="5652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Q´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=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 ∙ </a:t>
            </a:r>
            <a:r>
              <a:rPr lang="cs-CZ" dirty="0" smtClean="0">
                <a:solidFill>
                  <a:srgbClr val="FF0000"/>
                </a:solidFill>
              </a:rPr>
              <a:t>2  = 8 </a:t>
            </a:r>
            <a:r>
              <a:rPr lang="cs-CZ" dirty="0" smtClean="0">
                <a:solidFill>
                  <a:srgbClr val="FF0000"/>
                </a:solidFill>
              </a:rPr>
              <a:t>∙ </a:t>
            </a:r>
            <a:r>
              <a:rPr lang="cs-CZ" dirty="0" smtClean="0">
                <a:solidFill>
                  <a:srgbClr val="FF0000"/>
                </a:solidFill>
              </a:rPr>
              <a:t>2  = 16 kN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Q´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= f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∙ 2 </a:t>
            </a:r>
            <a:r>
              <a:rPr lang="cs-CZ" dirty="0">
                <a:solidFill>
                  <a:srgbClr val="FF0000"/>
                </a:solidFill>
              </a:rPr>
              <a:t>= </a:t>
            </a:r>
            <a:r>
              <a:rPr lang="cs-CZ" dirty="0" smtClean="0">
                <a:solidFill>
                  <a:srgbClr val="FF0000"/>
                </a:solidFill>
              </a:rPr>
              <a:t>12 ∙ 1,5 </a:t>
            </a:r>
            <a:r>
              <a:rPr lang="cs-CZ" dirty="0">
                <a:solidFill>
                  <a:srgbClr val="FF0000"/>
                </a:solidFill>
              </a:rPr>
              <a:t>= </a:t>
            </a:r>
            <a:r>
              <a:rPr lang="cs-CZ" dirty="0" smtClean="0">
                <a:solidFill>
                  <a:srgbClr val="FF0000"/>
                </a:solidFill>
              </a:rPr>
              <a:t>18 kN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18652"/>
            <a:ext cx="4424400" cy="5307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Číslování je vhodné začít od volného konce.</a:t>
            </a:r>
          </a:p>
          <a:p>
            <a:pPr marL="0" indent="0">
              <a:buNone/>
            </a:pPr>
            <a:r>
              <a:rPr lang="cs-CZ" dirty="0" smtClean="0"/>
              <a:t>Vetknutí </a:t>
            </a:r>
            <a:r>
              <a:rPr lang="cs-CZ" dirty="0"/>
              <a:t>si označíme </a:t>
            </a:r>
            <a:r>
              <a:rPr lang="cs-CZ" dirty="0" smtClean="0"/>
              <a:t>malým písmenem a.</a:t>
            </a:r>
          </a:p>
          <a:p>
            <a:pPr marL="0" indent="0">
              <a:buNone/>
            </a:pPr>
            <a:r>
              <a:rPr lang="cs-CZ" dirty="0" smtClean="0"/>
              <a:t>Zapíšeme si do obrázku velikosti sil a náhradní břemena Q´.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Dále zakreslíme reakce se šipkami předpokládaných výsledných směrů.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20"/>
            <a:ext cx="4237037" cy="426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3793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2. Výpočet a obrazec posouvajících sil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016" y="1088690"/>
            <a:ext cx="4932984" cy="57693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V1p = 0 kN</a:t>
            </a:r>
          </a:p>
          <a:p>
            <a:pPr marL="0" indent="0">
              <a:buNone/>
            </a:pPr>
            <a:r>
              <a:rPr lang="cs-CZ" dirty="0" smtClean="0"/>
              <a:t>V1l  = V1p + F1 = 0 + 4 = 4 kN</a:t>
            </a:r>
          </a:p>
          <a:p>
            <a:pPr marL="0" indent="0">
              <a:buNone/>
            </a:pPr>
            <a:r>
              <a:rPr lang="cs-CZ" dirty="0" smtClean="0"/>
              <a:t>V2p = V1l + Q</a:t>
            </a:r>
            <a:r>
              <a:rPr lang="cs-CZ" baseline="-25000" dirty="0" smtClean="0"/>
              <a:t>2</a:t>
            </a:r>
            <a:r>
              <a:rPr lang="cs-CZ" dirty="0" smtClean="0"/>
              <a:t>´= 4 + 18 = 22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V2l  = V2p = 22kN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Vap = V2l + Q</a:t>
            </a:r>
            <a:r>
              <a:rPr lang="cs-CZ" baseline="-25000" dirty="0" smtClean="0">
                <a:solidFill>
                  <a:schemeClr val="tx1"/>
                </a:solidFill>
              </a:rPr>
              <a:t>1</a:t>
            </a:r>
            <a:r>
              <a:rPr lang="cs-CZ" dirty="0" smtClean="0">
                <a:solidFill>
                  <a:schemeClr val="tx1"/>
                </a:solidFill>
              </a:rPr>
              <a:t>´= 22 + 16 = 38 kN</a:t>
            </a:r>
          </a:p>
          <a:p>
            <a:pPr marL="0" indent="0">
              <a:buNone/>
            </a:pPr>
            <a:r>
              <a:rPr lang="cs-CZ" dirty="0" smtClean="0"/>
              <a:t>Reakce </a:t>
            </a:r>
            <a:r>
              <a:rPr lang="cs-CZ" dirty="0"/>
              <a:t>Az musí uvést soustavu do </a:t>
            </a:r>
            <a:r>
              <a:rPr lang="cs-CZ" dirty="0" smtClean="0"/>
              <a:t>rovnováhy tzn. Val = 0: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Val = 	Vap </a:t>
            </a:r>
            <a:r>
              <a:rPr lang="cs-CZ" dirty="0" smtClean="0"/>
              <a:t>-</a:t>
            </a:r>
            <a:r>
              <a:rPr lang="cs-CZ" dirty="0" smtClean="0">
                <a:solidFill>
                  <a:schemeClr val="tx1"/>
                </a:solidFill>
              </a:rPr>
              <a:t> Az = 0 kN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Vap = </a:t>
            </a:r>
            <a:r>
              <a:rPr lang="cs-CZ" dirty="0" smtClean="0">
                <a:solidFill>
                  <a:srgbClr val="FF0000"/>
                </a:solidFill>
              </a:rPr>
              <a:t>Az = </a:t>
            </a:r>
            <a:r>
              <a:rPr lang="cs-CZ" u="sng" dirty="0" smtClean="0">
                <a:solidFill>
                  <a:srgbClr val="FF0000"/>
                </a:solidFill>
              </a:rPr>
              <a:t>38 kN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307705" cy="1641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4243387" cy="573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077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3. </a:t>
            </a:r>
            <a:r>
              <a:rPr lang="cs-CZ" sz="3200" dirty="0"/>
              <a:t>Výpočet a obrazec momentů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0206" y="1088690"/>
                <a:ext cx="4843794" cy="5652059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M1 </a:t>
                </a:r>
                <a:r>
                  <a:rPr lang="cs-CZ" dirty="0"/>
                  <a:t>= 0 </a:t>
                </a:r>
                <a:r>
                  <a:rPr lang="cs-CZ" dirty="0" err="1" smtClean="0"/>
                  <a:t>kNm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M2 = -F1 ∙ 1,5 - f2 ∙ 1,5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1,5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M2 = - 4 ∙ 1,5 - 12 ∙ 1,5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1,5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M2 = - 6 – 13,5 = - 19,5 kNm</a:t>
                </a:r>
              </a:p>
              <a:p>
                <a:pPr marL="0" indent="0">
                  <a:buNone/>
                </a:pPr>
                <a:r>
                  <a:rPr lang="cs-CZ" dirty="0" smtClean="0"/>
                  <a:t>Moment </a:t>
                </a:r>
                <a:r>
                  <a:rPr lang="cs-CZ" dirty="0"/>
                  <a:t>v bodě </a:t>
                </a:r>
                <a:r>
                  <a:rPr lang="cs-CZ" dirty="0" smtClean="0"/>
                  <a:t>„a“ zprava: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Map</a:t>
                </a:r>
                <a:r>
                  <a:rPr lang="cs-CZ" sz="2600" dirty="0" smtClean="0"/>
                  <a:t>=-F1∙ (1,5+2)-Q´</a:t>
                </a:r>
                <a:r>
                  <a:rPr lang="cs-CZ" sz="2600" baseline="-25000" dirty="0" smtClean="0"/>
                  <a:t>2</a:t>
                </a:r>
                <a:r>
                  <a:rPr lang="cs-CZ" sz="2600" dirty="0" smtClean="0"/>
                  <a:t> ∙ (2+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i="1">
                            <a:latin typeface="Cambria Math"/>
                          </a:rPr>
                          <m:t>1,5</m:t>
                        </m:r>
                      </m:num>
                      <m:den>
                        <m:r>
                          <a:rPr lang="cs-CZ" sz="26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600" dirty="0" smtClean="0"/>
                  <a:t>)-f1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latin typeface="Cambria Math"/>
                          </a:rPr>
                          <m:t>2</m:t>
                        </m:r>
                        <m:r>
                          <a:rPr lang="cs-CZ" sz="2600" b="0" i="1" baseline="3000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6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600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Map= - 4 ∙ 3,5 - 18 ∙ 2,75 - 8 ∙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Map= - 14 - 49,5 - 16 = - 79,5 kNm </a:t>
                </a:r>
              </a:p>
              <a:p>
                <a:pPr marL="0" indent="0">
                  <a:buNone/>
                </a:pPr>
                <a:r>
                  <a:rPr lang="cs-CZ" dirty="0" smtClean="0"/>
                  <a:t>Moment Ma </a:t>
                </a:r>
                <a:r>
                  <a:rPr lang="cs-CZ" dirty="0"/>
                  <a:t>musí uvést soustavu do rovnováhy tzn. </a:t>
                </a:r>
                <a:r>
                  <a:rPr lang="cs-CZ" dirty="0" err="1" smtClean="0"/>
                  <a:t>Mal</a:t>
                </a:r>
                <a:r>
                  <a:rPr lang="cs-CZ" dirty="0" smtClean="0"/>
                  <a:t> </a:t>
                </a:r>
                <a:r>
                  <a:rPr lang="cs-CZ" dirty="0"/>
                  <a:t>= 0:</a:t>
                </a:r>
              </a:p>
              <a:p>
                <a:pPr marL="0" indent="0">
                  <a:buNone/>
                </a:pPr>
                <a:r>
                  <a:rPr lang="cs-CZ" dirty="0" err="1" smtClean="0"/>
                  <a:t>Mal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Map </a:t>
                </a:r>
                <a:r>
                  <a:rPr lang="cs-CZ" dirty="0"/>
                  <a:t>- </a:t>
                </a:r>
                <a:r>
                  <a:rPr lang="cs-CZ" dirty="0" smtClean="0"/>
                  <a:t>Ma </a:t>
                </a:r>
                <a:r>
                  <a:rPr lang="cs-CZ" dirty="0"/>
                  <a:t>= 0 </a:t>
                </a:r>
                <a:r>
                  <a:rPr lang="cs-CZ" dirty="0" smtClean="0"/>
                  <a:t>kNm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      </a:t>
                </a:r>
                <a:r>
                  <a:rPr lang="cs-CZ" dirty="0" smtClean="0"/>
                  <a:t>Map </a:t>
                </a:r>
                <a:r>
                  <a:rPr lang="cs-CZ" dirty="0"/>
                  <a:t>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Ma </a:t>
                </a:r>
                <a:r>
                  <a:rPr lang="cs-CZ" dirty="0">
                    <a:solidFill>
                      <a:srgbClr val="FF0000"/>
                    </a:solidFill>
                  </a:rPr>
                  <a:t>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- 79,5 kNm</a:t>
                </a:r>
                <a:endParaRPr lang="cs-CZ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0206" y="1088690"/>
                <a:ext cx="4843794" cy="5652059"/>
              </a:xfrm>
              <a:blipFill rotWithShape="1">
                <a:blip r:embed="rId2"/>
                <a:stretch>
                  <a:fillRect l="-2138" t="-2157" r="-1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16016" y="1484784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393231"/>
            <a:ext cx="136525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411760" y="4771057"/>
            <a:ext cx="106562" cy="890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1763688" y="4771057"/>
            <a:ext cx="648072" cy="1158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02" y="836711"/>
            <a:ext cx="4243387" cy="573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76847" y="3356992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60713" y="5530279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323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4</a:t>
            </a:r>
            <a:r>
              <a:rPr lang="cs-CZ" sz="3200" dirty="0" smtClean="0"/>
              <a:t>. Výpočet a obrazec normálových sil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016" y="1088690"/>
            <a:ext cx="4932984" cy="57693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N1p = 0 kN</a:t>
            </a:r>
          </a:p>
          <a:p>
            <a:pPr marL="0" indent="0">
              <a:buNone/>
            </a:pPr>
            <a:r>
              <a:rPr lang="cs-CZ" dirty="0" smtClean="0"/>
              <a:t>N1l  = N1p - F2 = 0 - 2 = - 2 kN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2p = N1l  = - 2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N2l  = N2p = - 2kN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Nap = N2l  = - 2 kN</a:t>
            </a:r>
          </a:p>
          <a:p>
            <a:pPr marL="0" indent="0">
              <a:buNone/>
            </a:pPr>
            <a:r>
              <a:rPr lang="cs-CZ" dirty="0" smtClean="0"/>
              <a:t>Reakce Ay </a:t>
            </a:r>
            <a:r>
              <a:rPr lang="cs-CZ" dirty="0"/>
              <a:t>musí uvést soustavu do </a:t>
            </a:r>
            <a:r>
              <a:rPr lang="cs-CZ" dirty="0" smtClean="0"/>
              <a:t>rovnováhy tzn. Nal = 0: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Nal = 	Nap </a:t>
            </a:r>
            <a:r>
              <a:rPr lang="cs-CZ" dirty="0" smtClean="0"/>
              <a:t>+</a:t>
            </a:r>
            <a:r>
              <a:rPr lang="cs-CZ" dirty="0" smtClean="0">
                <a:solidFill>
                  <a:schemeClr val="tx1"/>
                </a:solidFill>
              </a:rPr>
              <a:t> Ay = 0 kN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Ay</a:t>
            </a:r>
            <a:r>
              <a:rPr lang="cs-CZ" dirty="0" smtClean="0"/>
              <a:t> = - Nap = - ( -2 ) </a:t>
            </a:r>
            <a:r>
              <a:rPr lang="cs-CZ" dirty="0" smtClean="0">
                <a:solidFill>
                  <a:srgbClr val="FF0000"/>
                </a:solidFill>
              </a:rPr>
              <a:t>= </a:t>
            </a:r>
            <a:r>
              <a:rPr lang="cs-CZ" u="sng" dirty="0" smtClean="0">
                <a:solidFill>
                  <a:srgbClr val="FF0000"/>
                </a:solidFill>
              </a:rPr>
              <a:t>2 kN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1850"/>
            <a:ext cx="4243387" cy="519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307705" cy="1641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413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Shrnutí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</a:t>
            </a:r>
            <a:r>
              <a:rPr lang="cs-CZ" dirty="0" smtClean="0">
                <a:hlinkClick r:id="rId2" action="ppaction://hlinksldjump"/>
              </a:rPr>
              <a:t>obrazec</a:t>
            </a:r>
            <a:r>
              <a:rPr lang="cs-CZ" dirty="0" smtClean="0"/>
              <a:t> znaménkové dohody pro postup výpočtu z levé strany.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vynášíme v obrazci záporný smysl </a:t>
            </a:r>
            <a:r>
              <a:rPr lang="cs-CZ" dirty="0" smtClean="0">
                <a:hlinkClick r:id="rId3" action="ppaction://hlinksldjump"/>
              </a:rPr>
              <a:t>posouvajících</a:t>
            </a:r>
            <a:r>
              <a:rPr lang="cs-CZ" dirty="0" smtClean="0"/>
              <a:t> 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</a:t>
            </a:r>
            <a:r>
              <a:rPr lang="cs-CZ" dirty="0"/>
              <a:t>vynášíme v obrazci záporný smysl </a:t>
            </a:r>
            <a:r>
              <a:rPr lang="cs-CZ" dirty="0" smtClean="0">
                <a:hlinkClick r:id="rId4" action="ppaction://hlinksldjump"/>
              </a:rPr>
              <a:t>momentů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Kam vynášíme v obrazci záporný smysl </a:t>
            </a:r>
            <a:r>
              <a:rPr lang="cs-CZ" dirty="0" smtClean="0">
                <a:hlinkClick r:id="rId2" action="ppaction://hlinksldjump"/>
              </a:rPr>
              <a:t>normálových</a:t>
            </a:r>
            <a:r>
              <a:rPr lang="cs-CZ" dirty="0" smtClean="0"/>
              <a:t> </a:t>
            </a:r>
            <a:r>
              <a:rPr lang="cs-CZ" dirty="0"/>
              <a:t>sil?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50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není uvedeno jinak – 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5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601</TotalTime>
  <Words>494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Konzola - vnitřní síly – V, M, N</vt:lpstr>
      <vt:lpstr>Zadání příkladu</vt:lpstr>
      <vt:lpstr>1. Popis zadání</vt:lpstr>
      <vt:lpstr>2. Výpočet a obrazec posouvajících sil</vt:lpstr>
      <vt:lpstr>3. Výpočet a obrazec momentů</vt:lpstr>
      <vt:lpstr>4. Výpočet a obrazec normálových sil</vt:lpstr>
      <vt:lpstr>Shrnutí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Alena Stachová</cp:lastModifiedBy>
  <cp:revision>116</cp:revision>
  <dcterms:created xsi:type="dcterms:W3CDTF">2013-12-26T09:05:21Z</dcterms:created>
  <dcterms:modified xsi:type="dcterms:W3CDTF">2014-01-22T13:08:40Z</dcterms:modified>
</cp:coreProperties>
</file>