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9" r:id="rId3"/>
    <p:sldId id="260" r:id="rId4"/>
    <p:sldId id="264" r:id="rId5"/>
    <p:sldId id="271" r:id="rId6"/>
    <p:sldId id="270" r:id="rId7"/>
    <p:sldId id="273" r:id="rId8"/>
    <p:sldId id="272" r:id="rId9"/>
    <p:sldId id="274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C5ADC-7191-4BEF-AA00-B7EF8485441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F7896-5867-40D1-8A1B-F3E9EEB26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B274E-EFDB-4567-9779-33A95385F1B2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A65DC-1ED2-4766-90FF-4E956CB3B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31197-B6CF-49E3-967E-3F21397238DA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C18F7-39BA-4316-8448-EDA497B29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1D169-0E27-4825-AFDA-7F455603180C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56B9C-7DB9-4D58-85ED-E29DFAAD0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773AE-AA7C-4ED8-9E06-9EA5E1A76D15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07CD9-87FA-4406-8127-567D1BC88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BA532-235F-4D51-B0E1-CE760F88BBCD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6A986-9A5F-43C3-BEB7-2B90719F2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63042-C98D-47C7-B54D-EB5807312FF3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3F8E4-5452-47C5-A894-B01C55078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AE71D-67FA-466D-95D3-F47D2EF6CB0C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B85A5-2B29-4CF4-8CE5-2E0EAE885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FF776-52F7-4688-BCF1-6612A312196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AEEBE-0C3A-41D8-9BBE-6971B99DE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5F64C-D422-4D7F-9E77-079E8B47453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E8B4D-D292-414F-8A62-192F42FE4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441EB-3EBE-41C3-A816-ACDED28260E1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6C113-6027-4DFC-97F9-91F0FF317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C323CC-0978-4E51-A56C-ED40A5944B2C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9F1D38-9534-4E03-939A-26C34A11B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113" y="1412875"/>
            <a:ext cx="7772400" cy="792163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3314" name="Picture 2" descr="C:\Users\Uživatel\Pictures\logo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25750" y="5589588"/>
            <a:ext cx="3602038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ovéPole 4"/>
          <p:cNvSpPr txBox="1">
            <a:spLocks noChangeArrowheads="1"/>
          </p:cNvSpPr>
          <p:nvPr/>
        </p:nvSpPr>
        <p:spPr bwMode="auto">
          <a:xfrm>
            <a:off x="1042988" y="620713"/>
            <a:ext cx="71294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863" y="2751138"/>
            <a:ext cx="7848600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Název :      </a:t>
            </a:r>
            <a:r>
              <a:rPr lang="cs-CZ" sz="1600" b="1" dirty="0">
                <a:latin typeface="+mn-lt"/>
                <a:cs typeface="+mn-cs"/>
              </a:rPr>
              <a:t>VY_32_inovace_02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 –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  <a:latin typeface="+mn-lt"/>
                <a:cs typeface="+mn-cs"/>
              </a:rPr>
              <a:t>Podstatná jména  - procvičování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Autor:        Iva Mrákotová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Období:     </a:t>
            </a:r>
            <a:r>
              <a:rPr lang="cs-CZ" sz="1600" dirty="0">
                <a:latin typeface="+mn-lt"/>
                <a:cs typeface="+mn-cs"/>
              </a:rPr>
              <a:t>b</a:t>
            </a:r>
            <a:r>
              <a:rPr lang="cs-CZ" sz="1600" dirty="0">
                <a:latin typeface="+mn-lt"/>
                <a:cs typeface="+mn-cs"/>
              </a:rPr>
              <a:t>řezen 2012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Věková skupina:      3.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Tematická oblast:    Český jazyk – Slovní druhy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  <a:cs typeface="+mn-cs"/>
              </a:rPr>
              <a:t>Anotace:    Závěrečná cvičení na vyhledávání a určování </a:t>
            </a:r>
            <a:r>
              <a:rPr lang="cs-CZ" sz="1600">
                <a:latin typeface="+mn-lt"/>
                <a:cs typeface="+mn-cs"/>
              </a:rPr>
              <a:t>podstatných jmen</a:t>
            </a:r>
            <a:endParaRPr lang="cs-CZ" sz="16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344488" y="260350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Podstatná jména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04850" y="1549400"/>
            <a:ext cx="84391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Podstatná jména – názvy osob, zvířat, 				     věcí, vlastností a dějů.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35013" y="3367088"/>
            <a:ext cx="78692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U podstatných jmen určujeme: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56000" y="4124325"/>
            <a:ext cx="27368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ROD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56000" y="4908550"/>
            <a:ext cx="28606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ČÍSLO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56000" y="5654675"/>
            <a:ext cx="20161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04838" y="765175"/>
            <a:ext cx="14033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ROD: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84438" y="2347913"/>
            <a:ext cx="201612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střední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484438" y="1560513"/>
            <a:ext cx="20161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ženský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484438" y="3895725"/>
            <a:ext cx="280828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jednotné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484438" y="4868863"/>
            <a:ext cx="23939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množné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484438" y="765175"/>
            <a:ext cx="201612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mužský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076825" y="765175"/>
            <a:ext cx="2735263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0000CC"/>
                </a:solidFill>
                <a:latin typeface="Calibri" pitchFamily="34" charset="0"/>
              </a:rPr>
              <a:t>TEN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076825" y="1560513"/>
            <a:ext cx="10588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TA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076825" y="2363788"/>
            <a:ext cx="17272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FFFF00"/>
                </a:solidFill>
                <a:latin typeface="Calibri" pitchFamily="34" charset="0"/>
              </a:rPr>
              <a:t>TO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4838" y="3883025"/>
            <a:ext cx="17351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ČÍSLO: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2"/>
          <p:cNvSpPr txBox="1">
            <a:spLocks noChangeArrowheads="1"/>
          </p:cNvSpPr>
          <p:nvPr/>
        </p:nvSpPr>
        <p:spPr bwMode="auto">
          <a:xfrm>
            <a:off x="1468438" y="333375"/>
            <a:ext cx="54800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PÁD - pádové otázky: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4838" y="2779713"/>
            <a:ext cx="1879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3. pád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4838" y="1968500"/>
            <a:ext cx="17351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2. pád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28925" y="3567113"/>
            <a:ext cx="41195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KOHO? CO?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4838" y="4364038"/>
            <a:ext cx="17351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5. pád</a:t>
            </a: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604838" y="1214438"/>
            <a:ext cx="20034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1. pád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54325" y="1198563"/>
            <a:ext cx="27368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KDO? CO?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854325" y="1968500"/>
            <a:ext cx="43815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KOHO? ČEHO?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854325" y="2779713"/>
            <a:ext cx="4238625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KOMU? ČEMU?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4838" y="3595688"/>
            <a:ext cx="173513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4. pád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28925" y="4364038"/>
            <a:ext cx="66389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OSLOVUJEME, VOLÁME!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04838" y="5133975"/>
            <a:ext cx="17351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6. pád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54325" y="5133975"/>
            <a:ext cx="5389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(o) KOM? (o) ČEM?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4838" y="5903913"/>
            <a:ext cx="1852612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7. pád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854325" y="5903913"/>
            <a:ext cx="438150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KÝM? ČÍM?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3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6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9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Vyhledej podstatné jméno: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68338" y="1484313"/>
            <a:ext cx="8224837" cy="526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Calibri" pitchFamily="34" charset="0"/>
              </a:rPr>
              <a:t>V aleji rostou vysoké topoly. Kuchařka uvařila dobrý oběd. Nejraději mám plavání. V naší ohradě se pasou krávy a telata. Motýli usedli na barevné květy. Pes zalezl rychle do boudy. Za potokem si hrají malé děti.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B050"/>
                </a:solidFill>
              </a:rPr>
              <a:t>Ukaž na podstatné jméno a urči rod: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98525" y="1444625"/>
            <a:ext cx="2808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Calibri" pitchFamily="34" charset="0"/>
              </a:rPr>
              <a:t>Podst. jméno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75413" y="1433513"/>
            <a:ext cx="25193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Calibri" pitchFamily="34" charset="0"/>
              </a:rPr>
              <a:t>Rod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140200" y="2112963"/>
            <a:ext cx="23764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Calibri" pitchFamily="34" charset="0"/>
              </a:rPr>
              <a:t>TEN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85825" y="2781300"/>
            <a:ext cx="2663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čtení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16688" y="2781300"/>
            <a:ext cx="33845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C000"/>
                </a:solidFill>
                <a:latin typeface="Calibri" pitchFamily="34" charset="0"/>
              </a:rPr>
              <a:t>střední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140200" y="3486150"/>
            <a:ext cx="2233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TA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5825" y="4116388"/>
            <a:ext cx="2446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radost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516688" y="4110038"/>
            <a:ext cx="2879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ženský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419475" y="1444625"/>
            <a:ext cx="0" cy="5038725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1275" y="1433513"/>
            <a:ext cx="1800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 u="sng">
                <a:latin typeface="Calibri" pitchFamily="34" charset="0"/>
              </a:rPr>
              <a:t>Zájmeno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98525" y="2112963"/>
            <a:ext cx="1944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obchod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475413" y="2117725"/>
            <a:ext cx="1944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Calibri" pitchFamily="34" charset="0"/>
              </a:rPr>
              <a:t>mužský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140200" y="2781300"/>
            <a:ext cx="24479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C000"/>
                </a:solidFill>
                <a:latin typeface="Calibri" pitchFamily="34" charset="0"/>
              </a:rPr>
              <a:t>TO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85825" y="3486150"/>
            <a:ext cx="2159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dívka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516688" y="3478213"/>
            <a:ext cx="19446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ženský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140200" y="4116388"/>
            <a:ext cx="2449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TA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98525" y="4748213"/>
            <a:ext cx="19446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slon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6084888" y="1433513"/>
            <a:ext cx="0" cy="503555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140200" y="4748213"/>
            <a:ext cx="1692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Calibri" pitchFamily="34" charset="0"/>
              </a:rPr>
              <a:t>TEN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475413" y="4748213"/>
            <a:ext cx="23383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Calibri" pitchFamily="34" charset="0"/>
              </a:rPr>
              <a:t>mužský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898525" y="5472113"/>
            <a:ext cx="2001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mléko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140200" y="5472113"/>
            <a:ext cx="1692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C000"/>
                </a:solidFill>
                <a:latin typeface="Calibri" pitchFamily="34" charset="0"/>
              </a:rPr>
              <a:t>TO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516688" y="5472113"/>
            <a:ext cx="19431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C000"/>
                </a:solidFill>
                <a:latin typeface="Calibri" pitchFamily="34" charset="0"/>
              </a:rPr>
              <a:t>střední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Urči číslo podstatných jmen: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98525" y="1444625"/>
            <a:ext cx="2808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štěňata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98525" y="1984375"/>
            <a:ext cx="2520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socha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8525" y="2636838"/>
            <a:ext cx="2376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boty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98525" y="3260725"/>
            <a:ext cx="2663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sněhuláci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98525" y="3948113"/>
            <a:ext cx="3384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vrána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8525" y="4627563"/>
            <a:ext cx="2233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radost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98525" y="5307013"/>
            <a:ext cx="24463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pastelky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93763" y="5945188"/>
            <a:ext cx="288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kuchaři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419475" y="1444625"/>
            <a:ext cx="0" cy="5038725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140200" y="1433513"/>
            <a:ext cx="2735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množné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140200" y="1984375"/>
            <a:ext cx="32400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jednotné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40200" y="2636838"/>
            <a:ext cx="3240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množné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140200" y="3260725"/>
            <a:ext cx="2447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množné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140200" y="3963988"/>
            <a:ext cx="2879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jednotné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140200" y="4627563"/>
            <a:ext cx="3240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jednotné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140200" y="5307013"/>
            <a:ext cx="24495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množné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140200" y="5945188"/>
            <a:ext cx="2879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číslo množné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Urči pád podstatných jmen: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98525" y="1444625"/>
            <a:ext cx="2808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u školy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98525" y="1984375"/>
            <a:ext cx="2520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 tetě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98525" y="2636838"/>
            <a:ext cx="2376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s Mílou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98525" y="3260725"/>
            <a:ext cx="2663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bez čepice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98525" y="3948113"/>
            <a:ext cx="33845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o prázdninách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898525" y="4627563"/>
            <a:ext cx="2233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děti!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98525" y="5307013"/>
            <a:ext cx="24463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vidím strom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93763" y="5945188"/>
            <a:ext cx="28813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pod lavicí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419475" y="1444625"/>
            <a:ext cx="0" cy="5038725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140200" y="1433513"/>
            <a:ext cx="2735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2. pád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140200" y="1984375"/>
            <a:ext cx="32400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3. pád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140200" y="2636838"/>
            <a:ext cx="3240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7. pád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140200" y="3260725"/>
            <a:ext cx="2447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2. pád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140200" y="3963988"/>
            <a:ext cx="2879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6. pád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140200" y="4627563"/>
            <a:ext cx="3240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5. pád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140200" y="5307013"/>
            <a:ext cx="24495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4. pád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140200" y="5945188"/>
            <a:ext cx="2879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7. 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2438" y="0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Urči podstatné jméno: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98525" y="1444625"/>
            <a:ext cx="28082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Calibri" pitchFamily="34" charset="0"/>
              </a:rPr>
              <a:t>Podst. jméno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276850" y="1444625"/>
            <a:ext cx="2520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Calibri" pitchFamily="34" charset="0"/>
              </a:rPr>
              <a:t>Číslo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449638" y="2112963"/>
            <a:ext cx="23764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ženský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85825" y="2781300"/>
            <a:ext cx="2663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u tety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76850" y="2781300"/>
            <a:ext cx="15986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jednotné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49638" y="3486150"/>
            <a:ext cx="2233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Calibri" pitchFamily="34" charset="0"/>
              </a:rPr>
              <a:t>mužský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85825" y="4116388"/>
            <a:ext cx="2446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o dívkách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76850" y="4110038"/>
            <a:ext cx="1598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množné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3044825" y="1455738"/>
            <a:ext cx="0" cy="5040312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143250" y="1433513"/>
            <a:ext cx="1411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 u="sng">
                <a:latin typeface="Calibri" pitchFamily="34" charset="0"/>
              </a:rPr>
              <a:t>Rod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98525" y="2112963"/>
            <a:ext cx="19446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za horami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278438" y="2112963"/>
            <a:ext cx="1946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množné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449638" y="2781300"/>
            <a:ext cx="24495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ženský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85825" y="3486150"/>
            <a:ext cx="2159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pod mostem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276850" y="3486150"/>
            <a:ext cx="1946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jednotné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449638" y="4110038"/>
            <a:ext cx="2449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ženský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898525" y="4748213"/>
            <a:ext cx="19446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koťátka!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800" y="1433513"/>
            <a:ext cx="0" cy="503555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449638" y="4748213"/>
            <a:ext cx="1692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C000"/>
                </a:solidFill>
                <a:latin typeface="Calibri" pitchFamily="34" charset="0"/>
              </a:rPr>
              <a:t>střední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276850" y="4748213"/>
            <a:ext cx="15271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množné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898525" y="5472113"/>
            <a:ext cx="20018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 tátovi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449638" y="5472113"/>
            <a:ext cx="1692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CC"/>
                </a:solidFill>
                <a:latin typeface="Calibri" pitchFamily="34" charset="0"/>
              </a:rPr>
              <a:t>mužský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278438" y="5470525"/>
            <a:ext cx="15970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jednotné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6969125" y="1455738"/>
            <a:ext cx="0" cy="5013325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380288" y="1433513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Calibri" pitchFamily="34" charset="0"/>
              </a:rPr>
              <a:t>Pád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334250" y="2106613"/>
            <a:ext cx="15240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7. pád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7334250" y="2781300"/>
            <a:ext cx="14462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2. pád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7334250" y="3486150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7. pád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7302500" y="4110038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6. pád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7304088" y="4770438"/>
            <a:ext cx="1398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5. pád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7302500" y="5472113"/>
            <a:ext cx="1320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3. pád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B050"/>
                </a:solidFill>
              </a:rPr>
              <a:t>Zdroje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403350" y="1458913"/>
            <a:ext cx="68405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Slovní druhy – Pracovní sešit pro 3. ročník; vydavatel – Nová škola, s.r.o., 2002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294</Words>
  <Application>Microsoft Office PowerPoint</Application>
  <PresentationFormat>On-screen Show (4:3)</PresentationFormat>
  <Paragraphs>128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Calibri</vt:lpstr>
      <vt:lpstr>Arial</vt:lpstr>
      <vt:lpstr>Motiv systému Office</vt:lpstr>
      <vt:lpstr>Český jazyk – Slovní druhy</vt:lpstr>
      <vt:lpstr>Podstatná jména</vt:lpstr>
      <vt:lpstr>Snímek 3</vt:lpstr>
      <vt:lpstr>Snímek 4</vt:lpstr>
      <vt:lpstr>Vyhledej podstatné jméno:</vt:lpstr>
      <vt:lpstr>Ukaž na podstatné jméno a urči rod:</vt:lpstr>
      <vt:lpstr>Urči číslo podstatných jmen:</vt:lpstr>
      <vt:lpstr>Urči pád podstatných jmen:</vt:lpstr>
      <vt:lpstr>Urči podstatné jméno: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96</cp:revision>
  <dcterms:created xsi:type="dcterms:W3CDTF">2011-12-02T14:06:03Z</dcterms:created>
  <dcterms:modified xsi:type="dcterms:W3CDTF">2014-01-27T17:57:04Z</dcterms:modified>
</cp:coreProperties>
</file>