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4" r:id="rId2"/>
    <p:sldId id="277" r:id="rId3"/>
    <p:sldId id="278" r:id="rId4"/>
    <p:sldId id="279" r:id="rId5"/>
    <p:sldId id="280" r:id="rId6"/>
    <p:sldId id="281" r:id="rId7"/>
    <p:sldId id="282" r:id="rId8"/>
    <p:sldId id="283" r:id="rId9"/>
    <p:sldId id="263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E36FA2-F398-43F3-98DA-38BD89F2EEB9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679022-785D-4056-AF02-F5AE3D2DBF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9B1158-CB85-46A1-A5AE-912C5EEE4C77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BE0115-6C5F-4649-A631-62EE97E584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DA0606-6887-48D4-B19B-E0D4C6FE72C9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1FE55E-9E19-43E1-B445-A0714BA074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A3BE36-3B3D-41BF-AEED-5FBDB1CBA68C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D17C3D-ED11-49C5-9EE7-332757C0E3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0A5442-3DF0-47CD-9C68-F1CF5996E6D8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F378FE-E64D-4DF9-837D-710C5AE3FD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681154-A721-4C79-B142-D4717DEED4CD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B777DB-24C9-45B8-A43A-934BB163E6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E3CC26-6DD7-4763-8620-2125EBB67DC2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1F711C-5E86-4065-99ED-A35A0F4746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76658B-5E70-49F0-A99D-632E8470825B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66A2F0-F206-4744-A001-22A84A55D9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35DAB3-50CA-4D52-872A-6590C8182F0B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A3F50A-0851-4308-9C75-0D11C076BD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B41799-F11F-4162-85D1-53C0EDCE70E4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2F7242-7EAA-4E21-A4D4-9F26DC85D9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350345-98DD-4A32-9C8C-B3D68EA9BE10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4AB0A6-6867-49A6-8825-6F2DC553AB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01D9A2A-283C-40AB-BDDB-48F52EFF5CE9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2250B4E-9547-4ABA-8A38-FDB6AF7E9D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00113" y="1412875"/>
            <a:ext cx="7772400" cy="792163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48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Slovní druhy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3314" name="Picture 2" descr="C:\Users\Uživatel\Pictures\logo.bm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25750" y="5589588"/>
            <a:ext cx="3602038" cy="933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TextovéPole 4"/>
          <p:cNvSpPr txBox="1">
            <a:spLocks noChangeArrowheads="1"/>
          </p:cNvSpPr>
          <p:nvPr/>
        </p:nvSpPr>
        <p:spPr bwMode="auto">
          <a:xfrm>
            <a:off x="1042988" y="620713"/>
            <a:ext cx="7129462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>
                <a:latin typeface="Calibri" pitchFamily="34" charset="0"/>
              </a:rPr>
              <a:t>Základní škola a Mateřská škola, Liberec, Barvířská 38/6, příspěvková organizace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77863" y="2751138"/>
            <a:ext cx="7848600" cy="15700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latin typeface="+mn-lt"/>
                <a:cs typeface="+mn-cs"/>
              </a:rPr>
              <a:t>Název :      </a:t>
            </a:r>
            <a:r>
              <a:rPr lang="cs-CZ" sz="1600" b="1" dirty="0">
                <a:latin typeface="+mn-lt"/>
                <a:cs typeface="+mn-cs"/>
              </a:rPr>
              <a:t>VY_32_inovace_06 </a:t>
            </a:r>
            <a:r>
              <a:rPr lang="cs-CZ" sz="1600" b="1" dirty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  <a:latin typeface="+mn-lt"/>
                <a:cs typeface="+mn-cs"/>
              </a:rPr>
              <a:t>Český jazyk</a:t>
            </a:r>
            <a:r>
              <a:rPr lang="cs-CZ" sz="1600" b="1" dirty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  <a:latin typeface="+mn-lt"/>
                <a:cs typeface="+mn-cs"/>
              </a:rPr>
              <a:t> – </a:t>
            </a:r>
            <a:r>
              <a:rPr lang="cs-CZ" sz="1600" b="1" dirty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  <a:latin typeface="+mn-lt"/>
                <a:cs typeface="+mn-cs"/>
              </a:rPr>
              <a:t>Zájmena  - procvičování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latin typeface="+mn-lt"/>
                <a:cs typeface="+mn-cs"/>
              </a:rPr>
              <a:t>Autor:        Iva Mrákotová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latin typeface="+mn-lt"/>
                <a:cs typeface="+mn-cs"/>
              </a:rPr>
              <a:t>Období:     </a:t>
            </a:r>
            <a:r>
              <a:rPr lang="cs-CZ" sz="1600" dirty="0">
                <a:latin typeface="+mn-lt"/>
                <a:cs typeface="+mn-cs"/>
              </a:rPr>
              <a:t>b</a:t>
            </a:r>
            <a:r>
              <a:rPr lang="cs-CZ" sz="1600" dirty="0">
                <a:latin typeface="+mn-lt"/>
                <a:cs typeface="+mn-cs"/>
              </a:rPr>
              <a:t>řezen 2012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latin typeface="+mn-lt"/>
                <a:cs typeface="+mn-cs"/>
              </a:rPr>
              <a:t>Věková skupina:      3. ročník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latin typeface="+mn-lt"/>
                <a:cs typeface="+mn-cs"/>
              </a:rPr>
              <a:t>Tematická oblast:    Český jazyk – Slovní druhy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latin typeface="+mn-lt"/>
                <a:cs typeface="+mn-cs"/>
              </a:rPr>
              <a:t>Anotace:    Závěrečná cvičení na vyhledávání a </a:t>
            </a:r>
            <a:r>
              <a:rPr lang="cs-CZ" sz="1600">
                <a:latin typeface="+mn-lt"/>
                <a:cs typeface="+mn-cs"/>
              </a:rPr>
              <a:t>určování zájmen</a:t>
            </a:r>
            <a:endParaRPr lang="cs-CZ" sz="1600" dirty="0"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4488" y="260350"/>
            <a:ext cx="8229600" cy="11430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Zájmena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704850" y="1549400"/>
            <a:ext cx="8439150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>
                <a:latin typeface="Calibri" pitchFamily="34" charset="0"/>
              </a:rPr>
              <a:t>Zájmena zastupují podstatná nebo přídavná jména nebo na ně ukazují.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706438" y="4124325"/>
            <a:ext cx="4271962" cy="7699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Zájmena osobní:</a:t>
            </a:r>
            <a:endParaRPr lang="cs-CZ" sz="4400" b="1" dirty="0">
              <a:solidFill>
                <a:schemeClr val="accent6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4978400" y="4124325"/>
            <a:ext cx="2735263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latin typeface="Calibri" pitchFamily="34" charset="0"/>
              </a:rPr>
              <a:t>já, ty, on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978400" y="4930775"/>
            <a:ext cx="3382963" cy="76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latin typeface="Calibri" pitchFamily="34" charset="0"/>
              </a:rPr>
              <a:t>ona, ono, my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4978400" y="5805488"/>
            <a:ext cx="41656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latin typeface="Calibri" pitchFamily="34" charset="0"/>
              </a:rPr>
              <a:t>vy, oni, ony, se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04838" y="765175"/>
            <a:ext cx="5151437" cy="7683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Zájmena ukazovací:</a:t>
            </a:r>
            <a:endParaRPr lang="cs-CZ" sz="4400" b="1" dirty="0">
              <a:solidFill>
                <a:schemeClr val="accent6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04838" y="3549650"/>
            <a:ext cx="3822700" cy="144621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Zájmena přivlastňovací:</a:t>
            </a:r>
            <a:endParaRPr lang="cs-CZ" sz="4400" b="1" dirty="0">
              <a:solidFill>
                <a:schemeClr val="accent6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754688" y="2659063"/>
            <a:ext cx="3065462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latin typeface="Calibri" pitchFamily="34" charset="0"/>
              </a:rPr>
              <a:t>tentýž, sám 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5754688" y="5765800"/>
            <a:ext cx="3641725" cy="76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latin typeface="Calibri" pitchFamily="34" charset="0"/>
              </a:rPr>
              <a:t>náš, váš, jejich</a:t>
            </a:r>
          </a:p>
        </p:txBody>
      </p:sp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5776913" y="765175"/>
            <a:ext cx="2701925" cy="76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latin typeface="Calibri" pitchFamily="34" charset="0"/>
              </a:rPr>
              <a:t>ten, ta, to,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776913" y="1700213"/>
            <a:ext cx="3367087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latin typeface="Calibri" pitchFamily="34" charset="0"/>
              </a:rPr>
              <a:t>tento, takový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5776913" y="4225925"/>
            <a:ext cx="2701925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latin typeface="Calibri" pitchFamily="34" charset="0"/>
              </a:rPr>
              <a:t>můj, tvůj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5776913" y="4995863"/>
            <a:ext cx="3132137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latin typeface="Calibri" pitchFamily="34" charset="0"/>
              </a:rPr>
              <a:t>svůj, jeho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0"/>
                            </p:stCondLst>
                            <p:childTnLst>
                              <p:par>
                                <p:cTn id="1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8000"/>
                            </p:stCondLst>
                            <p:childTnLst>
                              <p:par>
                                <p:cTn id="2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0"/>
                            </p:stCondLst>
                            <p:childTnLst>
                              <p:par>
                                <p:cTn id="36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8000"/>
                            </p:stCondLst>
                            <p:childTnLst>
                              <p:par>
                                <p:cTn id="41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2" grpId="0"/>
      <p:bldP spid="7" grpId="0"/>
      <p:bldP spid="17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04838" y="765175"/>
            <a:ext cx="4159250" cy="7683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Zájmena tázací:</a:t>
            </a:r>
            <a:endParaRPr lang="cs-CZ" sz="4400" b="1" dirty="0">
              <a:solidFill>
                <a:schemeClr val="accent6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04838" y="3549650"/>
            <a:ext cx="4249737" cy="7699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Zájmena vztažná:</a:t>
            </a:r>
            <a:endParaRPr lang="cs-CZ" sz="4400" b="1" dirty="0">
              <a:solidFill>
                <a:schemeClr val="accent6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4854575" y="2395538"/>
            <a:ext cx="1473200" cy="76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latin typeface="Calibri" pitchFamily="34" charset="0"/>
              </a:rPr>
              <a:t>čí?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4854575" y="5116513"/>
            <a:ext cx="2808288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latin typeface="Calibri" pitchFamily="34" charset="0"/>
              </a:rPr>
              <a:t>čí, jenž</a:t>
            </a:r>
          </a:p>
        </p:txBody>
      </p:sp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4854575" y="765175"/>
            <a:ext cx="2525713" cy="76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latin typeface="Calibri" pitchFamily="34" charset="0"/>
              </a:rPr>
              <a:t>kdo? co?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854575" y="1571625"/>
            <a:ext cx="3317875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latin typeface="Calibri" pitchFamily="34" charset="0"/>
              </a:rPr>
              <a:t>jaký? který?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4854575" y="3549650"/>
            <a:ext cx="238125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latin typeface="Calibri" pitchFamily="34" charset="0"/>
              </a:rPr>
              <a:t>kdo, co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4854575" y="4346575"/>
            <a:ext cx="3132138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latin typeface="Calibri" pitchFamily="34" charset="0"/>
              </a:rPr>
              <a:t>jaký, který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0"/>
                            </p:stCondLst>
                            <p:childTnLst>
                              <p:par>
                                <p:cTn id="1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8000"/>
                            </p:stCondLst>
                            <p:childTnLst>
                              <p:par>
                                <p:cTn id="2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0"/>
                            </p:stCondLst>
                            <p:childTnLst>
                              <p:par>
                                <p:cTn id="36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8000"/>
                            </p:stCondLst>
                            <p:childTnLst>
                              <p:par>
                                <p:cTn id="41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2" grpId="0"/>
      <p:bldP spid="7" grpId="0"/>
      <p:bldP spid="17" grpId="0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04838" y="765175"/>
            <a:ext cx="4471987" cy="7683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Zájmena neurčitá:</a:t>
            </a:r>
            <a:endParaRPr lang="cs-CZ" sz="4400" b="1" dirty="0">
              <a:solidFill>
                <a:schemeClr val="accent6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04838" y="3549650"/>
            <a:ext cx="4471987" cy="7699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Zájmena záporná:</a:t>
            </a:r>
            <a:endParaRPr lang="cs-CZ" sz="4400" b="1" dirty="0">
              <a:solidFill>
                <a:schemeClr val="accent6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4854575" y="2395538"/>
            <a:ext cx="3965575" cy="76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latin typeface="Calibri" pitchFamily="34" charset="0"/>
              </a:rPr>
              <a:t>každý, všichni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4854575" y="5116513"/>
            <a:ext cx="2808288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latin typeface="Calibri" pitchFamily="34" charset="0"/>
              </a:rPr>
              <a:t>žádný</a:t>
            </a:r>
          </a:p>
        </p:txBody>
      </p:sp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4854575" y="765175"/>
            <a:ext cx="3317875" cy="76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latin typeface="Calibri" pitchFamily="34" charset="0"/>
              </a:rPr>
              <a:t>někdo, něco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854575" y="1571625"/>
            <a:ext cx="3821113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latin typeface="Calibri" pitchFamily="34" charset="0"/>
              </a:rPr>
              <a:t>některý, nějaký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4854575" y="3549650"/>
            <a:ext cx="3533775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latin typeface="Calibri" pitchFamily="34" charset="0"/>
              </a:rPr>
              <a:t>nikdo, nic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4854575" y="4346575"/>
            <a:ext cx="3132138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latin typeface="Calibri" pitchFamily="34" charset="0"/>
              </a:rPr>
              <a:t>nijaký, ničí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0"/>
                            </p:stCondLst>
                            <p:childTnLst>
                              <p:par>
                                <p:cTn id="1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8000"/>
                            </p:stCondLst>
                            <p:childTnLst>
                              <p:par>
                                <p:cTn id="2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0"/>
                            </p:stCondLst>
                            <p:childTnLst>
                              <p:par>
                                <p:cTn id="36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8000"/>
                            </p:stCondLst>
                            <p:childTnLst>
                              <p:par>
                                <p:cTn id="41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2" grpId="0"/>
      <p:bldP spid="7" grpId="0"/>
      <p:bldP spid="17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115888"/>
            <a:ext cx="8229600" cy="1143000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Doplň zájmeno k podstatnému jménu: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898525" y="1444625"/>
            <a:ext cx="2808288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……. sešit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898525" y="1984375"/>
            <a:ext cx="252095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……. auto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898525" y="2636838"/>
            <a:ext cx="23764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……. dívka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898525" y="3260725"/>
            <a:ext cx="26638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……. pero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898525" y="3948113"/>
            <a:ext cx="33845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……. město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898525" y="4627563"/>
            <a:ext cx="22336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……. čepice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898525" y="5307013"/>
            <a:ext cx="2446338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……. příklad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893763" y="5945188"/>
            <a:ext cx="288131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……. maminka</a:t>
            </a:r>
          </a:p>
        </p:txBody>
      </p:sp>
      <p:cxnSp>
        <p:nvCxnSpPr>
          <p:cNvPr id="12" name="Přímá spojnice 11"/>
          <p:cNvCxnSpPr/>
          <p:nvPr/>
        </p:nvCxnSpPr>
        <p:spPr>
          <a:xfrm>
            <a:off x="3419475" y="1444625"/>
            <a:ext cx="0" cy="5038725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4140200" y="1433513"/>
            <a:ext cx="2735263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n</a:t>
            </a: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ějaký </a:t>
            </a:r>
            <a:r>
              <a:rPr lang="cs-CZ" sz="2800" b="1" dirty="0">
                <a:latin typeface="+mn-lt"/>
                <a:cs typeface="+mn-cs"/>
              </a:rPr>
              <a:t>sešit</a:t>
            </a:r>
            <a:endParaRPr lang="cs-CZ" sz="2800" b="1" dirty="0">
              <a:latin typeface="+mn-lt"/>
              <a:cs typeface="+mn-cs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140200" y="1984375"/>
            <a:ext cx="3240088" cy="5222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v</a:t>
            </a: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aše </a:t>
            </a:r>
            <a:r>
              <a:rPr lang="cs-CZ" sz="2800" b="1" dirty="0">
                <a:latin typeface="+mn-lt"/>
                <a:cs typeface="+mn-cs"/>
              </a:rPr>
              <a:t>auto</a:t>
            </a:r>
            <a:endParaRPr lang="cs-CZ" sz="2800" b="1" dirty="0">
              <a:latin typeface="+mn-lt"/>
              <a:cs typeface="+mn-cs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140200" y="2636838"/>
            <a:ext cx="324008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t</a:t>
            </a: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ato</a:t>
            </a:r>
            <a:r>
              <a:rPr lang="cs-CZ" sz="2800" b="1" dirty="0">
                <a:latin typeface="+mn-lt"/>
                <a:cs typeface="+mn-cs"/>
              </a:rPr>
              <a:t> dívka</a:t>
            </a:r>
            <a:endParaRPr lang="cs-CZ" sz="2800" b="1" dirty="0">
              <a:latin typeface="+mn-lt"/>
              <a:cs typeface="+mn-cs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140200" y="3260725"/>
            <a:ext cx="24479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t</a:t>
            </a: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voje</a:t>
            </a:r>
            <a:r>
              <a:rPr lang="cs-CZ" sz="2800" b="1" dirty="0">
                <a:latin typeface="+mn-lt"/>
                <a:cs typeface="+mn-cs"/>
              </a:rPr>
              <a:t> pero</a:t>
            </a:r>
            <a:endParaRPr lang="cs-CZ" sz="2800" b="1" dirty="0">
              <a:latin typeface="+mn-lt"/>
              <a:cs typeface="+mn-cs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140200" y="3963988"/>
            <a:ext cx="28797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k</a:t>
            </a: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teré</a:t>
            </a:r>
            <a:r>
              <a:rPr lang="cs-CZ" sz="2800" b="1" dirty="0">
                <a:latin typeface="+mn-lt"/>
                <a:cs typeface="+mn-cs"/>
              </a:rPr>
              <a:t> město ?</a:t>
            </a:r>
            <a:endParaRPr lang="cs-CZ" sz="2800" b="1" dirty="0">
              <a:latin typeface="+mn-lt"/>
              <a:cs typeface="+mn-cs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140200" y="4627563"/>
            <a:ext cx="324008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n</a:t>
            </a: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ěčí</a:t>
            </a:r>
            <a:r>
              <a:rPr lang="cs-CZ" sz="2800" b="1" dirty="0">
                <a:latin typeface="+mn-lt"/>
                <a:cs typeface="+mn-cs"/>
              </a:rPr>
              <a:t> čepice</a:t>
            </a:r>
            <a:endParaRPr lang="cs-CZ" sz="2800" b="1" dirty="0">
              <a:latin typeface="+mn-lt"/>
              <a:cs typeface="+mn-cs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140200" y="5307013"/>
            <a:ext cx="2449513" cy="5222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ž</a:t>
            </a: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ádný</a:t>
            </a:r>
            <a:r>
              <a:rPr lang="cs-CZ" sz="2800" b="1" dirty="0">
                <a:latin typeface="+mn-lt"/>
                <a:cs typeface="+mn-cs"/>
              </a:rPr>
              <a:t> příklad</a:t>
            </a:r>
            <a:endParaRPr lang="cs-CZ" sz="2800" b="1" dirty="0">
              <a:latin typeface="+mn-lt"/>
              <a:cs typeface="+mn-cs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140200" y="5945188"/>
            <a:ext cx="28797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moje</a:t>
            </a:r>
            <a:r>
              <a:rPr lang="cs-CZ" sz="2800" b="1" dirty="0">
                <a:latin typeface="+mn-lt"/>
                <a:cs typeface="+mn-cs"/>
              </a:rPr>
              <a:t> maminka</a:t>
            </a:r>
            <a:endParaRPr lang="cs-CZ" sz="2800" b="1" dirty="0"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80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1000"/>
                            </p:stCondLst>
                            <p:childTnLst>
                              <p:par>
                                <p:cTn id="4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3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3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3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3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3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3" grpId="0"/>
      <p:bldP spid="14" grpId="0"/>
      <p:bldP spid="15" grpId="0"/>
      <p:bldP spid="17" grpId="0"/>
      <p:bldP spid="18" grpId="0"/>
      <p:bldP spid="19" grpId="0"/>
      <p:bldP spid="20" grpId="0"/>
      <p:bldP spid="2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8313" y="390525"/>
            <a:ext cx="8351837" cy="7699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Doplň zájmeno do věty:</a:t>
            </a:r>
            <a:endParaRPr lang="cs-CZ" sz="4400" b="1" dirty="0">
              <a:solidFill>
                <a:schemeClr val="accent6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604838" y="5732463"/>
            <a:ext cx="7927975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latin typeface="Calibri" pitchFamily="34" charset="0"/>
              </a:rPr>
              <a:t>Nechci ……….. slyšet.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85788" y="3573463"/>
            <a:ext cx="8432800" cy="76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latin typeface="Calibri" pitchFamily="34" charset="0"/>
              </a:rPr>
              <a:t>……….. je tento výkres?</a:t>
            </a:r>
          </a:p>
        </p:txBody>
      </p:sp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585788" y="1470025"/>
            <a:ext cx="843280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latin typeface="Calibri" pitchFamily="34" charset="0"/>
              </a:rPr>
              <a:t>……….. řeka je nejdelší?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85788" y="2565400"/>
            <a:ext cx="7927975" cy="76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latin typeface="Calibri" pitchFamily="34" charset="0"/>
              </a:rPr>
              <a:t>Podej mi ……….. sešit!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585788" y="4652963"/>
            <a:ext cx="843280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latin typeface="Calibri" pitchFamily="34" charset="0"/>
              </a:rPr>
              <a:t>……….. a ……….. jsme pár.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2" grpId="0"/>
      <p:bldP spid="7" grpId="0"/>
      <p:bldP spid="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8313" y="390525"/>
            <a:ext cx="8351837" cy="7699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Které slovo není zájmeno?</a:t>
            </a:r>
            <a:endParaRPr lang="cs-CZ" sz="4400" b="1" dirty="0">
              <a:solidFill>
                <a:schemeClr val="accent6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57175" y="5730875"/>
            <a:ext cx="741045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latin typeface="Calibri" pitchFamily="34" charset="0"/>
              </a:rPr>
              <a:t>- ony, každý, svůj, tentýž, což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57175" y="3573463"/>
            <a:ext cx="6978650" cy="76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latin typeface="Calibri" pitchFamily="34" charset="0"/>
              </a:rPr>
              <a:t>- leckdo, kolem, jejich, já, se </a:t>
            </a:r>
          </a:p>
        </p:txBody>
      </p:sp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257175" y="1470025"/>
            <a:ext cx="8431213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latin typeface="Calibri" pitchFamily="34" charset="0"/>
              </a:rPr>
              <a:t>- cosi, kdokoli, váš, patery, ona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257175" y="2565400"/>
            <a:ext cx="7927975" cy="76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latin typeface="Calibri" pitchFamily="34" charset="0"/>
              </a:rPr>
              <a:t>- nic, kdo, ven, onen, všichni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257175" y="4652963"/>
            <a:ext cx="697865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latin typeface="Calibri" pitchFamily="34" charset="0"/>
              </a:rPr>
              <a:t>- ani, jakýsi, nikdo, to, čí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7704138" y="1531938"/>
            <a:ext cx="16097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patery</a:t>
            </a:r>
          </a:p>
        </p:txBody>
      </p:sp>
      <p:cxnSp>
        <p:nvCxnSpPr>
          <p:cNvPr id="9" name="Přímá spojnice 8"/>
          <p:cNvCxnSpPr/>
          <p:nvPr/>
        </p:nvCxnSpPr>
        <p:spPr>
          <a:xfrm>
            <a:off x="7524750" y="1341438"/>
            <a:ext cx="0" cy="53276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7704138" y="2625725"/>
            <a:ext cx="131445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ven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7704138" y="3573463"/>
            <a:ext cx="143986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kolem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7704138" y="4652963"/>
            <a:ext cx="16097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ani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7704138" y="5730875"/>
            <a:ext cx="13144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což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3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2" grpId="0"/>
      <p:bldP spid="7" grpId="0"/>
      <p:bldP spid="16" grpId="0"/>
      <p:bldP spid="6" grpId="0"/>
      <p:bldP spid="13" grpId="0"/>
      <p:bldP spid="14" grpId="0"/>
      <p:bldP spid="15" grpId="0"/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Zdroje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1403350" y="1458913"/>
            <a:ext cx="6840538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000000"/>
                </a:solidFill>
                <a:latin typeface="Calibri" pitchFamily="34" charset="0"/>
              </a:rPr>
              <a:t>Slovní druhy – Pracovní sešit pro 3. ročník; vydavatel – Nová škola, s.r.o., 2002</a:t>
            </a:r>
          </a:p>
          <a:p>
            <a:endParaRPr lang="cs-CZ" b="1">
              <a:solidFill>
                <a:srgbClr val="000000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365</TotalTime>
  <Words>209</Words>
  <Application>Microsoft Office PowerPoint</Application>
  <PresentationFormat>On-screen Show (4:3)</PresentationFormat>
  <Paragraphs>74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Calibri</vt:lpstr>
      <vt:lpstr>Arial</vt:lpstr>
      <vt:lpstr>Motiv systému Office</vt:lpstr>
      <vt:lpstr>Český jazyk – Slovní druhy</vt:lpstr>
      <vt:lpstr>Zájmena</vt:lpstr>
      <vt:lpstr>Snímek 3</vt:lpstr>
      <vt:lpstr>Snímek 4</vt:lpstr>
      <vt:lpstr>Snímek 5</vt:lpstr>
      <vt:lpstr>Doplň zájmeno k podstatnému jménu:</vt:lpstr>
      <vt:lpstr>Snímek 7</vt:lpstr>
      <vt:lpstr>Snímek 8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DUM</cp:lastModifiedBy>
  <cp:revision>124</cp:revision>
  <dcterms:created xsi:type="dcterms:W3CDTF">2011-12-02T14:06:03Z</dcterms:created>
  <dcterms:modified xsi:type="dcterms:W3CDTF">2014-01-27T17:50:27Z</dcterms:modified>
</cp:coreProperties>
</file>