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1" r:id="rId4"/>
    <p:sldId id="257" r:id="rId5"/>
    <p:sldId id="260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72" autoAdjust="0"/>
    <p:restoredTop sz="94659" autoAdjust="0"/>
  </p:normalViewPr>
  <p:slideViewPr>
    <p:cSldViewPr>
      <p:cViewPr>
        <p:scale>
          <a:sx n="66" d="100"/>
          <a:sy n="66" d="100"/>
        </p:scale>
        <p:origin x="-726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D370F-F571-4E5C-8181-1B62F1EDC8E2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AA5D4-7040-43F4-9B11-52FC034E0B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A6817-450F-492C-8A2E-9BD7817517A8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5EA6B-EA27-4472-8316-8F22D07A56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E3FD9-959F-40F2-8856-0F3C66F11F67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6BA80D-F8A0-45AA-B19E-4C09651AB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47CD2-E302-4ADF-9A55-2E577E3F3F0C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58F3A-A245-4E14-AD08-0DD702DD2D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50EA5-8AC2-4456-87E4-A9EAEE84968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0F169-982E-425D-8979-FD54AF30B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DC439-82B0-4277-B315-D35B0749587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0892E-9C64-4D64-8E9A-F463D600F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3FF34-76CF-4FC1-A551-A8E1519E4D31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8CFFD-63AC-46F3-8709-8EED6C1400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EE7D6-F358-49D5-A4B0-497D4D6A749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4AC1E-53A1-4F32-8A01-EE183A7CC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566E2-6E8B-497C-B8B4-3EEC12764194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36F21-4D42-4165-BF4D-FFC1B281E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15E3A-094F-4434-80A5-E917D422C72E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ED573-B6A8-46EE-A1B5-AC6522A07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B5F7-C033-4D75-A835-5FA85B6CB4CE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05F6D-4DD6-46FA-A591-43D8FC9612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32951F3-E0EE-4531-B05F-ADAC8EDC2763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5F9385-9EBC-417D-B9C2-702F56B4E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15" name="Group 43"/>
          <p:cNvGraphicFramePr>
            <a:graphicFrameLocks noGrp="1"/>
          </p:cNvGraphicFramePr>
          <p:nvPr/>
        </p:nvGraphicFramePr>
        <p:xfrm>
          <a:off x="1258888" y="1773238"/>
          <a:ext cx="6769100" cy="4886325"/>
        </p:xfrm>
        <a:graphic>
          <a:graphicData uri="http://schemas.openxmlformats.org/drawingml/2006/table">
            <a:tbl>
              <a:tblPr/>
              <a:tblGrid>
                <a:gridCol w="1512887"/>
                <a:gridCol w="5256213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CZ.1.07/1.5.00/34.0873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Charakteristika, vývoj politologie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(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VY_32_INOVACE_05.03.01)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Vladimír Šorma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politologie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Sedmý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je určena pro výuku základů politologie (politické vědy) v hodinách Základů společenských věd ve třetím ročníku, seznamuje studenty se základními termíny v oboru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Šablona slouží jako digitalizovaná učebnice pro žáky třetího ročníku  Základů společenských věd – Politologie; jednotlivé strany prezentace na sebe tematicky navazují, řeší problematiku definování a cílů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Časová dotace materiálu je 15-20 minut.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Charakteristika, vývoj politologie </a:t>
            </a:r>
          </a:p>
        </p:txBody>
      </p:sp>
      <p:sp>
        <p:nvSpPr>
          <p:cNvPr id="14338" name="TextovéPole 4"/>
          <p:cNvSpPr txBox="1">
            <a:spLocks noChangeArrowheads="1"/>
          </p:cNvSpPr>
          <p:nvPr/>
        </p:nvSpPr>
        <p:spPr bwMode="auto">
          <a:xfrm>
            <a:off x="827088" y="1484313"/>
            <a:ext cx="7993062" cy="600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(složeno z řec. </a:t>
            </a:r>
            <a:r>
              <a:rPr lang="cs-CZ" sz="1400" i="1">
                <a:latin typeface="Calibri" pitchFamily="34" charset="0"/>
              </a:rPr>
              <a:t>polis</a:t>
            </a:r>
            <a:r>
              <a:rPr lang="cs-CZ" sz="1400">
                <a:latin typeface="Calibri" pitchFamily="34" charset="0"/>
              </a:rPr>
              <a:t> – obec, stát [</a:t>
            </a:r>
            <a:r>
              <a:rPr lang="cs-CZ" sz="1400" i="1">
                <a:latin typeface="Calibri" pitchFamily="34" charset="0"/>
              </a:rPr>
              <a:t>polites</a:t>
            </a:r>
            <a:r>
              <a:rPr lang="cs-CZ" sz="1400">
                <a:latin typeface="Calibri" pitchFamily="34" charset="0"/>
              </a:rPr>
              <a:t> – občan] a </a:t>
            </a:r>
            <a:r>
              <a:rPr lang="cs-CZ" sz="1400" i="1">
                <a:latin typeface="Calibri" pitchFamily="34" charset="0"/>
              </a:rPr>
              <a:t>logos</a:t>
            </a:r>
            <a:r>
              <a:rPr lang="cs-CZ" sz="1400">
                <a:latin typeface="Calibri" pitchFamily="34" charset="0"/>
              </a:rPr>
              <a:t> – slovo, výklad)</a:t>
            </a:r>
          </a:p>
          <a:p>
            <a:pPr>
              <a:buFontTx/>
              <a:buChar char="-"/>
            </a:pPr>
            <a:r>
              <a:rPr lang="cs-CZ" sz="1400">
                <a:latin typeface="Calibri" pitchFamily="34" charset="0"/>
              </a:rPr>
              <a:t> společenská věda o politice, politické teorii a mezinárodních vztazích</a:t>
            </a:r>
          </a:p>
          <a:p>
            <a:pPr>
              <a:buFontTx/>
              <a:buChar char="-"/>
            </a:pPr>
            <a:r>
              <a:rPr lang="cs-CZ" sz="1400">
                <a:latin typeface="Calibri" pitchFamily="34" charset="0"/>
              </a:rPr>
              <a:t> termín politologie používá střední a východní Evropa; západní Evropa hovoří o politické vědě resp. politických vědách (</a:t>
            </a:r>
            <a:r>
              <a:rPr lang="cs-CZ" sz="1400" i="1">
                <a:latin typeface="Calibri" pitchFamily="34" charset="0"/>
              </a:rPr>
              <a:t>political science, Politische Wissenschaft, sciences politiques…)</a:t>
            </a:r>
          </a:p>
          <a:p>
            <a:pPr>
              <a:buFontTx/>
              <a:buChar char="-"/>
            </a:pPr>
            <a:endParaRPr lang="cs-CZ" sz="1400" i="1">
              <a:latin typeface="Calibri" pitchFamily="34" charset="0"/>
            </a:endParaRPr>
          </a:p>
          <a:p>
            <a:r>
              <a:rPr lang="cs-CZ" sz="1400">
                <a:latin typeface="Calibri" pitchFamily="34" charset="0"/>
              </a:rPr>
              <a:t> </a:t>
            </a:r>
            <a:r>
              <a:rPr lang="cs-CZ" sz="1400" b="1">
                <a:latin typeface="Calibri" pitchFamily="34" charset="0"/>
              </a:rPr>
              <a:t>Charakteristika politologie</a:t>
            </a:r>
          </a:p>
          <a:p>
            <a:r>
              <a:rPr lang="cs-CZ" sz="1400">
                <a:latin typeface="Calibri" pitchFamily="34" charset="0"/>
              </a:rPr>
              <a:t>- je nejmladší společenskou vědou a proto docházelo ke sporům jak k ní přistupovat. Maurice Duverger (francouzský sociolog, politolog a právník) navrhl tři přístupy, které byly vědeckou společností přijaty.</a:t>
            </a:r>
          </a:p>
          <a:p>
            <a:r>
              <a:rPr lang="cs-CZ" sz="1400">
                <a:latin typeface="Calibri" pitchFamily="34" charset="0"/>
              </a:rPr>
              <a:t>1. Politologie jako </a:t>
            </a:r>
            <a:r>
              <a:rPr lang="cs-CZ" sz="1400" b="1" i="1">
                <a:latin typeface="Calibri" pitchFamily="34" charset="0"/>
              </a:rPr>
              <a:t>průsečík věd</a:t>
            </a:r>
            <a:r>
              <a:rPr lang="cs-CZ" sz="1400">
                <a:latin typeface="Calibri" pitchFamily="34" charset="0"/>
              </a:rPr>
              <a:t> - vychází z teze, že politika souvisí s každým aspektem společnosti a státu.</a:t>
            </a:r>
          </a:p>
          <a:p>
            <a:r>
              <a:rPr lang="cs-CZ" sz="1400">
                <a:latin typeface="Calibri" pitchFamily="34" charset="0"/>
              </a:rPr>
              <a:t>2. Politologie jako </a:t>
            </a:r>
            <a:r>
              <a:rPr lang="cs-CZ" sz="1400" b="1" i="1">
                <a:latin typeface="Calibri" pitchFamily="34" charset="0"/>
              </a:rPr>
              <a:t>reziduální věda </a:t>
            </a:r>
            <a:r>
              <a:rPr lang="cs-CZ" sz="1400">
                <a:latin typeface="Calibri" pitchFamily="34" charset="0"/>
              </a:rPr>
              <a:t>- vychází z teze, že by se politologové měli zabývat jen tím, čím se nezabývají ostatní společenští vědci, (tj. strukturou politických stran, volbami apod.)</a:t>
            </a:r>
          </a:p>
          <a:p>
            <a:r>
              <a:rPr lang="cs-CZ" sz="1400">
                <a:latin typeface="Calibri" pitchFamily="34" charset="0"/>
              </a:rPr>
              <a:t>3. Politologie jako </a:t>
            </a:r>
            <a:r>
              <a:rPr lang="cs-CZ" sz="1400" b="1" i="1">
                <a:latin typeface="Calibri" pitchFamily="34" charset="0"/>
              </a:rPr>
              <a:t>syntetická věda </a:t>
            </a:r>
            <a:r>
              <a:rPr lang="cs-CZ" sz="1400">
                <a:latin typeface="Calibri" pitchFamily="34" charset="0"/>
              </a:rPr>
              <a:t>- vychází z teze, že je politologie nadstavbou ostatních společenských věd. Tedy, že jejím úkolem je shrnout a zobecnit poznatky ostatních věd.</a:t>
            </a:r>
          </a:p>
          <a:p>
            <a:r>
              <a:rPr lang="cs-CZ" sz="1400" b="1">
                <a:latin typeface="Calibri" pitchFamily="34" charset="0"/>
              </a:rPr>
              <a:t>Vnitřní členění politologie</a:t>
            </a:r>
          </a:p>
          <a:p>
            <a:r>
              <a:rPr lang="cs-CZ" sz="1400">
                <a:latin typeface="Calibri" pitchFamily="34" charset="0"/>
              </a:rPr>
              <a:t>Konference UNESCO, Paříž, 1948:</a:t>
            </a:r>
          </a:p>
          <a:p>
            <a:r>
              <a:rPr lang="cs-CZ" sz="1400" b="1" i="1">
                <a:latin typeface="Calibri" pitchFamily="34" charset="0"/>
              </a:rPr>
              <a:t>Politická teorie </a:t>
            </a:r>
            <a:r>
              <a:rPr lang="cs-CZ" sz="1400">
                <a:latin typeface="Calibri" pitchFamily="34" charset="0"/>
              </a:rPr>
              <a:t>(politická teorie, dějiny politických teorií)</a:t>
            </a:r>
          </a:p>
          <a:p>
            <a:r>
              <a:rPr lang="cs-CZ" sz="1400" b="1" i="1">
                <a:latin typeface="Calibri" pitchFamily="34" charset="0"/>
              </a:rPr>
              <a:t>Politické instituce </a:t>
            </a:r>
            <a:r>
              <a:rPr lang="cs-CZ" sz="1400">
                <a:latin typeface="Calibri" pitchFamily="34" charset="0"/>
              </a:rPr>
              <a:t>(ústava, forma vlády, regionální a lokální forma vlády, veřejná správa, ekonomické a sociální funkce vlády, komparace politických institucí)</a:t>
            </a:r>
          </a:p>
          <a:p>
            <a:r>
              <a:rPr lang="cs-CZ" sz="1400" b="1" i="1">
                <a:latin typeface="Calibri" pitchFamily="34" charset="0"/>
              </a:rPr>
              <a:t>Strany, skupiny a veřejné mínění </a:t>
            </a:r>
            <a:r>
              <a:rPr lang="cs-CZ" sz="1400">
                <a:latin typeface="Calibri" pitchFamily="34" charset="0"/>
              </a:rPr>
              <a:t>(politické strany, skupiny a sdružení, účast občanů na vládě a správě, veřejné mínění)</a:t>
            </a:r>
          </a:p>
          <a:p>
            <a:r>
              <a:rPr lang="cs-CZ" sz="1400" b="1" i="1">
                <a:latin typeface="Calibri" pitchFamily="34" charset="0"/>
              </a:rPr>
              <a:t>Mezinárodní vztahy </a:t>
            </a:r>
            <a:r>
              <a:rPr lang="cs-CZ" sz="1400">
                <a:latin typeface="Calibri" pitchFamily="34" charset="0"/>
              </a:rPr>
              <a:t>(mezinárodní politika, mezinárodní organizace, mezinárodní právo)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 </a:t>
            </a:r>
            <a:endParaRPr lang="cs-CZ">
              <a:latin typeface="Calibri" pitchFamily="34" charset="0"/>
            </a:endParaRPr>
          </a:p>
          <a:p>
            <a:pPr>
              <a:buFontTx/>
              <a:buChar char="-"/>
            </a:pPr>
            <a:endParaRPr lang="cs-CZ">
              <a:latin typeface="Calibri" pitchFamily="34" charset="0"/>
            </a:endParaRPr>
          </a:p>
          <a:p>
            <a:pPr>
              <a:buFontTx/>
              <a:buChar char="-"/>
            </a:pP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Charakteristika, vývoj politologie </a:t>
            </a:r>
          </a:p>
        </p:txBody>
      </p:sp>
      <p:sp>
        <p:nvSpPr>
          <p:cNvPr id="15362" name="TextovéPole 4"/>
          <p:cNvSpPr txBox="1">
            <a:spLocks noChangeArrowheads="1"/>
          </p:cNvSpPr>
          <p:nvPr/>
        </p:nvSpPr>
        <p:spPr bwMode="auto">
          <a:xfrm>
            <a:off x="827088" y="1341438"/>
            <a:ext cx="7848600" cy="546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alibri" pitchFamily="34" charset="0"/>
              </a:rPr>
              <a:t>Z dějin politologie</a:t>
            </a:r>
          </a:p>
          <a:p>
            <a:r>
              <a:rPr lang="cs-CZ" sz="1300" b="1" i="1">
                <a:latin typeface="Calibri" pitchFamily="34" charset="0"/>
              </a:rPr>
              <a:t>Sokrates </a:t>
            </a:r>
            <a:r>
              <a:rPr lang="cs-CZ" sz="1300">
                <a:latin typeface="Calibri" pitchFamily="34" charset="0"/>
              </a:rPr>
              <a:t>(469-399přnl)byl prvním antickým filozofem,který zdůrazňoval nezbytnost vědomostí v politickém životě</a:t>
            </a:r>
          </a:p>
          <a:p>
            <a:r>
              <a:rPr lang="cs-CZ" sz="1300" b="1" i="1">
                <a:latin typeface="Calibri" pitchFamily="34" charset="0"/>
              </a:rPr>
              <a:t>Platón </a:t>
            </a:r>
            <a:r>
              <a:rPr lang="cs-CZ" sz="1300">
                <a:latin typeface="Calibri" pitchFamily="34" charset="0"/>
              </a:rPr>
              <a:t>(427-347př.n.l.) se ve spise “Ústava“ pokusil vyložit politickou teorii. Jeho vize spočívala ve striktním oddělení jednotlivých společenských tříd. Ideální státní formou byla monarchie nebo aristokracie, v níž vládnou ti, co znají pravdu a vědí, co je pro společnost nejlepší. Vědění a schopnost vládnout jsou nadřazeny umění i zákonům.</a:t>
            </a:r>
          </a:p>
          <a:p>
            <a:r>
              <a:rPr lang="cs-CZ" sz="1300" b="1" i="1">
                <a:latin typeface="Calibri" pitchFamily="34" charset="0"/>
              </a:rPr>
              <a:t>Aristoteles</a:t>
            </a:r>
            <a:r>
              <a:rPr lang="cs-CZ" sz="1300">
                <a:latin typeface="Calibri" pitchFamily="34" charset="0"/>
              </a:rPr>
              <a:t> (384-322př.n.l.)odmítl projekt ideálního státu,proti němu postavil stát založený  na ústavě a zákonech. Spis „Politika“ znamenal velký mezník ve vývoji politické vědy. Jsou v něm shromážděna fakta o tehdy známých státech, jejich uspořádání a třídění dle typu ústav. Podle Aristotela je správné uspořádání takové, v němž se rozhoduje v zájmu celku, což bylo v souladu s tehdejší otrokářskou demokracií.</a:t>
            </a:r>
          </a:p>
          <a:p>
            <a:r>
              <a:rPr lang="cs-CZ" sz="1300" b="1" i="1">
                <a:latin typeface="Calibri" pitchFamily="34" charset="0"/>
              </a:rPr>
              <a:t>Tomáš Akvinský</a:t>
            </a:r>
            <a:r>
              <a:rPr lang="cs-CZ" sz="1300">
                <a:latin typeface="Calibri" pitchFamily="34" charset="0"/>
              </a:rPr>
              <a:t> (1225-1274) uvedl ve středověku Aristotelův racionální pohled na svět do souladu s křesťanstvím.</a:t>
            </a:r>
          </a:p>
          <a:p>
            <a:r>
              <a:rPr lang="cs-CZ" sz="1300" b="1" i="1">
                <a:latin typeface="Calibri" pitchFamily="34" charset="0"/>
              </a:rPr>
              <a:t>Niccolo</a:t>
            </a:r>
            <a:r>
              <a:rPr lang="cs-CZ" sz="1300">
                <a:latin typeface="Calibri" pitchFamily="34" charset="0"/>
              </a:rPr>
              <a:t> </a:t>
            </a:r>
            <a:r>
              <a:rPr lang="cs-CZ" sz="1300" b="1" i="1">
                <a:latin typeface="Calibri" pitchFamily="34" charset="0"/>
              </a:rPr>
              <a:t>Machiavelli</a:t>
            </a:r>
            <a:r>
              <a:rPr lang="cs-CZ" sz="1300">
                <a:latin typeface="Calibri" pitchFamily="34" charset="0"/>
              </a:rPr>
              <a:t> (1469-1527)se zabýval politickou vědou,pocházel z Florencie. Ve spisu „Vladař“se věnuje ospravedlnění moci a vztahu mezi úspěšnou politikou a křesťanskou morálkou. Politika by se neměla zatěžovat morálkou.</a:t>
            </a:r>
          </a:p>
          <a:p>
            <a:r>
              <a:rPr lang="cs-CZ" sz="1300" b="1" i="1">
                <a:latin typeface="Calibri" pitchFamily="34" charset="0"/>
              </a:rPr>
              <a:t>Thomas</a:t>
            </a:r>
            <a:r>
              <a:rPr lang="cs-CZ" sz="1300">
                <a:latin typeface="Calibri" pitchFamily="34" charset="0"/>
              </a:rPr>
              <a:t> </a:t>
            </a:r>
            <a:r>
              <a:rPr lang="cs-CZ" sz="1300" b="1" i="1">
                <a:latin typeface="Calibri" pitchFamily="34" charset="0"/>
              </a:rPr>
              <a:t>Hobbes</a:t>
            </a:r>
            <a:r>
              <a:rPr lang="cs-CZ" sz="1300">
                <a:latin typeface="Calibri" pitchFamily="34" charset="0"/>
              </a:rPr>
              <a:t> (1588-1627) a </a:t>
            </a:r>
            <a:r>
              <a:rPr lang="cs-CZ" sz="1300" b="1" i="1">
                <a:latin typeface="Calibri" pitchFamily="34" charset="0"/>
              </a:rPr>
              <a:t>John</a:t>
            </a:r>
            <a:r>
              <a:rPr lang="cs-CZ" sz="1300">
                <a:latin typeface="Calibri" pitchFamily="34" charset="0"/>
              </a:rPr>
              <a:t> </a:t>
            </a:r>
            <a:r>
              <a:rPr lang="cs-CZ" sz="1300" b="1" i="1">
                <a:latin typeface="Calibri" pitchFamily="34" charset="0"/>
              </a:rPr>
              <a:t>Locke</a:t>
            </a:r>
            <a:r>
              <a:rPr lang="cs-CZ" sz="1300">
                <a:latin typeface="Calibri" pitchFamily="34" charset="0"/>
              </a:rPr>
              <a:t> (1632-1704) představili smluvní teorii státu, podle níž stát vzniká jako výtvor racionálně myslících jedinců ,kteří se rozhodli hájit svá práva společně. Zásada dělení moci.</a:t>
            </a:r>
          </a:p>
          <a:p>
            <a:r>
              <a:rPr lang="cs-CZ" sz="1300" b="1" i="1">
                <a:latin typeface="Calibri" pitchFamily="34" charset="0"/>
              </a:rPr>
              <a:t>Charles de</a:t>
            </a:r>
            <a:r>
              <a:rPr lang="cs-CZ" sz="1300">
                <a:latin typeface="Calibri" pitchFamily="34" charset="0"/>
              </a:rPr>
              <a:t> </a:t>
            </a:r>
            <a:r>
              <a:rPr lang="cs-CZ" sz="1300" b="1" i="1">
                <a:latin typeface="Calibri" pitchFamily="34" charset="0"/>
              </a:rPr>
              <a:t>Montesquieu </a:t>
            </a:r>
            <a:r>
              <a:rPr lang="cs-CZ" sz="1300">
                <a:latin typeface="Calibri" pitchFamily="34" charset="0"/>
              </a:rPr>
              <a:t>(1689-1755) - spis „Duch zákonů“, rozvedl teorii o dělení moci.</a:t>
            </a:r>
          </a:p>
          <a:p>
            <a:r>
              <a:rPr lang="cs-CZ" sz="1300" b="1" i="1">
                <a:latin typeface="Calibri" pitchFamily="34" charset="0"/>
              </a:rPr>
              <a:t>Jean</a:t>
            </a:r>
            <a:r>
              <a:rPr lang="cs-CZ" sz="1300">
                <a:latin typeface="Calibri" pitchFamily="34" charset="0"/>
              </a:rPr>
              <a:t> </a:t>
            </a:r>
            <a:r>
              <a:rPr lang="cs-CZ" sz="1300" b="1" i="1">
                <a:latin typeface="Calibri" pitchFamily="34" charset="0"/>
              </a:rPr>
              <a:t>Jacques</a:t>
            </a:r>
            <a:r>
              <a:rPr lang="cs-CZ" sz="1300">
                <a:latin typeface="Calibri" pitchFamily="34" charset="0"/>
              </a:rPr>
              <a:t> </a:t>
            </a:r>
            <a:r>
              <a:rPr lang="cs-CZ" sz="1300" b="1" i="1">
                <a:latin typeface="Calibri" pitchFamily="34" charset="0"/>
              </a:rPr>
              <a:t>Rousseau</a:t>
            </a:r>
            <a:r>
              <a:rPr lang="cs-CZ" sz="1300">
                <a:latin typeface="Calibri" pitchFamily="34" charset="0"/>
              </a:rPr>
              <a:t> (1712-1778) měl svým spisem „O společenské smlouvě“ vliv na formování moderní demokracie, definuje demokracii jako přímou účast lidu na zákonodárné a výkonné moci.</a:t>
            </a:r>
          </a:p>
          <a:p>
            <a:r>
              <a:rPr lang="cs-CZ" sz="1300" b="1" i="1">
                <a:latin typeface="Calibri" pitchFamily="34" charset="0"/>
              </a:rPr>
              <a:t>Immanuel</a:t>
            </a:r>
            <a:r>
              <a:rPr lang="cs-CZ" sz="1300">
                <a:latin typeface="Calibri" pitchFamily="34" charset="0"/>
              </a:rPr>
              <a:t> </a:t>
            </a:r>
            <a:r>
              <a:rPr lang="cs-CZ" sz="1300" b="1" i="1">
                <a:latin typeface="Calibri" pitchFamily="34" charset="0"/>
              </a:rPr>
              <a:t>Kant </a:t>
            </a:r>
            <a:r>
              <a:rPr lang="cs-CZ" sz="1300">
                <a:latin typeface="Calibri" pitchFamily="34" charset="0"/>
              </a:rPr>
              <a:t>(1724-1804) v politice považoval za nezbytný mravní zákon,vize trvalého míru.</a:t>
            </a:r>
          </a:p>
          <a:p>
            <a:r>
              <a:rPr lang="cs-CZ" sz="1300" b="1" i="1">
                <a:latin typeface="Calibri" pitchFamily="34" charset="0"/>
              </a:rPr>
              <a:t>Karl</a:t>
            </a:r>
            <a:r>
              <a:rPr lang="cs-CZ" sz="1300">
                <a:latin typeface="Calibri" pitchFamily="34" charset="0"/>
              </a:rPr>
              <a:t> </a:t>
            </a:r>
            <a:r>
              <a:rPr lang="cs-CZ" sz="1300" b="1" i="1">
                <a:latin typeface="Calibri" pitchFamily="34" charset="0"/>
              </a:rPr>
              <a:t>Marx </a:t>
            </a:r>
            <a:r>
              <a:rPr lang="cs-CZ" sz="1300">
                <a:latin typeface="Calibri" pitchFamily="34" charset="0"/>
              </a:rPr>
              <a:t>(1818-1883) - materialistické pojetí dějin, idea proletářské revoluce, která svrhne kapitalismus -  předpoklad pro budování beztřídní společnosti prostřednictvím diktatury proletariátu.</a:t>
            </a:r>
          </a:p>
          <a:p>
            <a:r>
              <a:rPr lang="cs-CZ" sz="1300" b="1" i="1">
                <a:latin typeface="Calibri" pitchFamily="34" charset="0"/>
              </a:rPr>
              <a:t>Max Weber </a:t>
            </a:r>
            <a:r>
              <a:rPr lang="cs-CZ" sz="1300">
                <a:latin typeface="Calibri" pitchFamily="34" charset="0"/>
              </a:rPr>
              <a:t>(1864-1920) byl protikladem k marxismu, kapitalismus je podle něj důsledkem křesťanské askeze a střídmosti, se kterou lidé rozmnožují Bohem svěřený majetek.</a:t>
            </a:r>
          </a:p>
          <a:p>
            <a:pPr>
              <a:buFontTx/>
              <a:buChar char="-"/>
            </a:pPr>
            <a:endParaRPr lang="cs-CZ">
              <a:latin typeface="Calibri" pitchFamily="34" charset="0"/>
            </a:endParaRPr>
          </a:p>
          <a:p>
            <a:pPr>
              <a:buFontTx/>
              <a:buChar char="-"/>
            </a:pP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Charakteristika, vývoj politologie </a:t>
            </a:r>
          </a:p>
        </p:txBody>
      </p:sp>
      <p:sp>
        <p:nvSpPr>
          <p:cNvPr id="16386" name="Obdélník 2"/>
          <p:cNvSpPr>
            <a:spLocks noChangeArrowheads="1"/>
          </p:cNvSpPr>
          <p:nvPr/>
        </p:nvSpPr>
        <p:spPr bwMode="auto">
          <a:xfrm>
            <a:off x="755650" y="1557338"/>
            <a:ext cx="7848600" cy="504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u="sng">
                <a:latin typeface="Calibri" pitchFamily="34" charset="0"/>
              </a:rPr>
              <a:t>Vývoj politologie</a:t>
            </a:r>
            <a:endParaRPr lang="cs-CZ" sz="140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1400">
                <a:latin typeface="Calibri" pitchFamily="34" charset="0"/>
              </a:rPr>
              <a:t> počátek v antickém Řecku a prohloubilo se v renesanci </a:t>
            </a:r>
          </a:p>
          <a:p>
            <a:pPr>
              <a:buFontTx/>
              <a:buChar char="-"/>
            </a:pPr>
            <a:r>
              <a:rPr lang="cs-CZ" sz="1400">
                <a:latin typeface="Calibri" pitchFamily="34" charset="0"/>
              </a:rPr>
              <a:t> bývala součástí filozofie, jako samostatná věda se rozvíjí na přelomu 19./20.století v USA. Celosvětově se rozšířila až po 2.sv.válce.</a:t>
            </a:r>
          </a:p>
          <a:p>
            <a:pPr>
              <a:buFontTx/>
              <a:buChar char="-"/>
            </a:pPr>
            <a:endParaRPr lang="cs-CZ" sz="1400">
              <a:latin typeface="Calibri" pitchFamily="34" charset="0"/>
            </a:endParaRPr>
          </a:p>
          <a:p>
            <a:r>
              <a:rPr lang="cs-CZ" sz="1400" b="1" u="sng">
                <a:latin typeface="Calibri" pitchFamily="34" charset="0"/>
              </a:rPr>
              <a:t>Založení a vývoj politologie v USA</a:t>
            </a:r>
            <a:endParaRPr lang="cs-CZ" sz="1400" b="1">
              <a:latin typeface="Calibri" pitchFamily="34" charset="0"/>
            </a:endParaRPr>
          </a:p>
          <a:p>
            <a:r>
              <a:rPr lang="cs-CZ" sz="1400">
                <a:latin typeface="Calibri" pitchFamily="34" charset="0"/>
              </a:rPr>
              <a:t>- vznik politologie v 19.století současně i ve  Francii</a:t>
            </a:r>
          </a:p>
          <a:p>
            <a:r>
              <a:rPr lang="cs-CZ" sz="1400" b="1">
                <a:latin typeface="Calibri" pitchFamily="34" charset="0"/>
              </a:rPr>
              <a:t>1857:</a:t>
            </a:r>
            <a:r>
              <a:rPr lang="cs-CZ" sz="1400">
                <a:latin typeface="Calibri" pitchFamily="34" charset="0"/>
              </a:rPr>
              <a:t> 1.katedra na Kolumbijské univerzitě(historie a polit.vědy)</a:t>
            </a:r>
          </a:p>
          <a:p>
            <a:r>
              <a:rPr lang="cs-CZ" sz="1400" b="1">
                <a:latin typeface="Calibri" pitchFamily="34" charset="0"/>
              </a:rPr>
              <a:t>1880:</a:t>
            </a:r>
            <a:r>
              <a:rPr lang="cs-CZ" sz="1400">
                <a:latin typeface="Calibri" pitchFamily="34" charset="0"/>
              </a:rPr>
              <a:t> příchod </a:t>
            </a:r>
            <a:r>
              <a:rPr lang="cs-CZ" sz="1400" i="1">
                <a:latin typeface="Calibri" pitchFamily="34" charset="0"/>
              </a:rPr>
              <a:t>Johna Burgesse</a:t>
            </a:r>
            <a:r>
              <a:rPr lang="cs-CZ" sz="1400">
                <a:latin typeface="Calibri" pitchFamily="34" charset="0"/>
              </a:rPr>
              <a:t>, který studoval politologii  ve Francii</a:t>
            </a:r>
          </a:p>
          <a:p>
            <a:r>
              <a:rPr lang="cs-CZ" sz="1400" b="1">
                <a:latin typeface="Calibri" pitchFamily="34" charset="0"/>
              </a:rPr>
              <a:t>1903</a:t>
            </a:r>
            <a:r>
              <a:rPr lang="cs-CZ" sz="1400">
                <a:latin typeface="Calibri" pitchFamily="34" charset="0"/>
              </a:rPr>
              <a:t>: Asociace polit.věd</a:t>
            </a:r>
          </a:p>
          <a:p>
            <a:pPr>
              <a:buFontTx/>
              <a:buChar char="-"/>
            </a:pPr>
            <a:r>
              <a:rPr lang="cs-CZ" sz="1400">
                <a:latin typeface="Calibri" pitchFamily="34" charset="0"/>
              </a:rPr>
              <a:t>rozhodujícím podnětem v rozvoji politologii byl „objev“ </a:t>
            </a:r>
            <a:r>
              <a:rPr lang="cs-CZ" sz="1400" i="1">
                <a:latin typeface="Calibri" pitchFamily="34" charset="0"/>
              </a:rPr>
              <a:t>Waltera Bagehota </a:t>
            </a:r>
            <a:r>
              <a:rPr lang="cs-CZ" sz="1400">
                <a:latin typeface="Calibri" pitchFamily="34" charset="0"/>
              </a:rPr>
              <a:t>(Anglie), že politické instituce a formální struktury závisejí na neformálním prostředí, které je obklopuje (kultura,chování)</a:t>
            </a:r>
          </a:p>
          <a:p>
            <a:r>
              <a:rPr lang="cs-CZ" sz="1400" b="1">
                <a:latin typeface="Calibri" pitchFamily="34" charset="0"/>
              </a:rPr>
              <a:t>20.století: </a:t>
            </a:r>
            <a:r>
              <a:rPr lang="cs-CZ" sz="1400">
                <a:latin typeface="Calibri" pitchFamily="34" charset="0"/>
              </a:rPr>
              <a:t>-</a:t>
            </a:r>
            <a:r>
              <a:rPr lang="cs-CZ" sz="1400" b="1">
                <a:latin typeface="Calibri" pitchFamily="34" charset="0"/>
              </a:rPr>
              <a:t> </a:t>
            </a:r>
            <a:r>
              <a:rPr lang="cs-CZ" sz="1400">
                <a:latin typeface="Calibri" pitchFamily="34" charset="0"/>
              </a:rPr>
              <a:t>rozmanitost politologie, důraz na empirickou politologii, která je oproštěna od hodnot</a:t>
            </a:r>
          </a:p>
          <a:p>
            <a:r>
              <a:rPr lang="cs-CZ" sz="1400">
                <a:latin typeface="Calibri" pitchFamily="34" charset="0"/>
              </a:rPr>
              <a:t>                   - Chicagská škola (1920-40): </a:t>
            </a:r>
            <a:r>
              <a:rPr lang="cs-CZ" sz="1400" i="1">
                <a:latin typeface="Calibri" pitchFamily="34" charset="0"/>
              </a:rPr>
              <a:t>Charles Merriam, Harold  Lasswell</a:t>
            </a:r>
            <a:endParaRPr lang="cs-CZ" sz="1400">
              <a:latin typeface="Calibri" pitchFamily="34" charset="0"/>
            </a:endParaRPr>
          </a:p>
          <a:p>
            <a:r>
              <a:rPr lang="cs-CZ" sz="1400" b="1">
                <a:latin typeface="Calibri" pitchFamily="34" charset="0"/>
              </a:rPr>
              <a:t>2.sv.válka </a:t>
            </a:r>
            <a:r>
              <a:rPr lang="cs-CZ" sz="1400">
                <a:latin typeface="Calibri" pitchFamily="34" charset="0"/>
              </a:rPr>
              <a:t>-</a:t>
            </a:r>
            <a:r>
              <a:rPr lang="cs-CZ" sz="1400" b="1">
                <a:latin typeface="Calibri" pitchFamily="34" charset="0"/>
              </a:rPr>
              <a:t> </a:t>
            </a:r>
            <a:r>
              <a:rPr lang="cs-CZ" sz="1400">
                <a:latin typeface="Calibri" pitchFamily="34" charset="0"/>
              </a:rPr>
              <a:t>reakce na nové otázky a problémy, k řešení potřeba společenských věd a politologie</a:t>
            </a:r>
          </a:p>
          <a:p>
            <a:r>
              <a:rPr lang="cs-CZ" sz="1400">
                <a:latin typeface="Calibri" pitchFamily="34" charset="0"/>
              </a:rPr>
              <a:t>                  - rozvoj kvantitativní obsahové analýzy pro monitoring zahraničního tisku</a:t>
            </a:r>
          </a:p>
          <a:p>
            <a:r>
              <a:rPr lang="cs-CZ" sz="1400">
                <a:latin typeface="Calibri" pitchFamily="34" charset="0"/>
              </a:rPr>
              <a:t>                  - studium nepřátelské propagandy</a:t>
            </a:r>
          </a:p>
          <a:p>
            <a:r>
              <a:rPr lang="cs-CZ" sz="1400" b="1">
                <a:latin typeface="Calibri" pitchFamily="34" charset="0"/>
              </a:rPr>
              <a:t>po 2.sv.válce - Studená válka</a:t>
            </a:r>
            <a:r>
              <a:rPr lang="cs-CZ" sz="1400">
                <a:latin typeface="Calibri" pitchFamily="34" charset="0"/>
              </a:rPr>
              <a:t>:  </a:t>
            </a:r>
          </a:p>
          <a:p>
            <a:pPr>
              <a:buFontTx/>
              <a:buChar char="-"/>
            </a:pPr>
            <a:r>
              <a:rPr lang="cs-CZ" sz="1400">
                <a:latin typeface="Calibri" pitchFamily="34" charset="0"/>
              </a:rPr>
              <a:t> roste význam empirického výzkumu, omezení cestování, obchodu, …</a:t>
            </a:r>
          </a:p>
          <a:p>
            <a:r>
              <a:rPr lang="cs-CZ" sz="1400" b="1">
                <a:latin typeface="Calibri" pitchFamily="34" charset="0"/>
              </a:rPr>
              <a:t>současnost</a:t>
            </a:r>
            <a:r>
              <a:rPr lang="cs-CZ" sz="1400">
                <a:latin typeface="Calibri" pitchFamily="34" charset="0"/>
              </a:rPr>
              <a:t>: - orientace do všech oblastí, žádná není dominantní </a:t>
            </a:r>
          </a:p>
          <a:p>
            <a:r>
              <a:rPr lang="cs-CZ" sz="1400">
                <a:latin typeface="Calibri" pitchFamily="34" charset="0"/>
              </a:rPr>
              <a:t>	     - zaměření spíše na legislativu a legalitu</a:t>
            </a:r>
          </a:p>
          <a:p>
            <a:r>
              <a:rPr lang="cs-CZ" sz="1400">
                <a:latin typeface="Calibri" pitchFamily="34" charset="0"/>
              </a:rPr>
              <a:t>	     - </a:t>
            </a:r>
            <a:r>
              <a:rPr lang="cs-CZ" sz="1400" i="1">
                <a:latin typeface="Calibri" pitchFamily="34" charset="0"/>
              </a:rPr>
              <a:t>John Rawls „Teorie spravedlnosti“</a:t>
            </a:r>
          </a:p>
          <a:p>
            <a:pPr>
              <a:buFontTx/>
              <a:buChar char="-"/>
            </a:pPr>
            <a:endParaRPr lang="cs-CZ" sz="1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Charakteristika, vývoj politologie </a:t>
            </a:r>
          </a:p>
        </p:txBody>
      </p:sp>
      <p:sp>
        <p:nvSpPr>
          <p:cNvPr id="17410" name="Obdélník 2"/>
          <p:cNvSpPr>
            <a:spLocks noChangeArrowheads="1"/>
          </p:cNvSpPr>
          <p:nvPr/>
        </p:nvSpPr>
        <p:spPr bwMode="auto">
          <a:xfrm>
            <a:off x="971550" y="1557338"/>
            <a:ext cx="7345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 </a:t>
            </a:r>
          </a:p>
        </p:txBody>
      </p:sp>
      <p:sp>
        <p:nvSpPr>
          <p:cNvPr id="17411" name="Obdélník 3"/>
          <p:cNvSpPr>
            <a:spLocks noChangeArrowheads="1"/>
          </p:cNvSpPr>
          <p:nvPr/>
        </p:nvSpPr>
        <p:spPr bwMode="auto">
          <a:xfrm>
            <a:off x="827088" y="1412875"/>
            <a:ext cx="7705725" cy="483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u="sng">
                <a:latin typeface="Calibri" pitchFamily="34" charset="0"/>
              </a:rPr>
              <a:t>Vznik a vývoj politologie v Evropě</a:t>
            </a:r>
            <a:endParaRPr lang="cs-CZ" sz="1400" b="1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1400">
                <a:latin typeface="Calibri" pitchFamily="34" charset="0"/>
              </a:rPr>
              <a:t> vznik spojen s rostoucí demokratizací a vznikem sociálního státu</a:t>
            </a:r>
          </a:p>
          <a:p>
            <a:r>
              <a:rPr lang="cs-CZ" sz="1400" b="1">
                <a:latin typeface="Calibri" pitchFamily="34" charset="0"/>
              </a:rPr>
              <a:t>Francie:</a:t>
            </a:r>
          </a:p>
          <a:p>
            <a:r>
              <a:rPr lang="cs-CZ" sz="1400" b="1">
                <a:latin typeface="Calibri" pitchFamily="34" charset="0"/>
              </a:rPr>
              <a:t>- </a:t>
            </a:r>
            <a:r>
              <a:rPr lang="cs-CZ" sz="1400">
                <a:latin typeface="Calibri" pitchFamily="34" charset="0"/>
              </a:rPr>
              <a:t>paralelní vznik s politologií v USA</a:t>
            </a:r>
          </a:p>
          <a:p>
            <a:r>
              <a:rPr lang="cs-CZ" sz="1400" b="1">
                <a:latin typeface="Calibri" pitchFamily="34" charset="0"/>
              </a:rPr>
              <a:t>1871:</a:t>
            </a:r>
            <a:r>
              <a:rPr lang="cs-CZ" sz="1400">
                <a:latin typeface="Calibri" pitchFamily="34" charset="0"/>
              </a:rPr>
              <a:t>  Škola svobodných věd - zkoumá instituce a právo</a:t>
            </a:r>
          </a:p>
          <a:p>
            <a:r>
              <a:rPr lang="cs-CZ" sz="1400">
                <a:latin typeface="Calibri" pitchFamily="34" charset="0"/>
              </a:rPr>
              <a:t>                                                    - zakladatel  </a:t>
            </a:r>
            <a:r>
              <a:rPr lang="cs-CZ" sz="1400" i="1">
                <a:latin typeface="Calibri" pitchFamily="34" charset="0"/>
              </a:rPr>
              <a:t>Emil Boumy, Paul Janet </a:t>
            </a:r>
            <a:r>
              <a:rPr lang="cs-CZ" sz="1400">
                <a:latin typeface="Calibri" pitchFamily="34" charset="0"/>
              </a:rPr>
              <a:t>(„Dějiny vědy politické“)</a:t>
            </a:r>
          </a:p>
          <a:p>
            <a:r>
              <a:rPr lang="cs-CZ" sz="1400">
                <a:latin typeface="Calibri" pitchFamily="34" charset="0"/>
              </a:rPr>
              <a:t>- již předtím </a:t>
            </a:r>
            <a:r>
              <a:rPr lang="cs-CZ" sz="1400" b="1">
                <a:latin typeface="Calibri" pitchFamily="34" charset="0"/>
              </a:rPr>
              <a:t>Alexis de Tocqueville </a:t>
            </a:r>
            <a:r>
              <a:rPr lang="cs-CZ" sz="1400">
                <a:latin typeface="Calibri" pitchFamily="34" charset="0"/>
              </a:rPr>
              <a:t>(1805-1859):  dílo „</a:t>
            </a:r>
            <a:r>
              <a:rPr lang="cs-CZ" sz="1400" i="1">
                <a:latin typeface="Calibri" pitchFamily="34" charset="0"/>
              </a:rPr>
              <a:t>Demokracie v Americe</a:t>
            </a:r>
            <a:r>
              <a:rPr lang="cs-CZ" sz="1400">
                <a:latin typeface="Calibri" pitchFamily="34" charset="0"/>
              </a:rPr>
              <a:t>“ = položeny základy světové politologie</a:t>
            </a:r>
          </a:p>
          <a:p>
            <a:r>
              <a:rPr lang="cs-CZ" sz="1400" b="1">
                <a:latin typeface="Calibri" pitchFamily="34" charset="0"/>
              </a:rPr>
              <a:t>30.léta</a:t>
            </a:r>
            <a:r>
              <a:rPr lang="cs-CZ" sz="1400">
                <a:latin typeface="Calibri" pitchFamily="34" charset="0"/>
              </a:rPr>
              <a:t>:  konstitucionalismus = ústavní právo - </a:t>
            </a:r>
            <a:r>
              <a:rPr lang="cs-CZ" sz="1400" i="1">
                <a:latin typeface="Calibri" pitchFamily="34" charset="0"/>
              </a:rPr>
              <a:t>George Burdeau</a:t>
            </a:r>
            <a:endParaRPr lang="cs-CZ" sz="1400">
              <a:latin typeface="Calibri" pitchFamily="34" charset="0"/>
            </a:endParaRPr>
          </a:p>
          <a:p>
            <a:r>
              <a:rPr lang="cs-CZ" sz="1400" b="1">
                <a:latin typeface="Calibri" pitchFamily="34" charset="0"/>
              </a:rPr>
              <a:t>Anglie:</a:t>
            </a:r>
            <a:endParaRPr lang="cs-CZ" sz="1400">
              <a:latin typeface="Calibri" pitchFamily="34" charset="0"/>
            </a:endParaRPr>
          </a:p>
          <a:p>
            <a:r>
              <a:rPr lang="cs-CZ" sz="1400" b="1">
                <a:latin typeface="Calibri" pitchFamily="34" charset="0"/>
              </a:rPr>
              <a:t>1895</a:t>
            </a:r>
            <a:r>
              <a:rPr lang="cs-CZ" sz="1400">
                <a:latin typeface="Calibri" pitchFamily="34" charset="0"/>
              </a:rPr>
              <a:t>: Londýnská škola ekonomiky a politických věd</a:t>
            </a:r>
          </a:p>
          <a:p>
            <a:r>
              <a:rPr lang="cs-CZ" sz="1400">
                <a:latin typeface="Calibri" pitchFamily="34" charset="0"/>
              </a:rPr>
              <a:t>              - 1. profesor politologie </a:t>
            </a:r>
            <a:r>
              <a:rPr lang="cs-CZ" sz="1400" i="1">
                <a:latin typeface="Calibri" pitchFamily="34" charset="0"/>
              </a:rPr>
              <a:t>Graham Wallas</a:t>
            </a:r>
          </a:p>
          <a:p>
            <a:r>
              <a:rPr lang="cs-CZ" sz="1400" i="1">
                <a:latin typeface="Calibri" pitchFamily="34" charset="0"/>
              </a:rPr>
              <a:t>              - R. Scruton </a:t>
            </a:r>
            <a:r>
              <a:rPr lang="cs-CZ" sz="1400">
                <a:latin typeface="Calibri" pitchFamily="34" charset="0"/>
              </a:rPr>
              <a:t>– „Slovník politického myšlení. </a:t>
            </a:r>
          </a:p>
          <a:p>
            <a:r>
              <a:rPr lang="cs-CZ" sz="1400" b="1">
                <a:latin typeface="Calibri" pitchFamily="34" charset="0"/>
              </a:rPr>
              <a:t>Německo:</a:t>
            </a:r>
            <a:endParaRPr lang="cs-CZ" sz="1400">
              <a:latin typeface="Calibri" pitchFamily="34" charset="0"/>
            </a:endParaRPr>
          </a:p>
          <a:p>
            <a:r>
              <a:rPr lang="cs-CZ" sz="1400">
                <a:latin typeface="Calibri" pitchFamily="34" charset="0"/>
              </a:rPr>
              <a:t>- ovlivněno nacismem</a:t>
            </a:r>
          </a:p>
          <a:p>
            <a:r>
              <a:rPr lang="cs-CZ" sz="1400">
                <a:latin typeface="Calibri" pitchFamily="34" charset="0"/>
              </a:rPr>
              <a:t>- </a:t>
            </a:r>
            <a:r>
              <a:rPr lang="cs-CZ" sz="1400" i="1">
                <a:latin typeface="Calibri" pitchFamily="34" charset="0"/>
              </a:rPr>
              <a:t>Klaus von Beyme </a:t>
            </a:r>
            <a:r>
              <a:rPr lang="cs-CZ" sz="1400">
                <a:latin typeface="Calibri" pitchFamily="34" charset="0"/>
              </a:rPr>
              <a:t>- politická teorie</a:t>
            </a:r>
          </a:p>
          <a:p>
            <a:pPr>
              <a:buFontTx/>
              <a:buChar char="-"/>
            </a:pPr>
            <a:r>
              <a:rPr lang="cs-CZ" sz="1400" i="1">
                <a:latin typeface="Calibri" pitchFamily="34" charset="0"/>
              </a:rPr>
              <a:t> Fritz Scharpf </a:t>
            </a:r>
            <a:r>
              <a:rPr lang="cs-CZ" sz="1400">
                <a:latin typeface="Calibri" pitchFamily="34" charset="0"/>
              </a:rPr>
              <a:t>- teorie her a racionální volby, </a:t>
            </a:r>
            <a:r>
              <a:rPr lang="cs-CZ" sz="1400" i="1">
                <a:latin typeface="Calibri" pitchFamily="34" charset="0"/>
              </a:rPr>
              <a:t>Ralph Dahrendorf </a:t>
            </a:r>
            <a:r>
              <a:rPr lang="cs-CZ" sz="1400">
                <a:latin typeface="Calibri" pitchFamily="34" charset="0"/>
              </a:rPr>
              <a:t>„</a:t>
            </a:r>
            <a:r>
              <a:rPr lang="cs-CZ" sz="1400" i="1">
                <a:latin typeface="Calibri" pitchFamily="34" charset="0"/>
              </a:rPr>
              <a:t>Moderní sociální konflikt“</a:t>
            </a:r>
          </a:p>
          <a:p>
            <a:pPr>
              <a:buFontTx/>
              <a:buChar char="-"/>
            </a:pPr>
            <a:r>
              <a:rPr lang="cs-CZ" sz="1400" i="1">
                <a:latin typeface="Calibri" pitchFamily="34" charset="0"/>
              </a:rPr>
              <a:t> Hannah Arendtová - Původ totalitarismu</a:t>
            </a:r>
          </a:p>
          <a:p>
            <a:r>
              <a:rPr lang="cs-CZ" sz="1400" b="1">
                <a:latin typeface="Calibri" pitchFamily="34" charset="0"/>
              </a:rPr>
              <a:t>Rakousko:</a:t>
            </a:r>
            <a:endParaRPr lang="cs-CZ" sz="1400">
              <a:latin typeface="Calibri" pitchFamily="34" charset="0"/>
            </a:endParaRPr>
          </a:p>
          <a:p>
            <a:r>
              <a:rPr lang="cs-CZ" sz="1400" i="1">
                <a:latin typeface="Calibri" pitchFamily="34" charset="0"/>
              </a:rPr>
              <a:t>Friedrich August Hayek - „Cesta do otroctví“</a:t>
            </a:r>
            <a:endParaRPr lang="cs-CZ" sz="1400">
              <a:latin typeface="Calibri" pitchFamily="34" charset="0"/>
            </a:endParaRPr>
          </a:p>
          <a:p>
            <a:r>
              <a:rPr lang="cs-CZ" sz="1400" i="1">
                <a:latin typeface="Calibri" pitchFamily="34" charset="0"/>
              </a:rPr>
              <a:t>Karl Popper  - </a:t>
            </a:r>
            <a:r>
              <a:rPr lang="cs-CZ" sz="1400">
                <a:latin typeface="Calibri" pitchFamily="34" charset="0"/>
              </a:rPr>
              <a:t>„</a:t>
            </a:r>
            <a:r>
              <a:rPr lang="cs-CZ" sz="1400" i="1">
                <a:latin typeface="Calibri" pitchFamily="34" charset="0"/>
              </a:rPr>
              <a:t>Otevřená společnost a její nepřátelé</a:t>
            </a:r>
            <a:r>
              <a:rPr lang="cs-CZ" sz="1400">
                <a:latin typeface="Calibri" pitchFamily="34" charset="0"/>
              </a:rPr>
              <a:t>“</a:t>
            </a:r>
          </a:p>
          <a:p>
            <a:r>
              <a:rPr lang="cs-CZ" sz="1400" i="1">
                <a:latin typeface="Calibri" pitchFamily="34" charset="0"/>
              </a:rPr>
              <a:t>Joseph Schumpeter – „ Kapitalismus, socialismus a demokracie“</a:t>
            </a:r>
            <a:endParaRPr lang="cs-CZ" sz="1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Charakteristika, vývoj politologie </a:t>
            </a:r>
          </a:p>
        </p:txBody>
      </p:sp>
      <p:sp>
        <p:nvSpPr>
          <p:cNvPr id="18434" name="Obdélník 2"/>
          <p:cNvSpPr>
            <a:spLocks noChangeArrowheads="1"/>
          </p:cNvSpPr>
          <p:nvPr/>
        </p:nvSpPr>
        <p:spPr bwMode="auto">
          <a:xfrm>
            <a:off x="755650" y="1412875"/>
            <a:ext cx="7848600" cy="4970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  </a:t>
            </a:r>
            <a:r>
              <a:rPr lang="cs-CZ" b="1" u="sng">
                <a:latin typeface="Calibri" pitchFamily="34" charset="0"/>
              </a:rPr>
              <a:t>České politické myšlení</a:t>
            </a:r>
            <a:endParaRPr lang="cs-CZ" b="1">
              <a:latin typeface="Calibri" pitchFamily="34" charset="0"/>
            </a:endParaRPr>
          </a:p>
          <a:p>
            <a:r>
              <a:rPr lang="cs-CZ" sz="1300" b="1">
                <a:latin typeface="Calibri" pitchFamily="34" charset="0"/>
              </a:rPr>
              <a:t>První fáze - do 19.stol.:</a:t>
            </a:r>
            <a:endParaRPr lang="cs-CZ" sz="1300">
              <a:latin typeface="Calibri" pitchFamily="34" charset="0"/>
            </a:endParaRPr>
          </a:p>
          <a:p>
            <a:r>
              <a:rPr lang="cs-CZ" sz="1300">
                <a:latin typeface="Calibri" pitchFamily="34" charset="0"/>
              </a:rPr>
              <a:t>-období reformace důležité z hlediska vývoje lidských práv a svobod</a:t>
            </a:r>
          </a:p>
          <a:p>
            <a:r>
              <a:rPr lang="cs-CZ" sz="1300" i="1">
                <a:latin typeface="Calibri" pitchFamily="34" charset="0"/>
              </a:rPr>
              <a:t>Jan Hu</a:t>
            </a:r>
            <a:r>
              <a:rPr lang="cs-CZ" sz="1300">
                <a:latin typeface="Calibri" pitchFamily="34" charset="0"/>
              </a:rPr>
              <a:t>s - požaduje právo na svobodný výklad Písma</a:t>
            </a:r>
          </a:p>
          <a:p>
            <a:r>
              <a:rPr lang="cs-CZ" sz="1300" i="1">
                <a:latin typeface="Calibri" pitchFamily="34" charset="0"/>
              </a:rPr>
              <a:t>Petr Chelčický</a:t>
            </a:r>
            <a:r>
              <a:rPr lang="cs-CZ" sz="1300">
                <a:latin typeface="Calibri" pitchFamily="34" charset="0"/>
              </a:rPr>
              <a:t> - kritika rozvrstvení společnosti</a:t>
            </a:r>
          </a:p>
          <a:p>
            <a:r>
              <a:rPr lang="cs-CZ" sz="1300" i="1">
                <a:latin typeface="Calibri" pitchFamily="34" charset="0"/>
              </a:rPr>
              <a:t>Jiří z Poděbrad </a:t>
            </a:r>
            <a:r>
              <a:rPr lang="cs-CZ" sz="1300">
                <a:latin typeface="Calibri" pitchFamily="34" charset="0"/>
              </a:rPr>
              <a:t>- rozvoj evropanské myšlenky</a:t>
            </a:r>
          </a:p>
          <a:p>
            <a:r>
              <a:rPr lang="cs-CZ" sz="1300" i="1">
                <a:latin typeface="Calibri" pitchFamily="34" charset="0"/>
              </a:rPr>
              <a:t>J.A. Komenský </a:t>
            </a:r>
            <a:r>
              <a:rPr lang="cs-CZ" sz="1300">
                <a:latin typeface="Calibri" pitchFamily="34" charset="0"/>
              </a:rPr>
              <a:t>- myšlenky vševědy - pansofie a panharmonie - návrh vytvoření svět.monarchie</a:t>
            </a:r>
          </a:p>
          <a:p>
            <a:r>
              <a:rPr lang="cs-CZ" sz="1300" i="1">
                <a:latin typeface="Calibri" pitchFamily="34" charset="0"/>
              </a:rPr>
              <a:t>F. Palacký </a:t>
            </a:r>
            <a:r>
              <a:rPr lang="cs-CZ" sz="1300">
                <a:latin typeface="Calibri" pitchFamily="34" charset="0"/>
              </a:rPr>
              <a:t>- konstitucionalismus</a:t>
            </a:r>
          </a:p>
          <a:p>
            <a:r>
              <a:rPr lang="cs-CZ" sz="1300">
                <a:latin typeface="Calibri" pitchFamily="34" charset="0"/>
              </a:rPr>
              <a:t> </a:t>
            </a:r>
          </a:p>
          <a:p>
            <a:r>
              <a:rPr lang="cs-CZ" sz="1300" b="1">
                <a:latin typeface="Calibri" pitchFamily="34" charset="0"/>
              </a:rPr>
              <a:t>Druhá fáze – do poloviny 20.stol.:</a:t>
            </a:r>
            <a:endParaRPr lang="cs-CZ" sz="1300">
              <a:latin typeface="Calibri" pitchFamily="34" charset="0"/>
            </a:endParaRPr>
          </a:p>
          <a:p>
            <a:r>
              <a:rPr lang="cs-CZ" sz="1300" i="1">
                <a:latin typeface="Calibri" pitchFamily="34" charset="0"/>
              </a:rPr>
              <a:t>T.G. Masaryk </a:t>
            </a:r>
            <a:r>
              <a:rPr lang="cs-CZ" sz="1300">
                <a:latin typeface="Calibri" pitchFamily="34" charset="0"/>
              </a:rPr>
              <a:t>- humanita vyúsťuje v demokracii, nutnost polit.vzdělání, „</a:t>
            </a:r>
            <a:r>
              <a:rPr lang="cs-CZ" sz="1300" i="1">
                <a:latin typeface="Calibri" pitchFamily="34" charset="0"/>
              </a:rPr>
              <a:t>Světová revoluce</a:t>
            </a:r>
            <a:r>
              <a:rPr lang="cs-CZ" sz="1300">
                <a:latin typeface="Calibri" pitchFamily="34" charset="0"/>
              </a:rPr>
              <a:t>“</a:t>
            </a:r>
          </a:p>
          <a:p>
            <a:r>
              <a:rPr lang="cs-CZ" sz="1300" i="1">
                <a:latin typeface="Calibri" pitchFamily="34" charset="0"/>
              </a:rPr>
              <a:t>Edvard Beneš </a:t>
            </a:r>
            <a:r>
              <a:rPr lang="cs-CZ" sz="1300">
                <a:latin typeface="Calibri" pitchFamily="34" charset="0"/>
              </a:rPr>
              <a:t>- problematika politického stranictví, „</a:t>
            </a:r>
            <a:r>
              <a:rPr lang="cs-CZ" sz="1300" i="1">
                <a:latin typeface="Calibri" pitchFamily="34" charset="0"/>
              </a:rPr>
              <a:t>Demokracie dnes a zítra</a:t>
            </a:r>
            <a:r>
              <a:rPr lang="cs-CZ" sz="1300">
                <a:latin typeface="Calibri" pitchFamily="34" charset="0"/>
              </a:rPr>
              <a:t>“</a:t>
            </a:r>
          </a:p>
          <a:p>
            <a:r>
              <a:rPr lang="cs-CZ" sz="1300" i="1">
                <a:latin typeface="Calibri" pitchFamily="34" charset="0"/>
              </a:rPr>
              <a:t>Inocenc Arnošt Bláha </a:t>
            </a:r>
            <a:r>
              <a:rPr lang="cs-CZ" sz="1300">
                <a:latin typeface="Calibri" pitchFamily="34" charset="0"/>
              </a:rPr>
              <a:t>- politická sociologie, „</a:t>
            </a:r>
            <a:r>
              <a:rPr lang="cs-CZ" sz="1300" i="1">
                <a:latin typeface="Calibri" pitchFamily="34" charset="0"/>
              </a:rPr>
              <a:t>Kultura a politika</a:t>
            </a:r>
            <a:r>
              <a:rPr lang="cs-CZ" sz="1300">
                <a:latin typeface="Calibri" pitchFamily="34" charset="0"/>
              </a:rPr>
              <a:t>“</a:t>
            </a:r>
          </a:p>
          <a:p>
            <a:r>
              <a:rPr lang="cs-CZ" sz="1300" i="1">
                <a:latin typeface="Calibri" pitchFamily="34" charset="0"/>
              </a:rPr>
              <a:t>Josef Ludvík Fischer </a:t>
            </a:r>
            <a:r>
              <a:rPr lang="cs-CZ" sz="1300">
                <a:latin typeface="Calibri" pitchFamily="34" charset="0"/>
              </a:rPr>
              <a:t>- vychází z kritického posouzení soudobé společnosti, snaha o formulaci požadavků tzv. skladebné společnosti, „</a:t>
            </a:r>
            <a:r>
              <a:rPr lang="cs-CZ" sz="1300" i="1">
                <a:latin typeface="Calibri" pitchFamily="34" charset="0"/>
              </a:rPr>
              <a:t>Krise demokracie</a:t>
            </a:r>
            <a:r>
              <a:rPr lang="cs-CZ" sz="1300">
                <a:latin typeface="Calibri" pitchFamily="34" charset="0"/>
              </a:rPr>
              <a:t>“</a:t>
            </a:r>
          </a:p>
          <a:p>
            <a:r>
              <a:rPr lang="cs-CZ" sz="1300" i="1">
                <a:latin typeface="Calibri" pitchFamily="34" charset="0"/>
              </a:rPr>
              <a:t>František Weyr –</a:t>
            </a:r>
            <a:r>
              <a:rPr lang="cs-CZ" sz="1300">
                <a:latin typeface="Calibri" pitchFamily="34" charset="0"/>
              </a:rPr>
              <a:t> ztotožnění se státovědou, „</a:t>
            </a:r>
            <a:r>
              <a:rPr lang="cs-CZ" sz="1300" i="1">
                <a:latin typeface="Calibri" pitchFamily="34" charset="0"/>
              </a:rPr>
              <a:t>Československé právo ústavní</a:t>
            </a:r>
            <a:r>
              <a:rPr lang="cs-CZ" sz="1300">
                <a:latin typeface="Calibri" pitchFamily="34" charset="0"/>
              </a:rPr>
              <a:t>“</a:t>
            </a:r>
            <a:endParaRPr lang="cs-CZ" sz="1300" i="1">
              <a:latin typeface="Calibri" pitchFamily="34" charset="0"/>
            </a:endParaRPr>
          </a:p>
          <a:p>
            <a:r>
              <a:rPr lang="cs-CZ" sz="1300" i="1">
                <a:latin typeface="Calibri" pitchFamily="34" charset="0"/>
              </a:rPr>
              <a:t>Zdeněk Neubauer - </a:t>
            </a:r>
            <a:r>
              <a:rPr lang="cs-CZ" sz="1300">
                <a:latin typeface="Calibri" pitchFamily="34" charset="0"/>
              </a:rPr>
              <a:t>nejvýznamnější politologická práce 1.pol. 20.stol.u nás: “</a:t>
            </a:r>
            <a:r>
              <a:rPr lang="cs-CZ" sz="1300" i="1">
                <a:latin typeface="Calibri" pitchFamily="34" charset="0"/>
              </a:rPr>
              <a:t>Státověda a theorie politiky</a:t>
            </a:r>
            <a:r>
              <a:rPr lang="cs-CZ" sz="1300">
                <a:latin typeface="Calibri" pitchFamily="34" charset="0"/>
              </a:rPr>
              <a:t>“, 1946</a:t>
            </a:r>
          </a:p>
          <a:p>
            <a:r>
              <a:rPr lang="cs-CZ" sz="1300">
                <a:latin typeface="Calibri" pitchFamily="34" charset="0"/>
              </a:rPr>
              <a:t> </a:t>
            </a:r>
          </a:p>
          <a:p>
            <a:r>
              <a:rPr lang="cs-CZ" sz="1300" b="1">
                <a:latin typeface="Calibri" pitchFamily="34" charset="0"/>
              </a:rPr>
              <a:t>Třetí fáze - po únoru 48:</a:t>
            </a:r>
            <a:endParaRPr lang="cs-CZ" sz="1300">
              <a:latin typeface="Calibri" pitchFamily="34" charset="0"/>
            </a:endParaRPr>
          </a:p>
          <a:p>
            <a:r>
              <a:rPr lang="cs-CZ" sz="1300" b="1">
                <a:latin typeface="Calibri" pitchFamily="34" charset="0"/>
              </a:rPr>
              <a:t>- </a:t>
            </a:r>
            <a:r>
              <a:rPr lang="cs-CZ" sz="1300">
                <a:latin typeface="Calibri" pitchFamily="34" charset="0"/>
              </a:rPr>
              <a:t>úplná likvidace zárodků vznikající politické vědy</a:t>
            </a:r>
          </a:p>
          <a:p>
            <a:r>
              <a:rPr lang="cs-CZ" sz="1300">
                <a:latin typeface="Calibri" pitchFamily="34" charset="0"/>
              </a:rPr>
              <a:t>a) politologové odešlí do exilu:</a:t>
            </a:r>
            <a:r>
              <a:rPr lang="cs-CZ" sz="1300" i="1">
                <a:latin typeface="Calibri" pitchFamily="34" charset="0"/>
              </a:rPr>
              <a:t> Gaďourek, Krejčí, Tříska, Nehněvajsa</a:t>
            </a:r>
            <a:endParaRPr lang="cs-CZ" sz="1300">
              <a:latin typeface="Calibri" pitchFamily="34" charset="0"/>
            </a:endParaRPr>
          </a:p>
          <a:p>
            <a:r>
              <a:rPr lang="cs-CZ" sz="1300">
                <a:latin typeface="Calibri" pitchFamily="34" charset="0"/>
              </a:rPr>
              <a:t>b) domácí: </a:t>
            </a:r>
            <a:r>
              <a:rPr lang="cs-CZ" sz="1300" i="1">
                <a:latin typeface="Calibri" pitchFamily="34" charset="0"/>
              </a:rPr>
              <a:t>Čermák (Otázka demokracie), Klokočka (Volby v pluralitních demokraciích), Kroupa, Zbořil</a:t>
            </a:r>
            <a:endParaRPr lang="cs-CZ" sz="1300">
              <a:latin typeface="Calibri" pitchFamily="34" charset="0"/>
            </a:endParaRPr>
          </a:p>
          <a:p>
            <a:r>
              <a:rPr lang="cs-CZ" sz="1300">
                <a:latin typeface="Calibri" pitchFamily="34" charset="0"/>
              </a:rPr>
              <a:t>c) příbuzenské obory: </a:t>
            </a:r>
            <a:r>
              <a:rPr lang="cs-CZ" sz="1300" i="1">
                <a:latin typeface="Calibri" pitchFamily="34" charset="0"/>
              </a:rPr>
              <a:t>Bělohradský, Havel (Moc bezmocných), Komárková (Původ a význam lidských práv)</a:t>
            </a:r>
            <a:endParaRPr lang="cs-CZ" sz="1300">
              <a:latin typeface="Calibri" pitchFamily="34" charset="0"/>
            </a:endParaRPr>
          </a:p>
          <a:p>
            <a:r>
              <a:rPr lang="cs-CZ" sz="1300">
                <a:latin typeface="Calibri" pitchFamily="34" charset="0"/>
              </a:rPr>
              <a:t>d) nastupující generace: </a:t>
            </a:r>
            <a:r>
              <a:rPr lang="cs-CZ" sz="1300" i="1">
                <a:latin typeface="Calibri" pitchFamily="34" charset="0"/>
              </a:rPr>
              <a:t>Fiala, Novák, P. Pithart (Obrana politiky), Z. Mlynář (Mráz přichází z Kremlu)</a:t>
            </a:r>
            <a:endParaRPr lang="cs-CZ" sz="13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00113" y="1125538"/>
            <a:ext cx="6985000" cy="55848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14300"/>
            <a:r>
              <a:rPr lang="cs-CZ">
                <a:latin typeface="Calibri" pitchFamily="34" charset="0"/>
              </a:rPr>
              <a:t>Zdroje:</a:t>
            </a:r>
          </a:p>
          <a:p>
            <a:pPr marL="114300"/>
            <a:r>
              <a:rPr lang="cs-CZ">
                <a:latin typeface="Calibri" pitchFamily="34" charset="0"/>
              </a:rPr>
              <a:t>Cabada, L., Kubát, M.: Úvod do studia politické vědy, Eurolex Bohemia, Praha, 2002</a:t>
            </a:r>
          </a:p>
          <a:p>
            <a:pPr marL="114300"/>
            <a:r>
              <a:rPr lang="cs-CZ">
                <a:latin typeface="Calibri" pitchFamily="34" charset="0"/>
              </a:rPr>
              <a:t>David, R.: Politologie, Základy společenských věd, Nakladatelství Olomouc, 2002</a:t>
            </a:r>
          </a:p>
          <a:p>
            <a:pPr marL="114300"/>
            <a:r>
              <a:rPr lang="cs-CZ">
                <a:latin typeface="Calibri" pitchFamily="34" charset="0"/>
              </a:rPr>
              <a:t>Dočekalová, P., Švec, K. a kol.: Úvod do politologie, Grada Publishing, Praha, 2009</a:t>
            </a:r>
          </a:p>
          <a:p>
            <a:pPr marL="114300"/>
            <a:r>
              <a:rPr lang="cs-CZ">
                <a:latin typeface="Calibri" pitchFamily="34" charset="0"/>
              </a:rPr>
              <a:t>Heywood, A.: Politické ideologie, Eurolex Bohemia, Praha, 2005</a:t>
            </a:r>
          </a:p>
          <a:p>
            <a:pPr marL="114300"/>
            <a:r>
              <a:rPr lang="cs-CZ">
                <a:latin typeface="Calibri" pitchFamily="34" charset="0"/>
              </a:rPr>
              <a:t>Říchová, B. Úvod do současné politologie, Portál, Praha, 2002</a:t>
            </a:r>
          </a:p>
          <a:p>
            <a:pPr marL="114300"/>
            <a:r>
              <a:rPr lang="cs-CZ">
                <a:latin typeface="Calibri" pitchFamily="34" charset="0"/>
              </a:rPr>
              <a:t>Sartori, G.: Strany a stranické systémy. Schéma pro analýzu, CDK, Brno, 2005</a:t>
            </a:r>
          </a:p>
          <a:p>
            <a:pPr marL="114300"/>
            <a:r>
              <a:rPr lang="cs-CZ">
                <a:latin typeface="Calibri" pitchFamily="34" charset="0"/>
              </a:rPr>
              <a:t>Vodička, K., Cabada, L.: Politický systém české republiky : historie a současnost, </a:t>
            </a:r>
          </a:p>
          <a:p>
            <a:pPr marL="114300"/>
            <a:r>
              <a:rPr lang="cs-CZ">
                <a:latin typeface="Calibri" pitchFamily="34" charset="0"/>
              </a:rPr>
              <a:t>http://cs.wikipedia.org/wiki/Politologie</a:t>
            </a: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1672</TotalTime>
  <Words>1148</Words>
  <Application>Microsoft Office PowerPoint</Application>
  <PresentationFormat>On-screen Show (4:3)</PresentationFormat>
  <Paragraphs>132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sady Office</vt:lpstr>
      <vt:lpstr>Snímek 1</vt:lpstr>
      <vt:lpstr>Charakteristika, vývoj politologie </vt:lpstr>
      <vt:lpstr>Charakteristika, vývoj politologie </vt:lpstr>
      <vt:lpstr>Charakteristika, vývoj politologie </vt:lpstr>
      <vt:lpstr>Charakteristika, vývoj politologie </vt:lpstr>
      <vt:lpstr>Charakteristika, vývoj politologie 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Definice marketingu</dc:title>
  <dc:creator>Šormovi</dc:creator>
  <cp:lastModifiedBy>DUM</cp:lastModifiedBy>
  <cp:revision>165</cp:revision>
  <dcterms:created xsi:type="dcterms:W3CDTF">2013-03-14T15:10:02Z</dcterms:created>
  <dcterms:modified xsi:type="dcterms:W3CDTF">2014-01-27T18:22:46Z</dcterms:modified>
</cp:coreProperties>
</file>