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58" r:id="rId4"/>
    <p:sldId id="259" r:id="rId5"/>
    <p:sldId id="260" r:id="rId6"/>
    <p:sldId id="261" r:id="rId7"/>
    <p:sldId id="262" r:id="rId8"/>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138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F4F27882-541E-45A9-A117-CCDABCDA0BE4}" type="datetimeFigureOut">
              <a:rPr lang="cs-CZ"/>
              <a:pPr>
                <a:defRPr/>
              </a:pPr>
              <a:t>27.1.2014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F9ECFB0-B094-42D6-A7CA-CF4BC8BC4C49}"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100C5864-D5C4-431F-81BE-B5518899857B}" type="datetimeFigureOut">
              <a:rPr lang="cs-CZ"/>
              <a:pPr>
                <a:defRPr/>
              </a:pPr>
              <a:t>27.1.2014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662BC095-0072-425F-BDB3-C9B50EE5F1CD}"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DFF0BEB9-01E0-45F6-9D99-0DE2091656B2}" type="datetimeFigureOut">
              <a:rPr lang="cs-CZ"/>
              <a:pPr>
                <a:defRPr/>
              </a:pPr>
              <a:t>27.1.2014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2396A28-9DA3-4D53-9757-5BA35A45C506}"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8367FBD9-3408-463E-8954-03C00585A6CA}" type="datetimeFigureOut">
              <a:rPr lang="cs-CZ"/>
              <a:pPr>
                <a:defRPr/>
              </a:pPr>
              <a:t>27.1.2014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704E1BA-065B-4813-97CF-3D30AD57F262}"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B2B244A4-F07D-4DAA-8168-5ABDDC6EC3DE}" type="datetimeFigureOut">
              <a:rPr lang="cs-CZ"/>
              <a:pPr>
                <a:defRPr/>
              </a:pPr>
              <a:t>27.1.2014</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3607C805-10E5-4AE9-A5A0-BAAF13B403D6}"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7AA80641-87C9-40C5-9346-F58455A96605}" type="datetimeFigureOut">
              <a:rPr lang="cs-CZ"/>
              <a:pPr>
                <a:defRPr/>
              </a:pPr>
              <a:t>27.1.2014</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EB7778B1-146B-492F-B102-E66117ADAB11}"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046B9814-25B2-4819-A9DE-0CA74162CB2D}" type="datetimeFigureOut">
              <a:rPr lang="cs-CZ"/>
              <a:pPr>
                <a:defRPr/>
              </a:pPr>
              <a:t>27.1.2014</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4F9E6D15-DF5B-4D71-8A14-127ACBABA34B}"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5AD174CF-F493-4C42-9D6C-8524CCCA0FF0}" type="datetimeFigureOut">
              <a:rPr lang="cs-CZ"/>
              <a:pPr>
                <a:defRPr/>
              </a:pPr>
              <a:t>27.1.2014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6E592D2-6B1E-431B-A338-358184323E54}"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FB0DE9D3-CA43-4593-8628-75A0C6B56E6A}" type="datetimeFigureOut">
              <a:rPr lang="cs-CZ"/>
              <a:pPr>
                <a:defRPr/>
              </a:pPr>
              <a:t>27.1.2014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529A697B-5B42-492D-8683-66A74438D769}"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59599E46-CB6D-45CB-A36E-A42246B621CC}" type="datetimeFigureOut">
              <a:rPr lang="cs-CZ"/>
              <a:pPr>
                <a:defRPr/>
              </a:pPr>
              <a:t>27.1.2014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49ED5A8-40F8-4FD2-A044-CCDD7A87C694}"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CF78D73D-51B3-40E8-8E80-AC973C2D3F4B}" type="datetimeFigureOut">
              <a:rPr lang="cs-CZ"/>
              <a:pPr>
                <a:defRPr/>
              </a:pPr>
              <a:t>27.1.2014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668B7A13-CA1E-410A-B48E-71A0448F89EA}"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0668E38C-E12C-43CC-A7F7-80BCE82182B8}" type="datetimeFigureOut">
              <a:rPr lang="cs-CZ"/>
              <a:pPr>
                <a:defRPr/>
              </a:pPr>
              <a:t>27.1.2014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DFD278AC-1439-4886-A223-91763A419848}"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Obrázek 4"/>
          <p:cNvPicPr>
            <a:picLocks noChangeAspect="1"/>
          </p:cNvPicPr>
          <p:nvPr/>
        </p:nvPicPr>
        <p:blipFill>
          <a:blip r:embed="rId2"/>
          <a:srcRect/>
          <a:stretch>
            <a:fillRect/>
          </a:stretch>
        </p:blipFill>
        <p:spPr bwMode="auto">
          <a:xfrm>
            <a:off x="1835150" y="333375"/>
            <a:ext cx="5761038" cy="1258888"/>
          </a:xfrm>
          <a:prstGeom prst="rect">
            <a:avLst/>
          </a:prstGeom>
          <a:noFill/>
          <a:ln w="9525">
            <a:noFill/>
            <a:miter lim="800000"/>
            <a:headEnd/>
            <a:tailEnd/>
          </a:ln>
        </p:spPr>
      </p:pic>
      <p:graphicFrame>
        <p:nvGraphicFramePr>
          <p:cNvPr id="10275" name="Group 35"/>
          <p:cNvGraphicFramePr>
            <a:graphicFrameLocks noGrp="1"/>
          </p:cNvGraphicFramePr>
          <p:nvPr/>
        </p:nvGraphicFramePr>
        <p:xfrm>
          <a:off x="1258888" y="1773238"/>
          <a:ext cx="6769100" cy="4886325"/>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Název školy</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Číslo projektu</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Název materiálu</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Definice, předmět politologie </a:t>
                      </a:r>
                      <a:r>
                        <a:rPr kumimoji="0" lang="cs-CZ" sz="1400" b="0" i="0" u="none" strike="noStrike" cap="none" normalizeH="0" baseline="0" smtClean="0">
                          <a:ln>
                            <a:noFill/>
                          </a:ln>
                          <a:solidFill>
                            <a:schemeClr val="tx1"/>
                          </a:solidFill>
                          <a:effectLst/>
                          <a:latin typeface="Arial" charset="0"/>
                          <a:cs typeface="Times New Roman" pitchFamily="18" charset="0"/>
                        </a:rPr>
                        <a:t>(</a:t>
                      </a:r>
                      <a:r>
                        <a:rPr kumimoji="0" lang="cs-CZ" sz="1400" b="0" i="0" u="none" strike="noStrike" cap="none" normalizeH="0" baseline="0" smtClean="0">
                          <a:ln>
                            <a:noFill/>
                          </a:ln>
                          <a:solidFill>
                            <a:schemeClr val="tx1"/>
                          </a:solidFill>
                          <a:effectLst/>
                          <a:latin typeface="Arial" charset="0"/>
                          <a:cs typeface="Arial" charset="0"/>
                        </a:rPr>
                        <a:t>VY_32_INOVACE_05.03.02)</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527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Autor</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Times New Roman" pitchFamily="18" charset="0"/>
                        </a:rPr>
                        <a:t>Mgr. Vladimír Šorma</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Tematická oblast</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Ročník</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Times New Roman" pitchFamily="18" charset="0"/>
                        </a:rPr>
                        <a:t>Sedmý</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Datum tvorby</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cs typeface="Times New Roman" pitchFamily="18" charset="0"/>
                        </a:rPr>
                        <a:t> 2012</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Anotace</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Times New Roman" pitchFamily="18"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Metodický pokyn</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Times New Roman" pitchFamily="18"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Nadpis 3"/>
          <p:cNvSpPr>
            <a:spLocks noGrp="1"/>
          </p:cNvSpPr>
          <p:nvPr>
            <p:ph type="title"/>
          </p:nvPr>
        </p:nvSpPr>
        <p:spPr/>
        <p:txBody>
          <a:bodyPr/>
          <a:lstStyle/>
          <a:p>
            <a:r>
              <a:rPr lang="cs-CZ" smtClean="0"/>
              <a:t>Definice, předmět politologie</a:t>
            </a:r>
          </a:p>
        </p:txBody>
      </p:sp>
      <p:sp>
        <p:nvSpPr>
          <p:cNvPr id="14338" name="TextovéPole 4"/>
          <p:cNvSpPr txBox="1">
            <a:spLocks noChangeArrowheads="1"/>
          </p:cNvSpPr>
          <p:nvPr/>
        </p:nvSpPr>
        <p:spPr bwMode="auto">
          <a:xfrm>
            <a:off x="1187450" y="1557338"/>
            <a:ext cx="7129463" cy="6678612"/>
          </a:xfrm>
          <a:prstGeom prst="rect">
            <a:avLst/>
          </a:prstGeom>
          <a:noFill/>
          <a:ln w="9525">
            <a:noFill/>
            <a:miter lim="800000"/>
            <a:headEnd/>
            <a:tailEnd/>
          </a:ln>
        </p:spPr>
        <p:txBody>
          <a:bodyPr>
            <a:spAutoFit/>
          </a:bodyPr>
          <a:lstStyle/>
          <a:p>
            <a:r>
              <a:rPr lang="cs-CZ">
                <a:latin typeface="Calibri" pitchFamily="34" charset="0"/>
              </a:rPr>
              <a:t>- </a:t>
            </a:r>
            <a:r>
              <a:rPr lang="cs-CZ" sz="1600">
                <a:latin typeface="Calibri" pitchFamily="34" charset="0"/>
              </a:rPr>
              <a:t>věda o politice, politické teorii a mezinárodních vztazích</a:t>
            </a:r>
          </a:p>
          <a:p>
            <a:pPr>
              <a:buFontTx/>
              <a:buChar char="-"/>
            </a:pPr>
            <a:r>
              <a:rPr lang="cs-CZ" sz="1600">
                <a:latin typeface="Calibri" pitchFamily="34" charset="0"/>
              </a:rPr>
              <a:t> společenská věda zabývající se popisem a hodnocením politických jevů, jako je např. fungování státu a politického systému, mocenských organizací a autorit, politické ideologie, význam a chování veřejnosti ve vztahu k politice a také mezinárodní vztahy</a:t>
            </a:r>
          </a:p>
          <a:p>
            <a:r>
              <a:rPr lang="cs-CZ" sz="1600" b="1">
                <a:latin typeface="Calibri" pitchFamily="34" charset="0"/>
              </a:rPr>
              <a:t>Funkce politické vědy</a:t>
            </a:r>
            <a:r>
              <a:rPr lang="cs-CZ" sz="1600">
                <a:latin typeface="Calibri" pitchFamily="34" charset="0"/>
              </a:rPr>
              <a:t>:</a:t>
            </a:r>
          </a:p>
          <a:p>
            <a:r>
              <a:rPr lang="cs-CZ" sz="1600">
                <a:latin typeface="Calibri" pitchFamily="34" charset="0"/>
              </a:rPr>
              <a:t>	- funkce kognitivní (deskriptivní): poznat a popsat skutečnost</a:t>
            </a:r>
          </a:p>
          <a:p>
            <a:r>
              <a:rPr lang="cs-CZ" sz="1600">
                <a:latin typeface="Calibri" pitchFamily="34" charset="0"/>
              </a:rPr>
              <a:t>	- funkce hodnotící: hodnotí správnost nebo špatnost</a:t>
            </a:r>
          </a:p>
          <a:p>
            <a:r>
              <a:rPr lang="cs-CZ" sz="1600">
                <a:latin typeface="Calibri" pitchFamily="34" charset="0"/>
              </a:rPr>
              <a:t>	- funkce prognostická: může předvídat svůj vývoj</a:t>
            </a:r>
          </a:p>
          <a:p>
            <a:r>
              <a:rPr lang="cs-CZ" sz="1600">
                <a:latin typeface="Calibri" pitchFamily="34" charset="0"/>
              </a:rPr>
              <a:t>	- funkce výchovná (osvětová): vysvětluje laikům</a:t>
            </a:r>
          </a:p>
          <a:p>
            <a:r>
              <a:rPr lang="cs-CZ" sz="1600">
                <a:latin typeface="Calibri" pitchFamily="34" charset="0"/>
              </a:rPr>
              <a:t>	- funkce instrumentální: věda má smysl, když může napomoci realitě k  dosažení určitých cílů</a:t>
            </a:r>
          </a:p>
          <a:p>
            <a:r>
              <a:rPr lang="cs-CZ" sz="1600" b="1">
                <a:latin typeface="Calibri" pitchFamily="34" charset="0"/>
              </a:rPr>
              <a:t>Předmět politologie</a:t>
            </a:r>
            <a:r>
              <a:rPr lang="cs-CZ" sz="1600">
                <a:latin typeface="Calibri" pitchFamily="34" charset="0"/>
              </a:rPr>
              <a:t>: </a:t>
            </a:r>
          </a:p>
          <a:p>
            <a:r>
              <a:rPr lang="cs-CZ" sz="1600">
                <a:latin typeface="Calibri" pitchFamily="34" charset="0"/>
              </a:rPr>
              <a:t>                 - čím  se ta věda zabývá        </a:t>
            </a:r>
          </a:p>
          <a:p>
            <a:r>
              <a:rPr lang="cs-CZ" sz="1600">
                <a:latin typeface="Calibri" pitchFamily="34" charset="0"/>
              </a:rPr>
              <a:t>                 - politika (na politiku lze nahlížet mnoha způsoby a mnoha vědami), </a:t>
            </a:r>
          </a:p>
          <a:p>
            <a:r>
              <a:rPr lang="cs-CZ" sz="1600">
                <a:latin typeface="Calibri" pitchFamily="34" charset="0"/>
              </a:rPr>
              <a:t>                 - v minulosti se zpochybňovala existence samotné politické vědy, protože zde máme jiné vědy které ji zkoumají</a:t>
            </a:r>
          </a:p>
          <a:p>
            <a:r>
              <a:rPr lang="cs-CZ" sz="1600">
                <a:latin typeface="Calibri" pitchFamily="34" charset="0"/>
              </a:rPr>
              <a:t>                 - má své poznání, ale opírá se i o poznatky jiných věd. </a:t>
            </a:r>
          </a:p>
          <a:p>
            <a:endParaRPr lang="cs-CZ" sz="1600">
              <a:latin typeface="Calibri" pitchFamily="34" charset="0"/>
            </a:endParaRPr>
          </a:p>
          <a:p>
            <a:endParaRPr lang="cs-CZ" sz="1600">
              <a:latin typeface="Calibri" pitchFamily="34" charset="0"/>
            </a:endParaRPr>
          </a:p>
          <a:p>
            <a:endParaRPr lang="cs-CZ" sz="1600">
              <a:latin typeface="Calibri" pitchFamily="34" charset="0"/>
            </a:endParaRPr>
          </a:p>
          <a:p>
            <a:endParaRPr lang="cs-CZ">
              <a:latin typeface="Calibri" pitchFamily="34" charset="0"/>
            </a:endParaRPr>
          </a:p>
          <a:p>
            <a:endParaRPr lang="cs-CZ">
              <a:latin typeface="Calibri" pitchFamily="34" charset="0"/>
            </a:endParaRPr>
          </a:p>
          <a:p>
            <a:endParaRPr lang="cs-CZ">
              <a:latin typeface="Calibri" pitchFamily="34" charset="0"/>
            </a:endParaRPr>
          </a:p>
          <a:p>
            <a:endParaRPr lang="cs-CZ">
              <a:latin typeface="Calibri" pitchFamily="34" charset="0"/>
            </a:endParaRPr>
          </a:p>
          <a:p>
            <a:r>
              <a:rPr lang="cs-CZ" b="1">
                <a:latin typeface="Calibri" pitchFamily="34" charset="0"/>
              </a:rPr>
              <a:t> </a:t>
            </a:r>
            <a:endParaRPr lang="cs-CZ">
              <a:latin typeface="Calibri"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1"/>
          <p:cNvSpPr>
            <a:spLocks noGrp="1"/>
          </p:cNvSpPr>
          <p:nvPr>
            <p:ph type="title"/>
          </p:nvPr>
        </p:nvSpPr>
        <p:spPr/>
        <p:txBody>
          <a:bodyPr/>
          <a:lstStyle/>
          <a:p>
            <a:r>
              <a:rPr lang="cs-CZ" smtClean="0"/>
              <a:t>Definice, předmět politologie</a:t>
            </a:r>
          </a:p>
        </p:txBody>
      </p:sp>
      <p:sp>
        <p:nvSpPr>
          <p:cNvPr id="3" name="Zástupný symbol pro obsah 2"/>
          <p:cNvSpPr>
            <a:spLocks noGrp="1"/>
          </p:cNvSpPr>
          <p:nvPr>
            <p:ph idx="1"/>
          </p:nvPr>
        </p:nvSpPr>
        <p:spPr>
          <a:xfrm>
            <a:off x="1187450" y="1600200"/>
            <a:ext cx="7272338" cy="4525963"/>
          </a:xfrm>
        </p:spPr>
        <p:txBody>
          <a:bodyPr rtlCol="0">
            <a:normAutofit fontScale="47500" lnSpcReduction="20000"/>
          </a:bodyPr>
          <a:lstStyle/>
          <a:p>
            <a:pPr fontAlgn="auto">
              <a:spcAft>
                <a:spcPts val="0"/>
              </a:spcAft>
              <a:buFont typeface="Arial" pitchFamily="34" charset="0"/>
              <a:buNone/>
              <a:defRPr/>
            </a:pPr>
            <a:r>
              <a:rPr lang="pl-PL" dirty="0" smtClean="0"/>
              <a:t>Politologie se obvykle chápe jako:</a:t>
            </a:r>
          </a:p>
          <a:p>
            <a:pPr fontAlgn="auto">
              <a:spcAft>
                <a:spcPts val="0"/>
              </a:spcAft>
              <a:buFont typeface="Arial" pitchFamily="34" charset="0"/>
              <a:buChar char="•"/>
              <a:defRPr/>
            </a:pPr>
            <a:r>
              <a:rPr lang="cs-CZ" b="1" dirty="0" smtClean="0"/>
              <a:t>politologie normativní (politická filozofie, preskriptivní charakter, politická teorie) </a:t>
            </a:r>
          </a:p>
          <a:p>
            <a:pPr fontAlgn="auto">
              <a:spcAft>
                <a:spcPts val="0"/>
              </a:spcAft>
              <a:buFontTx/>
              <a:buChar char="-"/>
              <a:defRPr/>
            </a:pPr>
            <a:r>
              <a:rPr lang="cs-CZ" dirty="0" smtClean="0"/>
              <a:t>vychází z filozofie a aplikuje její metody či teorie na politickou realitu, </a:t>
            </a:r>
          </a:p>
          <a:p>
            <a:pPr fontAlgn="auto">
              <a:spcAft>
                <a:spcPts val="0"/>
              </a:spcAft>
              <a:buFontTx/>
              <a:buChar char="-"/>
              <a:defRPr/>
            </a:pPr>
            <a:r>
              <a:rPr lang="cs-CZ" dirty="0" smtClean="0"/>
              <a:t>vychází od obecného ke konkrétnímu, zahrnuje hodnotové soudy, uvažuje jak by věci měly být, </a:t>
            </a:r>
          </a:p>
          <a:p>
            <a:pPr fontAlgn="auto">
              <a:spcAft>
                <a:spcPts val="0"/>
              </a:spcAft>
              <a:buFontTx/>
              <a:buChar char="-"/>
              <a:defRPr/>
            </a:pPr>
            <a:r>
              <a:rPr lang="cs-CZ" dirty="0" smtClean="0"/>
              <a:t>předkládá doporučení, je to vlastně celá „tradiční“ politologie, </a:t>
            </a:r>
          </a:p>
          <a:p>
            <a:pPr fontAlgn="auto">
              <a:spcAft>
                <a:spcPts val="0"/>
              </a:spcAft>
              <a:buFontTx/>
              <a:buChar char="-"/>
              <a:defRPr/>
            </a:pPr>
            <a:r>
              <a:rPr lang="cs-CZ" dirty="0" smtClean="0"/>
              <a:t>zahrnuje ideologické směry (úvahy o pojmu svobody, rovnosti, spravedlnosti)</a:t>
            </a:r>
          </a:p>
          <a:p>
            <a:pPr fontAlgn="auto">
              <a:spcAft>
                <a:spcPts val="0"/>
              </a:spcAft>
              <a:buFont typeface="Arial" pitchFamily="34" charset="0"/>
              <a:buChar char="•"/>
              <a:defRPr/>
            </a:pPr>
            <a:r>
              <a:rPr lang="cs-CZ" dirty="0" smtClean="0"/>
              <a:t> </a:t>
            </a:r>
            <a:r>
              <a:rPr lang="cs-CZ" b="1" dirty="0" smtClean="0"/>
              <a:t>politologie pozitivní (deskriptivní, „popisná“, empirická politologie)  </a:t>
            </a:r>
          </a:p>
          <a:p>
            <a:pPr fontAlgn="auto">
              <a:spcAft>
                <a:spcPts val="0"/>
              </a:spcAft>
              <a:buFontTx/>
              <a:buChar char="-"/>
              <a:defRPr/>
            </a:pPr>
            <a:r>
              <a:rPr lang="cs-CZ" dirty="0" smtClean="0"/>
              <a:t>zabývá se popisem (deskripcí) politické reality, </a:t>
            </a:r>
          </a:p>
          <a:p>
            <a:pPr fontAlgn="auto">
              <a:spcAft>
                <a:spcPts val="0"/>
              </a:spcAft>
              <a:buFontTx/>
              <a:buChar char="-"/>
              <a:defRPr/>
            </a:pPr>
            <a:r>
              <a:rPr lang="cs-CZ" dirty="0" smtClean="0"/>
              <a:t>vychází z pozorování a výzkumu, analýzy politického systému jako celku nebo jeho částí (strany, jednotlivci), výsledky zobecňuje, komparuje apod.</a:t>
            </a:r>
          </a:p>
          <a:p>
            <a:pPr fontAlgn="auto">
              <a:spcAft>
                <a:spcPts val="0"/>
              </a:spcAft>
              <a:buFontTx/>
              <a:buChar char="-"/>
              <a:defRPr/>
            </a:pPr>
            <a:r>
              <a:rPr lang="cs-CZ" dirty="0" smtClean="0"/>
              <a:t>již Aristoteles se pokusil o soupis a deskripci ústav jednotlivých 158 řeckých městských států</a:t>
            </a:r>
          </a:p>
          <a:p>
            <a:pPr fontAlgn="auto">
              <a:spcAft>
                <a:spcPts val="0"/>
              </a:spcAft>
              <a:buFont typeface="Arial" pitchFamily="34" charset="0"/>
              <a:buChar char="•"/>
              <a:defRPr/>
            </a:pPr>
            <a:r>
              <a:rPr lang="cs-CZ" b="1" dirty="0" smtClean="0"/>
              <a:t>vědecká politologie (scientisticko behaviorální)</a:t>
            </a:r>
          </a:p>
          <a:p>
            <a:pPr fontAlgn="auto">
              <a:spcAft>
                <a:spcPts val="0"/>
              </a:spcAft>
              <a:buFontTx/>
              <a:buChar char="-"/>
              <a:defRPr/>
            </a:pPr>
            <a:r>
              <a:rPr lang="cs-CZ" dirty="0" smtClean="0"/>
              <a:t>odmítá zcela normativní myšlení (pojmy empiricky neverifikovatelné), </a:t>
            </a:r>
          </a:p>
          <a:p>
            <a:pPr fontAlgn="auto">
              <a:spcAft>
                <a:spcPts val="0"/>
              </a:spcAft>
              <a:buFontTx/>
              <a:buChar char="-"/>
              <a:defRPr/>
            </a:pPr>
            <a:r>
              <a:rPr lang="cs-CZ" dirty="0" smtClean="0"/>
              <a:t>odlišení faktů a hodnot (objektivní x subjektivní) - vychází z „mýtu neutrality“</a:t>
            </a:r>
          </a:p>
          <a:p>
            <a:pPr fontAlgn="auto">
              <a:spcAft>
                <a:spcPts val="0"/>
              </a:spcAft>
              <a:buFont typeface="Arial" pitchFamily="34" charset="0"/>
              <a:buChar char="•"/>
              <a:defRPr/>
            </a:pP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Nadpis 1"/>
          <p:cNvSpPr>
            <a:spLocks noGrp="1"/>
          </p:cNvSpPr>
          <p:nvPr>
            <p:ph type="title"/>
          </p:nvPr>
        </p:nvSpPr>
        <p:spPr/>
        <p:txBody>
          <a:bodyPr/>
          <a:lstStyle/>
          <a:p>
            <a:r>
              <a:rPr lang="cs-CZ" smtClean="0"/>
              <a:t>Definice, předmět politologie</a:t>
            </a:r>
          </a:p>
        </p:txBody>
      </p:sp>
      <p:sp>
        <p:nvSpPr>
          <p:cNvPr id="16386" name="Zástupný symbol pro obsah 2"/>
          <p:cNvSpPr>
            <a:spLocks noGrp="1"/>
          </p:cNvSpPr>
          <p:nvPr>
            <p:ph idx="1"/>
          </p:nvPr>
        </p:nvSpPr>
        <p:spPr>
          <a:xfrm>
            <a:off x="1187450" y="1600200"/>
            <a:ext cx="7200900" cy="19861213"/>
          </a:xfrm>
        </p:spPr>
        <p:txBody>
          <a:bodyPr/>
          <a:lstStyle/>
          <a:p>
            <a:pPr>
              <a:buFont typeface="Arial" charset="0"/>
              <a:buNone/>
            </a:pPr>
            <a:r>
              <a:rPr lang="cs-CZ" sz="1600" b="1" smtClean="0"/>
              <a:t>Vztah politologie k ostatním vědám</a:t>
            </a:r>
          </a:p>
          <a:p>
            <a:pPr>
              <a:buFont typeface="Arial" charset="0"/>
              <a:buNone/>
            </a:pPr>
            <a:endParaRPr lang="cs-CZ" sz="1400" b="1" smtClean="0"/>
          </a:p>
          <a:p>
            <a:pPr>
              <a:buFont typeface="Arial" charset="0"/>
              <a:buNone/>
            </a:pPr>
            <a:r>
              <a:rPr lang="pl-PL" sz="1400" b="1" smtClean="0"/>
              <a:t>Ekonomie</a:t>
            </a:r>
            <a:r>
              <a:rPr lang="pl-PL" sz="1400" smtClean="0"/>
              <a:t> - politologie z ekonomie čerpá jednak poznatky o chování lidí, jednak o základech, ze kterých a na kterých politika vyrůstá. Politologie </a:t>
            </a:r>
            <a:r>
              <a:rPr lang="cs-CZ" sz="1400" smtClean="0"/>
              <a:t>čerpá zejména z politické ekonomie. Je samozřejmé, že ekonomika ovlivňuje politiku, stejně jako politika ovlivňuje ekonomiku. Rozhodování vlády a dalších politických aktérů ovlivňuje ekonomickou situaci, ekonomická situace ovlivňuje rozhodování voličů i činnost politiků </a:t>
            </a:r>
          </a:p>
          <a:p>
            <a:pPr>
              <a:buFont typeface="Arial" charset="0"/>
              <a:buNone/>
            </a:pPr>
            <a:r>
              <a:rPr lang="cs-CZ" sz="1400" b="1" smtClean="0"/>
              <a:t>Filozofie</a:t>
            </a:r>
            <a:r>
              <a:rPr lang="cs-CZ" sz="1400" smtClean="0"/>
              <a:t> - politologie souvisí zejména s politickou filozofií. Řada filozofů byla zároveň i významnými politickými mysliteli a teoretiky. Z filozofie politologie čerpá poznávací světonázorový a metodologický základ, využívá její analýzy politického myšlení, role hodnot a norem ve společnosti či studium etických základů státní moci. Politická </a:t>
            </a:r>
            <a:r>
              <a:rPr lang="pl-PL" sz="1400" smtClean="0"/>
              <a:t>filozofie je obvykle považována za součást politologie.</a:t>
            </a:r>
            <a:r>
              <a:rPr lang="cs-CZ" sz="1400" smtClean="0"/>
              <a:t> </a:t>
            </a:r>
          </a:p>
          <a:p>
            <a:pPr>
              <a:buFont typeface="Arial" charset="0"/>
              <a:buNone/>
            </a:pPr>
            <a:r>
              <a:rPr lang="cs-CZ" sz="1400" b="1" smtClean="0"/>
              <a:t>Historie</a:t>
            </a:r>
            <a:r>
              <a:rPr lang="cs-CZ" sz="1400" smtClean="0"/>
              <a:t> - historické okolnosti ovlivňují nejen politické události, ale i zrod politických myšlenek. Historie jakožto vědní disciplína ve svém zkoumání zahrnuje mimo jiné dějiny politiky. Poskytuje tak politologii materiál pro zobecnění či pro potvrzování či vyvracení teoretických závěrů. Znalost historie nejen vlastní země, ale i ostatních zemí a mezinárodních vztahů patří k základním znalostem, které politologové ve své práci využívají. </a:t>
            </a:r>
          </a:p>
          <a:p>
            <a:endParaRPr lang="cs-CZ"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Nadpis 1"/>
          <p:cNvSpPr>
            <a:spLocks noGrp="1"/>
          </p:cNvSpPr>
          <p:nvPr>
            <p:ph type="title"/>
          </p:nvPr>
        </p:nvSpPr>
        <p:spPr/>
        <p:txBody>
          <a:bodyPr/>
          <a:lstStyle/>
          <a:p>
            <a:r>
              <a:rPr lang="cs-CZ" smtClean="0"/>
              <a:t>Definice, předmět politologie</a:t>
            </a:r>
          </a:p>
        </p:txBody>
      </p:sp>
      <p:sp>
        <p:nvSpPr>
          <p:cNvPr id="17410" name="Zástupný symbol pro obsah 2"/>
          <p:cNvSpPr>
            <a:spLocks noGrp="1"/>
          </p:cNvSpPr>
          <p:nvPr>
            <p:ph idx="1"/>
          </p:nvPr>
        </p:nvSpPr>
        <p:spPr>
          <a:xfrm>
            <a:off x="1187450" y="1600200"/>
            <a:ext cx="7200900" cy="19861213"/>
          </a:xfrm>
        </p:spPr>
        <p:txBody>
          <a:bodyPr/>
          <a:lstStyle/>
          <a:p>
            <a:pPr>
              <a:buFont typeface="Arial" charset="0"/>
              <a:buNone/>
            </a:pPr>
            <a:r>
              <a:rPr lang="cs-CZ" sz="1600" b="1" smtClean="0"/>
              <a:t>Vztah politologie k ostatním vědám</a:t>
            </a:r>
          </a:p>
          <a:p>
            <a:pPr>
              <a:buFont typeface="Arial" charset="0"/>
              <a:buNone/>
            </a:pPr>
            <a:endParaRPr lang="cs-CZ" sz="1600" b="1" smtClean="0"/>
          </a:p>
          <a:p>
            <a:pPr>
              <a:buFont typeface="Arial" charset="0"/>
              <a:buNone/>
            </a:pPr>
            <a:r>
              <a:rPr lang="cs-CZ" sz="1400" b="1" smtClean="0"/>
              <a:t>Právní věda </a:t>
            </a:r>
            <a:r>
              <a:rPr lang="cs-CZ" sz="1400" smtClean="0"/>
              <a:t>- politologie se neobejde bez znalosti právních norem, které zakotvují nastavení politického systému a pravidla jeho fungování. Důležitá je například znalost ústav, volebního zákona, správního práva či základů mezinárodního práva. Politologie zároveň může například dávat doporučení na změny právního řadu v souvislosti se změnami v politických vztazích</a:t>
            </a:r>
          </a:p>
          <a:p>
            <a:pPr>
              <a:buFont typeface="Arial" charset="0"/>
              <a:buNone/>
            </a:pPr>
            <a:r>
              <a:rPr lang="pl-PL" sz="1400" b="1" smtClean="0"/>
              <a:t>Psychologie </a:t>
            </a:r>
            <a:r>
              <a:rPr lang="pl-PL" sz="1400" smtClean="0"/>
              <a:t>- politologii psychologie obohacuje zejména v souvislosti </a:t>
            </a:r>
            <a:r>
              <a:rPr lang="cs-CZ" sz="1400" smtClean="0"/>
              <a:t>s psychologií osobnosti a sociální psychologií (chování skupin). Pomáhá porozumět například tomu, proč lidé mají tendenci podřizovat se totalitnímu režimu, proč se někteří lidé stávají extremisty apod. Typickým příkladem zkoumání politiky z hlediska chování jednotlivce a skupin v politice byla vlna behavioralismu ve druhé polovině 20. století </a:t>
            </a:r>
          </a:p>
          <a:p>
            <a:pPr>
              <a:buFont typeface="Arial" charset="0"/>
              <a:buNone/>
            </a:pPr>
            <a:r>
              <a:rPr lang="cs-CZ" sz="1400" b="1" smtClean="0"/>
              <a:t>Sociologie </a:t>
            </a:r>
            <a:r>
              <a:rPr lang="cs-CZ" sz="1400" smtClean="0"/>
              <a:t>- byla jednou z disciplín, z nichž se postupně politologie konstituovala. Sociologie politologii obohatila celou řadou poznatků i nástrojů - empirickým přístupem, statistikami apod. Politologie velmi úzce souvisí s politickou sociologií, která zkoumá vztahy mezi politickými institucemi a sociální strukturou, tj. mezi politikou a společností. Politická sociologie bývá někdy vnímána jako hraniční disciplína </a:t>
            </a:r>
            <a:r>
              <a:rPr lang="pt-BR" sz="1400" smtClean="0"/>
              <a:t>mezi sociologií a politolo$ií a jako samostatná disciplína, která netvoří</a:t>
            </a:r>
            <a:r>
              <a:rPr lang="cs-CZ" sz="1400" smtClean="0"/>
              <a:t> podobor ani jedné z nich. Na druhé straně dnes již nelze striktně politickou sociologii od politické vědy oddělovat. Politická sociologie se zabývá zejména mocí, volebním chování, politickými stranami apod.</a:t>
            </a:r>
          </a:p>
          <a:p>
            <a:pPr>
              <a:buFont typeface="Arial" charset="0"/>
              <a:buNone/>
            </a:pPr>
            <a:endParaRPr lang="cs-CZ"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Nadpis 1"/>
          <p:cNvSpPr>
            <a:spLocks noGrp="1"/>
          </p:cNvSpPr>
          <p:nvPr>
            <p:ph type="title"/>
          </p:nvPr>
        </p:nvSpPr>
        <p:spPr/>
        <p:txBody>
          <a:bodyPr/>
          <a:lstStyle/>
          <a:p>
            <a:r>
              <a:rPr lang="cs-CZ" smtClean="0"/>
              <a:t>Definice, předmět politologie</a:t>
            </a:r>
          </a:p>
        </p:txBody>
      </p:sp>
      <p:sp>
        <p:nvSpPr>
          <p:cNvPr id="3" name="Zástupný symbol pro obsah 2"/>
          <p:cNvSpPr>
            <a:spLocks noGrp="1"/>
          </p:cNvSpPr>
          <p:nvPr>
            <p:ph idx="1"/>
          </p:nvPr>
        </p:nvSpPr>
        <p:spPr>
          <a:xfrm>
            <a:off x="1403350" y="1600200"/>
            <a:ext cx="7200900" cy="4525963"/>
          </a:xfrm>
        </p:spPr>
        <p:txBody>
          <a:bodyPr rtlCol="0">
            <a:normAutofit fontScale="47500" lnSpcReduction="20000"/>
          </a:bodyPr>
          <a:lstStyle/>
          <a:p>
            <a:pPr fontAlgn="auto">
              <a:spcAft>
                <a:spcPts val="0"/>
              </a:spcAft>
              <a:buFont typeface="Arial" pitchFamily="34" charset="0"/>
              <a:buNone/>
              <a:defRPr/>
            </a:pPr>
            <a:r>
              <a:rPr lang="cs-CZ" b="1" dirty="0" smtClean="0"/>
              <a:t>Politologické disciplíny</a:t>
            </a:r>
          </a:p>
          <a:p>
            <a:pPr fontAlgn="auto">
              <a:spcAft>
                <a:spcPts val="0"/>
              </a:spcAft>
              <a:buFont typeface="Arial" pitchFamily="34" charset="0"/>
              <a:buNone/>
              <a:defRPr/>
            </a:pPr>
            <a:endParaRPr lang="cs-CZ" b="1" dirty="0" smtClean="0"/>
          </a:p>
          <a:p>
            <a:pPr fontAlgn="auto">
              <a:spcAft>
                <a:spcPts val="0"/>
              </a:spcAft>
              <a:buFont typeface="Arial" pitchFamily="34" charset="0"/>
              <a:buNone/>
              <a:defRPr/>
            </a:pPr>
            <a:r>
              <a:rPr lang="cs-CZ" b="1" i="1" dirty="0" smtClean="0"/>
              <a:t>Obecná politologie a politická metodologie </a:t>
            </a:r>
            <a:r>
              <a:rPr lang="cs-CZ" dirty="0" smtClean="0"/>
              <a:t>– dějiny politologie a politologických oborů</a:t>
            </a:r>
          </a:p>
          <a:p>
            <a:pPr fontAlgn="auto">
              <a:spcAft>
                <a:spcPts val="0"/>
              </a:spcAft>
              <a:buFont typeface="Arial" pitchFamily="34" charset="0"/>
              <a:buNone/>
              <a:defRPr/>
            </a:pPr>
            <a:r>
              <a:rPr lang="cs-CZ" b="1" i="1" dirty="0" smtClean="0"/>
              <a:t>Politická teorie a politická filosofie </a:t>
            </a:r>
            <a:r>
              <a:rPr lang="cs-CZ" dirty="0" smtClean="0"/>
              <a:t>– dějiny a současnost politických teorií</a:t>
            </a:r>
          </a:p>
          <a:p>
            <a:pPr fontAlgn="auto">
              <a:spcAft>
                <a:spcPts val="0"/>
              </a:spcAft>
              <a:buFont typeface="Arial" pitchFamily="34" charset="0"/>
              <a:buNone/>
              <a:defRPr/>
            </a:pPr>
            <a:r>
              <a:rPr lang="cs-CZ" b="1" i="1" dirty="0" smtClean="0"/>
              <a:t>Srovnávací politologie </a:t>
            </a:r>
            <a:r>
              <a:rPr lang="cs-CZ" dirty="0" smtClean="0"/>
              <a:t>(komparativní politologie) – porovnávání zemí a jejich politických systémů za účelem nalezení společných bodů a nových východisek k dalšímu zkoumání</a:t>
            </a:r>
          </a:p>
          <a:p>
            <a:pPr fontAlgn="auto">
              <a:spcAft>
                <a:spcPts val="0"/>
              </a:spcAft>
              <a:buFont typeface="Arial" pitchFamily="34" charset="0"/>
              <a:buNone/>
              <a:defRPr/>
            </a:pPr>
            <a:r>
              <a:rPr lang="cs-CZ" b="1" i="1" dirty="0" smtClean="0"/>
              <a:t>Politická sociologie </a:t>
            </a:r>
            <a:r>
              <a:rPr lang="cs-CZ" dirty="0" smtClean="0"/>
              <a:t>– sociologická hlediska politických jevů</a:t>
            </a:r>
          </a:p>
          <a:p>
            <a:pPr fontAlgn="auto">
              <a:spcAft>
                <a:spcPts val="0"/>
              </a:spcAft>
              <a:buFont typeface="Arial" pitchFamily="34" charset="0"/>
              <a:buNone/>
              <a:defRPr/>
            </a:pPr>
            <a:r>
              <a:rPr lang="cs-CZ" b="1" i="1" dirty="0" smtClean="0"/>
              <a:t>Politická psychologie </a:t>
            </a:r>
            <a:r>
              <a:rPr lang="cs-CZ" dirty="0" smtClean="0"/>
              <a:t>– psychologická hlediska politických jevů</a:t>
            </a:r>
          </a:p>
          <a:p>
            <a:pPr fontAlgn="auto">
              <a:spcAft>
                <a:spcPts val="0"/>
              </a:spcAft>
              <a:buFont typeface="Arial" pitchFamily="34" charset="0"/>
              <a:buNone/>
              <a:defRPr/>
            </a:pPr>
            <a:r>
              <a:rPr lang="cs-CZ" b="1" i="1" dirty="0" smtClean="0"/>
              <a:t>Veřejná a správní politika</a:t>
            </a:r>
            <a:r>
              <a:rPr lang="cs-CZ" dirty="0" smtClean="0"/>
              <a:t> – hodnocení organizací politické správy</a:t>
            </a:r>
          </a:p>
          <a:p>
            <a:pPr fontAlgn="auto">
              <a:spcAft>
                <a:spcPts val="0"/>
              </a:spcAft>
              <a:buFont typeface="Arial" pitchFamily="34" charset="0"/>
              <a:buNone/>
              <a:defRPr/>
            </a:pPr>
            <a:r>
              <a:rPr lang="cs-CZ" b="1" i="1" dirty="0" smtClean="0"/>
              <a:t>Politická ekonomie </a:t>
            </a:r>
            <a:r>
              <a:rPr lang="cs-CZ" dirty="0" smtClean="0"/>
              <a:t>– zkoumá společná ekonomická a politická východiska, ekonomický pohled na politiku, vztah ekonomických a politických institucí</a:t>
            </a:r>
          </a:p>
          <a:p>
            <a:pPr fontAlgn="auto">
              <a:spcAft>
                <a:spcPts val="0"/>
              </a:spcAft>
              <a:buFont typeface="Arial" pitchFamily="34" charset="0"/>
              <a:buNone/>
              <a:defRPr/>
            </a:pPr>
            <a:r>
              <a:rPr lang="cs-CZ" b="1" i="1" dirty="0" smtClean="0"/>
              <a:t>Politická geografie </a:t>
            </a:r>
            <a:r>
              <a:rPr lang="cs-CZ" dirty="0" smtClean="0"/>
              <a:t>– zabývá se utvářením mocenských vztahů v prostoru</a:t>
            </a:r>
          </a:p>
          <a:p>
            <a:pPr fontAlgn="auto">
              <a:spcAft>
                <a:spcPts val="0"/>
              </a:spcAft>
              <a:buFont typeface="Arial" pitchFamily="34" charset="0"/>
              <a:buNone/>
              <a:defRPr/>
            </a:pPr>
            <a:r>
              <a:rPr lang="cs-CZ" b="1" i="1" dirty="0" smtClean="0"/>
              <a:t>Geopolitika</a:t>
            </a:r>
            <a:r>
              <a:rPr lang="cs-CZ" dirty="0" smtClean="0"/>
              <a:t> – vysvětluje vliv geografických faktorů na politiku a historii lidstva</a:t>
            </a:r>
          </a:p>
          <a:p>
            <a:pPr fontAlgn="auto">
              <a:spcAft>
                <a:spcPts val="0"/>
              </a:spcAft>
              <a:buFont typeface="Arial" pitchFamily="34" charset="0"/>
              <a:buNone/>
              <a:defRPr/>
            </a:pPr>
            <a:r>
              <a:rPr lang="cs-CZ" b="1" i="1" dirty="0" smtClean="0"/>
              <a:t>Politická antropologie </a:t>
            </a:r>
            <a:r>
              <a:rPr lang="cs-CZ" dirty="0" smtClean="0"/>
              <a:t>– zkoumá politické vztahy ve společnosti a člověka jako politickou bytost</a:t>
            </a:r>
          </a:p>
          <a:p>
            <a:pPr fontAlgn="auto">
              <a:spcAft>
                <a:spcPts val="0"/>
              </a:spcAft>
              <a:buFont typeface="Arial" pitchFamily="34" charset="0"/>
              <a:buNone/>
              <a:defRPr/>
            </a:pPr>
            <a:r>
              <a:rPr lang="cs-CZ" b="1" i="1" dirty="0" smtClean="0"/>
              <a:t>Mezinárodní vztahy </a:t>
            </a:r>
            <a:r>
              <a:rPr lang="cs-CZ" dirty="0" smtClean="0"/>
              <a:t>– zkoumá mezistátní a nadstátní úroveň vztahů</a:t>
            </a:r>
          </a:p>
          <a:p>
            <a:pPr fontAlgn="auto">
              <a:spcAft>
                <a:spcPts val="0"/>
              </a:spcAft>
              <a:buFont typeface="Arial" pitchFamily="34" charset="0"/>
              <a:buNone/>
              <a:defRPr/>
            </a:pPr>
            <a:r>
              <a:rPr lang="cs-CZ" b="1" i="1" dirty="0" smtClean="0"/>
              <a:t>Státověda</a:t>
            </a:r>
            <a:r>
              <a:rPr lang="cs-CZ" dirty="0" smtClean="0"/>
              <a:t> – zkoumá vznik, fungování a znaky státu a vztahy mezi institucemi</a:t>
            </a:r>
          </a:p>
          <a:p>
            <a:pPr fontAlgn="auto">
              <a:spcAft>
                <a:spcPts val="0"/>
              </a:spcAft>
              <a:buFont typeface="Arial" pitchFamily="34" charset="0"/>
              <a:buChar char="•"/>
              <a:defRPr/>
            </a:pP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00113" y="1125538"/>
            <a:ext cx="6985000" cy="5584825"/>
          </a:xfrm>
          <a:prstGeom prst="rect">
            <a:avLst/>
          </a:prstGeom>
        </p:spPr>
        <p:txBody>
          <a:bodyPr>
            <a:spAutoFit/>
          </a:bodyPr>
          <a:lstStyle/>
          <a:p>
            <a:pPr marL="114300"/>
            <a:r>
              <a:rPr lang="cs-CZ">
                <a:latin typeface="Calibri" pitchFamily="34" charset="0"/>
              </a:rPr>
              <a:t>Zdroje:</a:t>
            </a:r>
          </a:p>
          <a:p>
            <a:pPr marL="114300"/>
            <a:r>
              <a:rPr lang="cs-CZ">
                <a:latin typeface="Calibri" pitchFamily="34" charset="0"/>
              </a:rPr>
              <a:t>Cabada, L., Kubát, M.: Úvod do studia politické vědy, Eurolex Bohemia, Praha, 2002</a:t>
            </a:r>
          </a:p>
          <a:p>
            <a:pPr marL="114300"/>
            <a:r>
              <a:rPr lang="cs-CZ">
                <a:latin typeface="Calibri" pitchFamily="34" charset="0"/>
              </a:rPr>
              <a:t>David, R.: Politologie, Základy společenských věd, Nakladatelství Olomouc, 2002</a:t>
            </a:r>
          </a:p>
          <a:p>
            <a:pPr marL="114300"/>
            <a:r>
              <a:rPr lang="cs-CZ">
                <a:latin typeface="Calibri" pitchFamily="34" charset="0"/>
              </a:rPr>
              <a:t>Dočekalová, P., Švec, K. a kol.: Úvod do politologie, Grada Publishing, Praha, 2009</a:t>
            </a:r>
          </a:p>
          <a:p>
            <a:pPr marL="114300"/>
            <a:r>
              <a:rPr lang="cs-CZ">
                <a:latin typeface="Calibri" pitchFamily="34" charset="0"/>
              </a:rPr>
              <a:t>Heywood, A.: Politické ideologie, Eurolex Bohemia, Praha, 2005</a:t>
            </a:r>
          </a:p>
          <a:p>
            <a:pPr marL="114300"/>
            <a:r>
              <a:rPr lang="cs-CZ">
                <a:latin typeface="Calibri" pitchFamily="34" charset="0"/>
              </a:rPr>
              <a:t>Říchová, B. Úvod do současné politologie, Portál, Praha, 2002</a:t>
            </a:r>
          </a:p>
          <a:p>
            <a:pPr marL="114300"/>
            <a:r>
              <a:rPr lang="cs-CZ">
                <a:latin typeface="Calibri" pitchFamily="34" charset="0"/>
              </a:rPr>
              <a:t>Sartori, G.: Strany a stranické systémy. Schéma pro analýzu, CDK, Brno, 2005</a:t>
            </a:r>
          </a:p>
          <a:p>
            <a:pPr marL="114300"/>
            <a:r>
              <a:rPr lang="cs-CZ">
                <a:latin typeface="Calibri" pitchFamily="34" charset="0"/>
              </a:rPr>
              <a:t>Vodička, K., Cabada, L.: Politický systém české republiky : historie a současnost, </a:t>
            </a:r>
          </a:p>
          <a:p>
            <a:pPr marL="114300"/>
            <a:r>
              <a:rPr lang="cs-CZ">
                <a:latin typeface="Calibri" pitchFamily="34" charset="0"/>
              </a:rPr>
              <a:t>http://cs.wikipedia.org/wiki/Politologie</a:t>
            </a:r>
          </a:p>
          <a:p>
            <a:pPr marL="114300"/>
            <a:endParaRPr lang="cs-CZ">
              <a:latin typeface="Calibri" pitchFamily="34" charset="0"/>
            </a:endParaRPr>
          </a:p>
          <a:p>
            <a:pPr marL="114300"/>
            <a:endParaRPr lang="cs-CZ">
              <a:latin typeface="Calibri" pitchFamily="34" charset="0"/>
            </a:endParaRPr>
          </a:p>
          <a:p>
            <a:pPr marL="114300"/>
            <a:endParaRPr lang="cs-CZ">
              <a:latin typeface="Calibri" pitchFamily="34" charset="0"/>
            </a:endParaRPr>
          </a:p>
          <a:p>
            <a:pPr marL="114300"/>
            <a:endParaRPr lang="cs-CZ">
              <a:latin typeface="Calibri" pitchFamily="34" charset="0"/>
            </a:endParaRPr>
          </a:p>
          <a:p>
            <a:pPr marL="114300"/>
            <a:endParaRPr lang="cs-CZ">
              <a:latin typeface="Calibri" pitchFamily="34" charset="0"/>
            </a:endParaRPr>
          </a:p>
          <a:p>
            <a:pPr marL="114300"/>
            <a:endParaRPr lang="cs-CZ">
              <a:latin typeface="Calibri" pitchFamily="34" charset="0"/>
            </a:endParaRPr>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207</TotalTime>
  <Words>941</Words>
  <Application>Microsoft Office PowerPoint</Application>
  <PresentationFormat>On-screen Show (4:3)</PresentationFormat>
  <Paragraphs>94</Paragraphs>
  <Slides>7</Slides>
  <Notes>0</Notes>
  <HiddenSlides>0</HiddenSlides>
  <MMClips>0</MMClips>
  <ScaleCrop>false</ScaleCrop>
  <HeadingPairs>
    <vt:vector size="6" baseType="variant">
      <vt:variant>
        <vt:lpstr>Použitá písma</vt:lpstr>
      </vt:variant>
      <vt:variant>
        <vt:i4>3</vt:i4>
      </vt:variant>
      <vt:variant>
        <vt:lpstr>Šablona návrhu</vt:lpstr>
      </vt:variant>
      <vt:variant>
        <vt:i4>1</vt:i4>
      </vt:variant>
      <vt:variant>
        <vt:lpstr>Nadpisy snímků</vt:lpstr>
      </vt:variant>
      <vt:variant>
        <vt:i4>7</vt:i4>
      </vt:variant>
    </vt:vector>
  </HeadingPairs>
  <TitlesOfParts>
    <vt:vector size="11" baseType="lpstr">
      <vt:lpstr>Calibri</vt:lpstr>
      <vt:lpstr>Arial</vt:lpstr>
      <vt:lpstr>Times New Roman</vt:lpstr>
      <vt:lpstr>Motiv sady Office</vt:lpstr>
      <vt:lpstr>Snímek 1</vt:lpstr>
      <vt:lpstr>Definice, předmět politologie</vt:lpstr>
      <vt:lpstr>Definice, předmět politologie</vt:lpstr>
      <vt:lpstr>Definice, předmět politologie</vt:lpstr>
      <vt:lpstr>Definice, předmět politologie</vt:lpstr>
      <vt:lpstr>Definice, předmět politologie</vt:lpstr>
      <vt:lpstr>Snímek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Definice, předmět politologie</dc:title>
  <dc:creator>Šormovi</dc:creator>
  <cp:lastModifiedBy>DUM</cp:lastModifiedBy>
  <cp:revision>17</cp:revision>
  <dcterms:created xsi:type="dcterms:W3CDTF">2013-09-12T15:50:57Z</dcterms:created>
  <dcterms:modified xsi:type="dcterms:W3CDTF">2014-01-27T18:24:07Z</dcterms:modified>
</cp:coreProperties>
</file>