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66" r:id="rId4"/>
    <p:sldId id="259" r:id="rId5"/>
    <p:sldId id="267" r:id="rId6"/>
    <p:sldId id="258" r:id="rId7"/>
    <p:sldId id="263" r:id="rId8"/>
    <p:sldId id="264" r:id="rId9"/>
    <p:sldId id="265" r:id="rId10"/>
    <p:sldId id="26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EC047-67D0-4012-894D-ACC1D31D633A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A19E2F-4817-4537-9E98-E724874F9A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361DA-A9AF-4072-BF1C-464B74025F53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485A0-3CC2-4BF8-9C08-0F442AA159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43903-2144-4085-A22B-75E91C15ABAA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44A5C-B60E-4F59-B09D-226B6C0BF7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70EBF-FC93-4315-9897-F67F4DF2917F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19781-2774-41FC-A02A-054BCF0E9E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08625-7E53-4DCF-858E-A5493FF52CB2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E0AC4-55EB-4DC2-B858-4497B14FA5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AD589-0BF3-43DB-9F19-A8BB2C4D5DE2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B3AF82-BAE3-48E1-B5AF-B5C8920FFA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ADDFF-C0B5-4C63-A7B0-743027A4E410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8CB46-16F9-4B70-993E-EDA4724FEB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0EB21-1DEB-4F5A-B662-9E05BE76265F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7C987-FFB1-434E-AC8F-33E4495792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AF993-FDD5-42D0-A9B8-D025136F8F0B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A2BE13-5EDE-439E-A5F2-D76181B89C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40371-11B6-4F0C-96C4-136083536F23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B7BFD-8246-4FA0-8160-250074897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EB5B3-5B7A-42F5-90CD-AE844E5F049C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1D7EF-67DF-444F-8D9A-BE77DCFE39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D553337-F0DF-48CA-9382-CB3C598A2C57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6CE7166-E4F2-4F4C-9735-D45C51812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1299" name="Group 35"/>
          <p:cNvGraphicFramePr>
            <a:graphicFrameLocks noGrp="1"/>
          </p:cNvGraphicFramePr>
          <p:nvPr/>
        </p:nvGraphicFramePr>
        <p:xfrm>
          <a:off x="1258888" y="1773238"/>
          <a:ext cx="6769100" cy="4886325"/>
        </p:xfrm>
        <a:graphic>
          <a:graphicData uri="http://schemas.openxmlformats.org/drawingml/2006/table">
            <a:tbl>
              <a:tblPr/>
              <a:tblGrid>
                <a:gridCol w="1512887"/>
                <a:gridCol w="5256213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CZ.1.07/1.5.00/34.0873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Politika a její významy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(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VY_32_INOVACE_05.03.03)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Mgr. Vladimír Šorma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politologie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Sedmý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2012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2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je určena pro výuku základů politologie (politické vědy) v hodinách Základů společenských věd ve třetím ročníku, seznamuje studenty se základními termíny v oboru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9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Šablona slouží jako digitalizovaná učebnice pro žáky třetího ročníku  Základů společenských věd – Politologie; jednotlivé strany prezentace na sebe tematicky navazují, řeší problematiku definování a cílů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Časová dotace materiálu je 15-20 minut.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Politika a její významy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813" y="1700213"/>
            <a:ext cx="6696075" cy="468153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- Aristotelův pojem </a:t>
            </a:r>
            <a:r>
              <a:rPr lang="cs-CZ" sz="1300" i="1" smtClean="0"/>
              <a:t>zoon politikon (dílo Politika) - člověk jako živočich politický, </a:t>
            </a:r>
            <a:r>
              <a:rPr lang="cs-CZ" sz="1300" smtClean="0"/>
              <a:t>člověk žijící v obci, ve společenství s druhými. Lidé však mají různé názory na to, jak společně žít a o tom je politika, politika je podle Aristotela nejdůležitější vědou - činností, kterou se lidé snaží zlepšit podmínky svého žití tím, že vytvoří dobrou společnost, </a:t>
            </a:r>
            <a:r>
              <a:rPr lang="en-US" sz="1300" smtClean="0"/>
              <a:t>politika je o lidské </a:t>
            </a:r>
            <a:r>
              <a:rPr lang="en-US" sz="1300" i="1" smtClean="0"/>
              <a:t>cooperation and conflict, consensus and compromiss - hovoříme o</a:t>
            </a:r>
            <a:r>
              <a:rPr lang="cs-CZ" sz="1300" i="1" smtClean="0"/>
              <a:t> </a:t>
            </a:r>
            <a:r>
              <a:rPr lang="cs-CZ" sz="1300" smtClean="0"/>
              <a:t>politickém rysu lidské existence. Arénou politiky je stát, jedná se o dosažení cílů prostřednitvím usmiřování a zprostředkování (bez usmiřování spěje společnost k polarizaci)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- politika je o redistribuci moci a zdrojů pro život, jde o „</a:t>
            </a:r>
            <a:r>
              <a:rPr lang="cs-CZ" sz="1300" i="1" smtClean="0"/>
              <a:t>kolektivním organizování“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i="1" smtClean="0"/>
              <a:t>- </a:t>
            </a:r>
            <a:r>
              <a:rPr lang="pt-BR" sz="1300" i="1" smtClean="0"/>
              <a:t>sociální existence“ někdo říká, že politika je boj o „legitimní význam termínů a pojmů“</a:t>
            </a:r>
            <a:r>
              <a:rPr lang="cs-CZ" sz="1300" i="1" smtClean="0"/>
              <a:t> </a:t>
            </a:r>
            <a:r>
              <a:rPr lang="pl-PL" sz="1300" smtClean="0"/>
              <a:t>(co je moc, svoboda, demokracie, spravedlnost, sociální stát apod.)</a:t>
            </a:r>
            <a:r>
              <a:rPr lang="cs-CZ" sz="1300" smtClean="0"/>
              <a:t>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- slovo „ politika“ se poprvé užívalo v nelichotivém smyslu – pletichy , ústupky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u="sng" smtClean="0"/>
              <a:t>Politika </a:t>
            </a:r>
            <a:r>
              <a:rPr lang="cs-CZ" sz="1300" smtClean="0"/>
              <a:t>: 2 definice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1) aktivita, jejímž prostřednictvím jsou usmiřovány rozdílné zájmy ( tak, že se někomu poskytne podíl na moci ; tento podíl by měl být úměrný významu, který mají pro blaho a přežití společnosti)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2) proces, ve kterém skupina lidí, jejíž názory a zájmy jsou zpočátku odlišné, dosáhne kolektivních rozhodnutí, která jsou pokládána za závazná (ne nutně za správná, pozor !!! 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- daří se jí v pluralitní společnosti, v totalitních společnostech naopak atrofuje (není používaná a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  ztrácí schopnost řešit problémy)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- nikdy nekončící sjednocování rovnováhy ; mělo by se to dít na očích veřejnosti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- počítá se zde s tím, že nikdo nebude spokojen úplně, ale všichni jsou ochotní se s tím smířit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- toleruje politická indiferentnost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- kompromis je buď cílem nebo prostředkem politiky</a:t>
            </a: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4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Politika a její významy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813" y="1700213"/>
            <a:ext cx="6696075" cy="4681537"/>
          </a:xfrm>
        </p:spPr>
        <p:txBody>
          <a:bodyPr rtlCol="0">
            <a:normAutofit fontScale="85000" lnSpcReduction="20000"/>
          </a:bodyPr>
          <a:lstStyle/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b="1" dirty="0" smtClean="0"/>
              <a:t>Definice politiky</a:t>
            </a:r>
            <a:endParaRPr lang="cs-CZ" sz="1600" dirty="0" smtClean="0"/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b="1" dirty="0" smtClean="0"/>
              <a:t> </a:t>
            </a:r>
            <a:r>
              <a:rPr lang="cs-CZ" sz="1400" dirty="0" smtClean="0"/>
              <a:t>politika -je sférou, kde je neustále přítomné napětí mezi "vládnoucí"(politika shora) a "emancipační" (politika zdola) politikou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	      -umění zajistit a realizovat organizaci veřejného života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emancipační pojetí - ohraničení moci prostřednictvím účasti, participace, rovnosti a demokratizace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	- boj o společenské uspořádání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	- optimální forma uspořádání společnosti - normativní pojetí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"autoritativní alokace hodnot" - konflikt je primární skutečností politiky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M. Weber : širší chápání: všechny druhy činnosti: politika bank, odborů, škol aj.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                     užší chápání: vedení nebo ovlivňování vedení nějakého politického svazu, v současnosti především státu.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politika jako úsilí o podíl na moci nebo ovlivňování dělby moci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err="1" smtClean="0"/>
              <a:t>B.Crick</a:t>
            </a:r>
            <a:r>
              <a:rPr lang="cs-CZ" sz="1400" dirty="0" smtClean="0"/>
              <a:t>,</a:t>
            </a:r>
            <a:r>
              <a:rPr lang="cs-CZ" sz="1400" dirty="0" err="1" smtClean="0"/>
              <a:t>G</a:t>
            </a:r>
            <a:r>
              <a:rPr lang="cs-CZ" sz="1400" dirty="0" smtClean="0"/>
              <a:t>.</a:t>
            </a:r>
            <a:r>
              <a:rPr lang="cs-CZ" sz="1400" dirty="0" err="1" smtClean="0"/>
              <a:t>Lehlbruch</a:t>
            </a:r>
            <a:r>
              <a:rPr lang="cs-CZ" sz="1400" dirty="0" smtClean="0"/>
              <a:t> - politika je aktivita, jejímž prostřednictvím jsou rozdílné zájmy uvnitř dané jednotky vládnutí usmiřovány tím, že se jim dává podíl na moci úměrný jejich významu pro blaho a přežití celé pospolitosti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80.léta  20.st - "znechucení"politikou - politika jako "špinavý obchod"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				- nedůvěra ve státní instituce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				- nízká volební účast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				- zájem o nové politické směry (např. strana zelených)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... aféry politických stran, korupce, skandály,...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"nepolitická politika" - komunistický režim, ústup od "života v pravdě", morálních pravidel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východisko v mravním životě ne politi. opozici - představitelé nepolitické politiky: </a:t>
            </a:r>
            <a:r>
              <a:rPr lang="cs-CZ" sz="1400" dirty="0" err="1" smtClean="0"/>
              <a:t>A</a:t>
            </a:r>
            <a:r>
              <a:rPr lang="cs-CZ" sz="1400" dirty="0" smtClean="0"/>
              <a:t>.</a:t>
            </a:r>
            <a:r>
              <a:rPr lang="cs-CZ" sz="1400" dirty="0" err="1" smtClean="0"/>
              <a:t>Solženicyn</a:t>
            </a:r>
            <a:r>
              <a:rPr lang="cs-CZ" sz="1400" dirty="0" smtClean="0"/>
              <a:t>, J. </a:t>
            </a:r>
            <a:r>
              <a:rPr lang="cs-CZ" sz="1400" dirty="0" err="1" smtClean="0"/>
              <a:t>Kurón</a:t>
            </a:r>
            <a:r>
              <a:rPr lang="cs-CZ" sz="1400" dirty="0" smtClean="0"/>
              <a:t>, </a:t>
            </a:r>
            <a:r>
              <a:rPr lang="cs-CZ" sz="1400" dirty="0" err="1" smtClean="0"/>
              <a:t>V</a:t>
            </a:r>
            <a:r>
              <a:rPr lang="cs-CZ" sz="1400" dirty="0" smtClean="0"/>
              <a:t>.Havel, G. Konrád" koncepce </a:t>
            </a:r>
            <a:r>
              <a:rPr lang="cs-CZ" sz="1400" dirty="0" err="1" smtClean="0"/>
              <a:t>antipolitiky</a:t>
            </a:r>
            <a:r>
              <a:rPr lang="cs-CZ" sz="1400" dirty="0" smtClean="0"/>
              <a:t> - cílem orientace na evropskou kulturu a humanitní tradici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Politika a její významy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1547813" y="1773238"/>
            <a:ext cx="6769100" cy="43926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600" b="1" smtClean="0"/>
              <a:t>Trojdimenzionální členění (chápání politiky)</a:t>
            </a:r>
          </a:p>
          <a:p>
            <a:pPr>
              <a:buFont typeface="Arial" charset="0"/>
              <a:buNone/>
            </a:pPr>
            <a:r>
              <a:rPr lang="cs-CZ" sz="1400" smtClean="0"/>
              <a:t>Český pojem politika zahrnuje obrovskou sumu významů, v angloamerických státech proto existují tři výrazy, které jsou v politologii užívány pro přesnější terminologii.</a:t>
            </a:r>
          </a:p>
          <a:p>
            <a:pPr>
              <a:buFont typeface="Arial" charset="0"/>
              <a:buNone/>
            </a:pPr>
            <a:r>
              <a:rPr lang="cs-CZ" sz="1400" b="1" i="1" smtClean="0"/>
              <a:t>Polity</a:t>
            </a:r>
            <a:r>
              <a:rPr lang="cs-CZ" sz="1400" i="1" smtClean="0"/>
              <a:t> (formální, institucionální dimenze politiky)</a:t>
            </a:r>
            <a:r>
              <a:rPr lang="cs-CZ" sz="1400" smtClean="0"/>
              <a:t> – popisuje politické ideje a ideologie, z nichž je odvozen institucionální charakter politického systému. Vymezuje hranice prostoru, v němž dochází k uskutečňování vlastní politiky. Také ze termín definovat jako jednací rámec politiky či určení podmínek, za kterých se politika uskutečňuje, tedy skrze ní dochází k regulaci vztahů mezi mocí výkonnou, zákonodárnou a soudní.</a:t>
            </a:r>
          </a:p>
          <a:p>
            <a:pPr>
              <a:buFont typeface="Arial" charset="0"/>
              <a:buNone/>
            </a:pPr>
            <a:r>
              <a:rPr lang="cs-CZ" sz="1400" b="1" i="1" smtClean="0"/>
              <a:t>Politics</a:t>
            </a:r>
            <a:r>
              <a:rPr lang="cs-CZ" sz="1400" i="1" smtClean="0"/>
              <a:t> (procesní, dynamická dimenze politiky, jedná se o oblast činnosti)</a:t>
            </a:r>
            <a:r>
              <a:rPr lang="cs-CZ" sz="1400" smtClean="0"/>
              <a:t> – rozumí se jí politická vůle, kde se utkávají zájmy a jedni vítězí zatímco druzí odchází poraženi. Za aktéry politických střetů jsou považováni jednotlivci, státy, skupiny a jiné entity.</a:t>
            </a:r>
          </a:p>
          <a:p>
            <a:pPr>
              <a:buFont typeface="Arial" charset="0"/>
              <a:buNone/>
            </a:pPr>
            <a:r>
              <a:rPr lang="cs-CZ" sz="1400" b="1" i="1" smtClean="0"/>
              <a:t>Policy</a:t>
            </a:r>
            <a:r>
              <a:rPr lang="cs-CZ" sz="1400" i="1" smtClean="0"/>
              <a:t> (obsahová, věcná dimenze politiky, jedná se o program činnosti)</a:t>
            </a:r>
            <a:r>
              <a:rPr lang="cs-CZ" sz="1400" smtClean="0"/>
              <a:t> – (tzv. policy research) - je nejnovější odbor politologie zaobírající se jednak souvislostí mezi institucionálními podmínkami a politickým procesem a jednak obsahem a následky státně-politických rozhodnutí</a:t>
            </a:r>
          </a:p>
          <a:p>
            <a:pPr>
              <a:buFont typeface="Arial" charset="0"/>
              <a:buNone/>
            </a:pPr>
            <a:r>
              <a:rPr lang="cs-CZ" sz="1400" smtClean="0"/>
              <a:t>Stručně politika je uskutečňováním politiky „</a:t>
            </a:r>
            <a:r>
              <a:rPr lang="cs-CZ" sz="1400" i="1" smtClean="0"/>
              <a:t>policy“ </a:t>
            </a:r>
            <a:r>
              <a:rPr lang="cs-CZ" sz="1400" smtClean="0"/>
              <a:t>s pomocí politiky </a:t>
            </a:r>
            <a:r>
              <a:rPr lang="cs-CZ" sz="1400" i="1" smtClean="0"/>
              <a:t>„politics“ </a:t>
            </a:r>
            <a:r>
              <a:rPr lang="cs-CZ" sz="1400" smtClean="0"/>
              <a:t>na</a:t>
            </a:r>
          </a:p>
          <a:p>
            <a:pPr>
              <a:buFont typeface="Arial" charset="0"/>
              <a:buNone/>
            </a:pPr>
            <a:r>
              <a:rPr lang="cs-CZ" sz="1400" smtClean="0"/>
              <a:t>základě politiky „</a:t>
            </a:r>
            <a:r>
              <a:rPr lang="cs-CZ" sz="1400" i="1" smtClean="0"/>
              <a:t>polity“.</a:t>
            </a:r>
            <a:endParaRPr lang="cs-CZ" sz="14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Politika a její významy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403350" y="1484313"/>
            <a:ext cx="7272338" cy="4681537"/>
          </a:xfrm>
        </p:spPr>
        <p:txBody>
          <a:bodyPr/>
          <a:lstStyle/>
          <a:p>
            <a:pPr hangingPunct="0">
              <a:buFont typeface="Arial" charset="0"/>
              <a:buNone/>
            </a:pPr>
            <a:r>
              <a:rPr lang="cs-CZ" sz="1400" b="1" smtClean="0"/>
              <a:t>Polity = </a:t>
            </a:r>
            <a:r>
              <a:rPr lang="cs-CZ" sz="1200" b="1" smtClean="0"/>
              <a:t>institucionální dimenze politiky:  </a:t>
            </a:r>
            <a:r>
              <a:rPr lang="cs-CZ" sz="1200" smtClean="0"/>
              <a:t>regulace jednání a sporů ve společnosti ústavou a zákony, normativní a strukturální, ústavní aspekty, definice o podobě politického řádu</a:t>
            </a:r>
          </a:p>
          <a:p>
            <a:pPr hangingPunct="0">
              <a:buFont typeface="Arial" charset="0"/>
              <a:buNone/>
            </a:pPr>
            <a:r>
              <a:rPr lang="cs-CZ" sz="1200" smtClean="0"/>
              <a:t>oblast působení ideologií - institucionální řád politických systémů</a:t>
            </a:r>
          </a:p>
          <a:p>
            <a:pPr hangingPunct="0">
              <a:buFont typeface="Arial" charset="0"/>
              <a:buNone/>
            </a:pPr>
            <a:r>
              <a:rPr lang="cs-CZ" sz="1200" smtClean="0"/>
              <a:t>politika v rámci daných geografických entit - vymezená hranic prostoru, ve které se politika odehrává a jeho struktury</a:t>
            </a:r>
          </a:p>
          <a:p>
            <a:pPr hangingPunct="0">
              <a:buFont typeface="Arial" charset="0"/>
              <a:buNone/>
            </a:pPr>
            <a:r>
              <a:rPr lang="cs-CZ" sz="1200" smtClean="0"/>
              <a:t>Určuje:</a:t>
            </a:r>
          </a:p>
          <a:p>
            <a:pPr hangingPunct="0">
              <a:buFont typeface="Arial" charset="0"/>
              <a:buNone/>
            </a:pPr>
            <a:r>
              <a:rPr lang="cs-CZ" sz="1200" smtClean="0"/>
              <a:t>- pravidla při řešení konfliktů (meze, normy - podle práv. řádu, ústavy, tradice,..)</a:t>
            </a:r>
          </a:p>
          <a:p>
            <a:pPr hangingPunct="0">
              <a:buFont typeface="Arial" charset="0"/>
              <a:buNone/>
            </a:pPr>
            <a:r>
              <a:rPr lang="cs-CZ" sz="1200" smtClean="0"/>
              <a:t>- podmínky politického konání - regulace vztahů mezi exekutivou a legislativou, exekutivou a regiony, exekutivou a     </a:t>
            </a:r>
          </a:p>
          <a:p>
            <a:pPr hangingPunct="0">
              <a:buFont typeface="Arial" charset="0"/>
              <a:buNone/>
            </a:pPr>
            <a:r>
              <a:rPr lang="cs-CZ" sz="1200" smtClean="0"/>
              <a:t>institucemi stát. správy,..</a:t>
            </a:r>
          </a:p>
          <a:p>
            <a:pPr hangingPunct="0">
              <a:buFont typeface="Arial" charset="0"/>
              <a:buNone/>
            </a:pPr>
            <a:r>
              <a:rPr lang="cs-CZ" sz="1200" smtClean="0"/>
              <a:t>principy fungování politických stran, voleb,..</a:t>
            </a:r>
          </a:p>
          <a:p>
            <a:pPr hangingPunct="0">
              <a:buFont typeface="Arial" charset="0"/>
              <a:buNone/>
            </a:pPr>
            <a:r>
              <a:rPr lang="cs-CZ" sz="1200" b="1" smtClean="0"/>
              <a:t>Politics = procesuální dimenze politiky: </a:t>
            </a:r>
            <a:r>
              <a:rPr lang="cs-CZ" sz="1200" smtClean="0"/>
              <a:t>proces utváření politické vůle, politika konsensu a konfliktu, boj o moc; způsob uskutečňování </a:t>
            </a:r>
            <a:r>
              <a:rPr lang="cs-CZ" sz="1200" i="1" smtClean="0"/>
              <a:t>policy</a:t>
            </a:r>
            <a:endParaRPr lang="cs-CZ" sz="1200" smtClean="0"/>
          </a:p>
          <a:p>
            <a:pPr hangingPunct="0">
              <a:buFont typeface="Arial" charset="0"/>
              <a:buNone/>
            </a:pPr>
            <a:r>
              <a:rPr lang="cs-CZ" sz="1200" smtClean="0"/>
              <a:t>dynamický aspekt vytváření politiky - střet zájmů, realizace vítězství a prohry - střet, konflikt, interakce, proces</a:t>
            </a:r>
          </a:p>
          <a:p>
            <a:pPr hangingPunct="0">
              <a:buFont typeface="Arial" charset="0"/>
              <a:buNone/>
            </a:pPr>
            <a:r>
              <a:rPr lang="cs-CZ" sz="1200" smtClean="0"/>
              <a:t>" konfliktní proces utváření politiky, při kterém musí být brán ohled na různé zájmy a strany a jejich politické úmysly, požadavky aj.</a:t>
            </a:r>
          </a:p>
          <a:p>
            <a:pPr hangingPunct="0">
              <a:buFont typeface="Arial" charset="0"/>
              <a:buNone/>
            </a:pPr>
            <a:r>
              <a:rPr lang="cs-CZ" sz="1200" smtClean="0"/>
              <a:t>regulace procesů konfliktů, boje o moc a vliv,a sporu o podíl na moci mezi spol. skupinami a osobami</a:t>
            </a:r>
          </a:p>
          <a:p>
            <a:pPr hangingPunct="0">
              <a:buFont typeface="Arial" charset="0"/>
              <a:buNone/>
            </a:pPr>
            <a:r>
              <a:rPr lang="cs-CZ" sz="1200" b="1" smtClean="0"/>
              <a:t>Policy = obsahová dimenze politiky - </a:t>
            </a:r>
            <a:r>
              <a:rPr lang="cs-CZ" sz="1200" smtClean="0"/>
              <a:t>obsah, výsledek, materiál, cíl politiky - konkrétní zákony, opatření, programy</a:t>
            </a:r>
          </a:p>
          <a:p>
            <a:pPr hangingPunct="0">
              <a:buFont typeface="Arial" charset="0"/>
              <a:buNone/>
            </a:pPr>
            <a:r>
              <a:rPr lang="cs-CZ" sz="1200" smtClean="0"/>
              <a:t>konkrétní opatření stran, státu,.. : politika agrární, sociální, kulturní, církevní,..(podle aktivity), dobrá/špatná politika - závisí na představě o spravedlnosti, hodnotách, spol. zařazení hodnotícího,</a:t>
            </a:r>
          </a:p>
          <a:p>
            <a:pPr hangingPunct="0">
              <a:buFont typeface="Arial" charset="0"/>
              <a:buNone/>
            </a:pPr>
            <a:r>
              <a:rPr lang="cs-CZ" sz="1200" smtClean="0"/>
              <a:t>výsledky politické utváření vůle a rozhodnutí procesů v politice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Politika a její významy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2275" y="1385888"/>
            <a:ext cx="6983413" cy="5472112"/>
          </a:xfrm>
        </p:spPr>
        <p:txBody>
          <a:bodyPr rtlCol="0">
            <a:normAutofit fontScale="4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Politické jednání (</a:t>
            </a:r>
            <a:r>
              <a:rPr lang="cs-CZ" b="1" u="sng" dirty="0" smtClean="0"/>
              <a:t>policy</a:t>
            </a:r>
            <a:r>
              <a:rPr lang="cs-CZ" u="sng" dirty="0" smtClean="0"/>
              <a:t>)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/>
              <a:t>1. pragmatické</a:t>
            </a:r>
            <a:r>
              <a:rPr lang="cs-CZ" dirty="0" smtClean="0"/>
              <a:t> - umění možného, v demokracii hlavním cílem znovuzvolení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   - </a:t>
            </a:r>
            <a:r>
              <a:rPr lang="cs-CZ" u="sng" dirty="0" smtClean="0"/>
              <a:t>Karel IV.</a:t>
            </a:r>
            <a:r>
              <a:rPr lang="cs-CZ" dirty="0" smtClean="0"/>
              <a:t> - diplomatický talent, štěstí, kompromisy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   - </a:t>
            </a:r>
            <a:r>
              <a:rPr lang="cs-CZ" u="sng" dirty="0" smtClean="0"/>
              <a:t>Edvard Beneš</a:t>
            </a:r>
            <a:r>
              <a:rPr lang="cs-CZ" dirty="0" smtClean="0"/>
              <a:t> - musel dvakrát kapituloval (Mnichov, nástup komunistů - radši 		     ustoupit než riskovat válku) - odvaha × přežití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/>
              <a:t>2. antipolitické</a:t>
            </a:r>
            <a:r>
              <a:rPr lang="cs-CZ" dirty="0" smtClean="0"/>
              <a:t> - morální nebo náboženský základ - </a:t>
            </a:r>
            <a:r>
              <a:rPr lang="cs-CZ" dirty="0" err="1" smtClean="0"/>
              <a:t>Gándhí</a:t>
            </a:r>
            <a:r>
              <a:rPr lang="cs-CZ" dirty="0" smtClean="0"/>
              <a:t> - za pomoci občanské neposlušnosti 	      přiměl Brity k odchodu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    - </a:t>
            </a:r>
            <a:r>
              <a:rPr lang="cs-CZ" u="sng" dirty="0" smtClean="0"/>
              <a:t>nepolitická politika : Havel × Klaus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- jako první tento pojem použil K. H. Borovský , který upozorňoval, že i když  v tehdejším tuhém režimu zdánlivě nebyly žádné možnosti, jak se angažovat, pořád tu byla nepolitická politika, tj. vzdělávat se ve spolcích, pěstovat samosprávu ve všech možných sférách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- Klaus : nepolitická politika se pokouší normální politiku bagatelizovat , nahradit ji aktivitami, které nejsou legitimovány výsledky voleb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/>
              <a:t>3. negativistické</a:t>
            </a:r>
            <a:r>
              <a:rPr lang="cs-CZ" dirty="0" smtClean="0"/>
              <a:t> - politika je otázkou moci a lidé jsou pouhý prostředek k naplňování vyšších cílů 	       (většinou nehumánního charakteru)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     - </a:t>
            </a:r>
            <a:r>
              <a:rPr lang="cs-CZ" u="sng" dirty="0" smtClean="0"/>
              <a:t>Hitler</a:t>
            </a:r>
            <a:r>
              <a:rPr lang="cs-CZ" dirty="0" smtClean="0"/>
              <a:t> - schopnost manipulace s lidmi, mystika a pověrčivost ovlivňovala jeho 		       mysl, náhody (unikal atentátům), do konce války věřil v obrat - obrovská loajalita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Němců až do konce - </a:t>
            </a:r>
            <a:r>
              <a:rPr lang="cs-CZ" dirty="0" err="1" smtClean="0"/>
              <a:t>Hitlerjugend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/>
              <a:t>4. fundamentalistické</a:t>
            </a:r>
            <a:r>
              <a:rPr lang="cs-CZ" dirty="0" smtClean="0"/>
              <a:t> - slepé dodržování určité doktríny, nejčastěji náboženské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	  - ultrakonzervativní ráz (islámský, katolický, izraelský, komunistický)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Prostředí, kde se jednání realizuje </a:t>
            </a:r>
            <a:r>
              <a:rPr lang="cs-CZ" b="1" u="sng" dirty="0" smtClean="0"/>
              <a:t>(politics</a:t>
            </a:r>
            <a:r>
              <a:rPr lang="cs-CZ" b="1" dirty="0" smtClean="0"/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		</a:t>
            </a:r>
            <a:r>
              <a:rPr lang="cs-CZ" dirty="0" smtClean="0"/>
              <a:t>- závisí na vidění společnosti - konsensuální × konfliktní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- většinou dějištěm stát, někdy i prostředí globální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- jde o moc, vliv,…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- úzce spojeno s ideologií - </a:t>
            </a:r>
            <a:r>
              <a:rPr lang="cs-CZ" u="sng" dirty="0" smtClean="0"/>
              <a:t>politické doktríny</a:t>
            </a:r>
            <a:r>
              <a:rPr lang="cs-CZ" dirty="0" smtClean="0"/>
              <a:t> - program, teorie světa, člověka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Politika a její významy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2275" y="1700213"/>
            <a:ext cx="6624638" cy="4681537"/>
          </a:xfrm>
        </p:spPr>
        <p:txBody>
          <a:bodyPr rtlCol="0">
            <a:normAutofit fontScale="3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300" b="1" dirty="0" smtClean="0"/>
              <a:t>Politická moc, její podstata a způsoby nabývání (legalita a legitimita) 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300" b="1" dirty="0" smtClean="0"/>
              <a:t>Moc</a:t>
            </a:r>
            <a:endParaRPr lang="cs-CZ" sz="4300" dirty="0" smtClean="0"/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err="1" smtClean="0"/>
              <a:t>N.Machiavelli</a:t>
            </a:r>
            <a:r>
              <a:rPr lang="cs-CZ" sz="3700" dirty="0" smtClean="0"/>
              <a:t> - koncentrace síly na cíl - tj. zisk  a udržení moci - stačí, aby se člověk stal vládcem.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	                - užití všech prostředků k získání moci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	                - nebere v potaz napětí mezi prostředky k získání moci a etikou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err="1" smtClean="0"/>
              <a:t>M</a:t>
            </a:r>
            <a:r>
              <a:rPr lang="cs-CZ" sz="3700" dirty="0" smtClean="0"/>
              <a:t>.Weber - kdo se zabývá politikou, usiluje o moc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                  - rozhodujícím prostředkem je pro politika násilí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                  - uchopení a udržení moci je přímo úměrné energii a umění panovníka....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b="1" dirty="0" smtClean="0"/>
              <a:t>	        </a:t>
            </a:r>
            <a:r>
              <a:rPr lang="cs-CZ" sz="3700" dirty="0" smtClean="0"/>
              <a:t>- dvě kategorie moci: 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		a) moc jako prostředek ve službách jiných - tj. ideálních či egoistických cílů</a:t>
            </a:r>
          </a:p>
          <a:p>
            <a:pPr fontAlgn="auto" hangingPunct="0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		b) moc sama o sobě - uchopení otázkou prestiže panovníka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300" b="1" dirty="0" smtClean="0"/>
              <a:t>Moc</a:t>
            </a:r>
            <a:r>
              <a:rPr lang="cs-CZ" sz="3700" b="1" dirty="0" smtClean="0"/>
              <a:t>  </a:t>
            </a:r>
            <a:r>
              <a:rPr lang="cs-CZ" sz="3700" dirty="0" smtClean="0"/>
              <a:t>(vztah nadřazenosti a podřazenosti)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            spor jak široce chápat tento vztah,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            skupina teoretiků chápala v nejširším slova smyslu = M. </a:t>
            </a:r>
            <a:r>
              <a:rPr lang="cs-CZ" sz="3700" dirty="0" err="1" smtClean="0"/>
              <a:t>Marsall</a:t>
            </a:r>
            <a:r>
              <a:rPr lang="cs-CZ" sz="3700" dirty="0" smtClean="0"/>
              <a:t> - (</a:t>
            </a:r>
            <a:r>
              <a:rPr lang="cs-CZ" sz="3700" i="1" dirty="0" smtClean="0"/>
              <a:t>„moc proniká vším, co nás obklopuje a má svůj základ ve všech živočiších“)</a:t>
            </a:r>
            <a:r>
              <a:rPr lang="cs-CZ" sz="3700" dirty="0" smtClean="0"/>
              <a:t>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            - většina teoretiků zařazuje moc pouze do společnosti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300" b="1" dirty="0" smtClean="0"/>
              <a:t>Politická moc </a:t>
            </a:r>
            <a:r>
              <a:rPr lang="cs-CZ" sz="3700" dirty="0" smtClean="0"/>
              <a:t>(vztah nadřazenosti a podřazenosti ve sféře politiky)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            </a:t>
            </a:r>
            <a:r>
              <a:rPr lang="cs-CZ" sz="3700" dirty="0" err="1" smtClean="0"/>
              <a:t>M</a:t>
            </a:r>
            <a:r>
              <a:rPr lang="cs-CZ" sz="3700" dirty="0" smtClean="0"/>
              <a:t>.Weber(„</a:t>
            </a:r>
            <a:r>
              <a:rPr lang="cs-CZ" sz="3700" i="1" dirty="0" smtClean="0"/>
              <a:t>moc představuje jakoukoliv možnost uskutečnit v daných sociálních vztahů svou vůli, dokonce i přes odpor a to nezávisle na čem se tato možnost zakládá“) </a:t>
            </a:r>
            <a:r>
              <a:rPr lang="cs-CZ" sz="3700" dirty="0" smtClean="0"/>
              <a:t>–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            </a:t>
            </a:r>
            <a:r>
              <a:rPr lang="cs-CZ" sz="3700" dirty="0" err="1" smtClean="0"/>
              <a:t>Parsons</a:t>
            </a:r>
            <a:r>
              <a:rPr lang="cs-CZ" sz="3700" dirty="0" smtClean="0"/>
              <a:t>(„</a:t>
            </a:r>
            <a:r>
              <a:rPr lang="cs-CZ" sz="3700" i="1" dirty="0" smtClean="0"/>
              <a:t>moc je schopnost jednoho elementu systému dosahovat svých cílů, prostřednictvím překonání odporu jiných elementů“)</a:t>
            </a:r>
            <a:r>
              <a:rPr lang="cs-CZ" sz="3700" dirty="0" smtClean="0"/>
              <a:t> &gt;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Politika a její významy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250" y="1628775"/>
            <a:ext cx="6553200" cy="5400675"/>
          </a:xfrm>
        </p:spPr>
        <p:txBody>
          <a:bodyPr rtlCol="0">
            <a:normAutofit fontScale="3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b="1" dirty="0" smtClean="0"/>
              <a:t>Státní moc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Je druhem polit. moci, tvoří jádro polit. moci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„Moc ve státě se svou podstatou neodlišuje od moci v jiných lidských skupinách, vždy je nadřazenost a podřazenost, odlišuje se jen dokonalostí své vnitřní organizace a stupněm poslušnosti, který vyžaduje.“ </a:t>
            </a:r>
            <a:r>
              <a:rPr lang="cs-CZ" sz="3700" dirty="0" err="1" smtClean="0"/>
              <a:t>Duverger</a:t>
            </a:r>
            <a:r>
              <a:rPr lang="cs-CZ" sz="3700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Legalita= zákonnost moci, byla nabyta a je uplatňována v rámci zákona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Legitimita= oprávnění vládnoucích rozhodovat a zároveň dobrovolná akceptace jejich rozhodnutí ovládanými/ schopnost systému udržet víru lidu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Principy ospravedlní politické moci podle M. Webera: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1. teokratický (politická moc odvozena od Boha, vládne z boží milosti)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2. tradiční (platnost se zakládá na autoritě osob v rámci tradice, následnická posloupnost a majetek)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3. charismatický (zdroj osobní autoritě je v uchvácení v charismatu)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4. legální (systémem pravidel, které mají obecnou platnost)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dirty="0" smtClean="0"/>
              <a:t> </a:t>
            </a:r>
            <a:r>
              <a:rPr lang="cs-CZ" sz="3700" b="1" dirty="0" smtClean="0"/>
              <a:t>Způsoby nabývání moci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i="1" dirty="0" smtClean="0"/>
              <a:t>násilný</a:t>
            </a:r>
            <a:r>
              <a:rPr lang="cs-CZ" sz="3700" dirty="0" smtClean="0"/>
              <a:t> (nejstarší způsob – klasická středověká rivalita rodů, jeden sesazuje pomocí násilí ten druhý, </a:t>
            </a:r>
            <a:r>
              <a:rPr lang="cs-CZ" sz="3700" b="1" dirty="0" smtClean="0"/>
              <a:t>revoluce </a:t>
            </a:r>
            <a:r>
              <a:rPr lang="cs-CZ" sz="3700" dirty="0" smtClean="0"/>
              <a:t>(kompletní změna ekonomiky, kultury, duchovní části…1989), </a:t>
            </a:r>
            <a:r>
              <a:rPr lang="cs-CZ" sz="3700" b="1" dirty="0" smtClean="0"/>
              <a:t>převrat, PUČ </a:t>
            </a:r>
            <a:r>
              <a:rPr lang="cs-CZ" sz="3700" dirty="0" smtClean="0"/>
              <a:t>– nemění se systém hospodaření, ideologie, atd. -viz. Únor 1948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i="1" dirty="0" smtClean="0"/>
              <a:t>dědičný</a:t>
            </a:r>
            <a:r>
              <a:rPr lang="cs-CZ" sz="3700" dirty="0" smtClean="0"/>
              <a:t> (historický, moc se dědí z panovníka na dědice, později se dědí jen výkonná moc, zákonodárnou měla např. konstituce, parlament= VB /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i="1" dirty="0" smtClean="0"/>
              <a:t>volební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i="1" dirty="0" smtClean="0"/>
              <a:t>jmenování</a:t>
            </a:r>
            <a:r>
              <a:rPr lang="cs-CZ" sz="3700" dirty="0" smtClean="0"/>
              <a:t> (jmenování svého zástupce či dané funkce)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i="1" dirty="0" smtClean="0"/>
              <a:t>kooptace </a:t>
            </a:r>
            <a:r>
              <a:rPr lang="cs-CZ" sz="3700" dirty="0" smtClean="0"/>
              <a:t>(přechodová fáze dosazení určitého postu, než dojde k právoplatným volbám)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i="1" dirty="0" smtClean="0"/>
              <a:t>rotace</a:t>
            </a:r>
            <a:r>
              <a:rPr lang="cs-CZ" sz="3700" dirty="0" smtClean="0"/>
              <a:t> (pravidelné střídání v daných funkcích)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700" i="1" dirty="0" smtClean="0"/>
              <a:t>los</a:t>
            </a:r>
            <a:r>
              <a:rPr lang="cs-CZ" sz="3700" dirty="0" smtClean="0"/>
              <a:t> (dříve např. v antických Athénách, dnes může nastat  v senátních volbách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Politika a její významy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250" y="1484313"/>
            <a:ext cx="6913563" cy="5184775"/>
          </a:xfrm>
        </p:spPr>
        <p:txBody>
          <a:bodyPr rtlCol="0">
            <a:normAutofit fontScale="4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/>
              <a:t>Analýza fungování moci 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3600" dirty="0" smtClean="0"/>
              <a:t>každá moc se snaží legitimizovat se, tzn. ospravedlnit se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3600" dirty="0" smtClean="0"/>
              <a:t>legitimní moc se nazývá autorita (je akceptována lidmi)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- Max Weber - teorie o existenci trojího typu panství  (autority)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	a) </a:t>
            </a:r>
            <a:r>
              <a:rPr lang="cs-CZ" sz="3600" u="sng" dirty="0" smtClean="0"/>
              <a:t>panství charismatické</a:t>
            </a:r>
            <a:r>
              <a:rPr lang="cs-CZ" sz="3600" dirty="0" smtClean="0"/>
              <a:t> - postavená na víře v mimořádné schopnosti kněží, proroků, politiků, králů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		</a:t>
            </a:r>
            <a:r>
              <a:rPr lang="cs-CZ" sz="3600" smtClean="0"/>
              <a:t>	- </a:t>
            </a:r>
            <a:r>
              <a:rPr lang="cs-CZ" sz="3600" dirty="0" smtClean="0"/>
              <a:t>velice nestabilní, krátká životnost – konec často přivodí smrt představitele panství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	b) </a:t>
            </a:r>
            <a:r>
              <a:rPr lang="cs-CZ" sz="3600" u="sng" dirty="0" smtClean="0"/>
              <a:t>panství tradiční</a:t>
            </a:r>
            <a:r>
              <a:rPr lang="cs-CZ" sz="3600" dirty="0" smtClean="0"/>
              <a:t> - postaveno na víře v posvátnost a nezměnitelnost panství - státy středověké Evropy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	 		- je prakticky nemožné v ni nevěřit (biskup, král…)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	c) </a:t>
            </a:r>
            <a:r>
              <a:rPr lang="cs-CZ" sz="3600" u="sng" dirty="0" smtClean="0"/>
              <a:t>panství racionálně-legální</a:t>
            </a:r>
            <a:r>
              <a:rPr lang="cs-CZ" sz="3600" dirty="0" smtClean="0"/>
              <a:t> - vládnou zákony - obecné, platící pro všechny, významná je byrokracie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	- </a:t>
            </a:r>
            <a:r>
              <a:rPr lang="cs-CZ" sz="3600" i="1" u="sng" dirty="0" smtClean="0"/>
              <a:t>autorita</a:t>
            </a:r>
            <a:r>
              <a:rPr lang="cs-CZ" sz="3600" dirty="0" smtClean="0"/>
              <a:t> - má vliv nebo váhu dobrovolně respektovanou okolí, často souvisí s charisma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		   - snadno se může zvrhnout v kult osobnosti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	- </a:t>
            </a:r>
            <a:r>
              <a:rPr lang="cs-CZ" sz="3600" i="1" u="sng" dirty="0" smtClean="0"/>
              <a:t>násilí</a:t>
            </a:r>
            <a:r>
              <a:rPr lang="cs-CZ" sz="3600" i="1" dirty="0" smtClean="0"/>
              <a:t> </a:t>
            </a:r>
            <a:r>
              <a:rPr lang="cs-CZ" sz="3600" dirty="0" smtClean="0"/>
              <a:t>- akt síly působící proti překážce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	             - druh moci na primitivnějším stupni a zároveň i prostředek moci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	- </a:t>
            </a:r>
            <a:r>
              <a:rPr lang="cs-CZ" sz="3600" i="1" u="sng" dirty="0" smtClean="0"/>
              <a:t>morálka</a:t>
            </a:r>
            <a:r>
              <a:rPr lang="cs-CZ" sz="3600" dirty="0" smtClean="0"/>
              <a:t> - systém norem, který vzniká spontánně a týká se toho, co je spravedlivé a slušné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7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00113" y="1125538"/>
            <a:ext cx="6985000" cy="55848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14300"/>
            <a:r>
              <a:rPr lang="cs-CZ">
                <a:latin typeface="Calibri" pitchFamily="34" charset="0"/>
              </a:rPr>
              <a:t>Zdroje:</a:t>
            </a:r>
          </a:p>
          <a:p>
            <a:pPr marL="114300"/>
            <a:r>
              <a:rPr lang="cs-CZ">
                <a:latin typeface="Calibri" pitchFamily="34" charset="0"/>
              </a:rPr>
              <a:t>Cabada, L., Kubát, M.: Úvod do studia politické vědy, Eurolex Bohemia, Praha, 2002</a:t>
            </a:r>
          </a:p>
          <a:p>
            <a:pPr marL="114300"/>
            <a:r>
              <a:rPr lang="cs-CZ">
                <a:latin typeface="Calibri" pitchFamily="34" charset="0"/>
              </a:rPr>
              <a:t>David, R.: Politologie, Základy společenských věd, Nakladatelství Olomouc, 2002</a:t>
            </a:r>
          </a:p>
          <a:p>
            <a:pPr marL="114300"/>
            <a:r>
              <a:rPr lang="cs-CZ">
                <a:latin typeface="Calibri" pitchFamily="34" charset="0"/>
              </a:rPr>
              <a:t>Dočekalová, P., Švec, K. a kol.: Úvod do politologie, Grada Publishing, Praha, 2009</a:t>
            </a:r>
          </a:p>
          <a:p>
            <a:pPr marL="114300"/>
            <a:r>
              <a:rPr lang="cs-CZ">
                <a:latin typeface="Calibri" pitchFamily="34" charset="0"/>
              </a:rPr>
              <a:t>Heywood, A.: Politické ideologie, Eurolex Bohemia, Praha, 2005</a:t>
            </a:r>
          </a:p>
          <a:p>
            <a:pPr marL="114300"/>
            <a:r>
              <a:rPr lang="cs-CZ">
                <a:latin typeface="Calibri" pitchFamily="34" charset="0"/>
              </a:rPr>
              <a:t>Říchová, B. Úvod do současné politologie, Portál, Praha, 2002</a:t>
            </a:r>
          </a:p>
          <a:p>
            <a:pPr marL="114300"/>
            <a:r>
              <a:rPr lang="cs-CZ">
                <a:latin typeface="Calibri" pitchFamily="34" charset="0"/>
              </a:rPr>
              <a:t>Sartori, G.: Strany a stranické systémy. Schéma pro analýzu, CDK, Brno, 2005</a:t>
            </a:r>
          </a:p>
          <a:p>
            <a:pPr marL="114300"/>
            <a:r>
              <a:rPr lang="cs-CZ">
                <a:latin typeface="Calibri" pitchFamily="34" charset="0"/>
              </a:rPr>
              <a:t>Vodička, K., Cabada, L.: Politický systém české republiky : historie a současnost, </a:t>
            </a:r>
          </a:p>
          <a:p>
            <a:pPr marL="114300"/>
            <a:r>
              <a:rPr lang="cs-CZ">
                <a:latin typeface="Calibri" pitchFamily="34" charset="0"/>
              </a:rPr>
              <a:t>http://cs.wikipedia.org/wiki/Politika</a:t>
            </a: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1742</Words>
  <Application>Microsoft Office PowerPoint</Application>
  <PresentationFormat>On-screen Show (4:3)</PresentationFormat>
  <Paragraphs>165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Times New Roman</vt:lpstr>
      <vt:lpstr>Motiv sady Office</vt:lpstr>
      <vt:lpstr>Snímek 1</vt:lpstr>
      <vt:lpstr>Politika a její významy</vt:lpstr>
      <vt:lpstr>Politika a její významy</vt:lpstr>
      <vt:lpstr>Politika a její významy</vt:lpstr>
      <vt:lpstr>Politika a její významy</vt:lpstr>
      <vt:lpstr>Politika a její významy</vt:lpstr>
      <vt:lpstr>Politika a její významy</vt:lpstr>
      <vt:lpstr>Politika a její významy</vt:lpstr>
      <vt:lpstr>Politika a její významy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Politika a její významy</dc:title>
  <dc:creator>Šormovi</dc:creator>
  <cp:lastModifiedBy>DUM</cp:lastModifiedBy>
  <cp:revision>30</cp:revision>
  <dcterms:created xsi:type="dcterms:W3CDTF">2013-09-12T19:09:40Z</dcterms:created>
  <dcterms:modified xsi:type="dcterms:W3CDTF">2014-01-27T17:35:19Z</dcterms:modified>
</cp:coreProperties>
</file>