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1" r:id="rId4"/>
    <p:sldId id="262" r:id="rId5"/>
    <p:sldId id="263" r:id="rId6"/>
    <p:sldId id="258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593" autoAdjust="0"/>
    <p:restoredTop sz="94660"/>
  </p:normalViewPr>
  <p:slideViewPr>
    <p:cSldViewPr>
      <p:cViewPr>
        <p:scale>
          <a:sx n="75" d="100"/>
          <a:sy n="75" d="100"/>
        </p:scale>
        <p:origin x="-15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4DDE5-28EE-4FA6-9DA9-FD9636CFD1F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56FF5-C00A-4423-8F35-DDDE277E2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568C3-8336-4BAE-B6B0-6739A00842E4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E2828-DED8-4583-B8F3-6C9089951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9CFE3-D3A6-4AAD-8AD3-0133AE5F7410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C3295-D1BE-4F52-99B7-4C83DF1F6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01B58-FE4D-4C96-8965-D8B3035AA80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D56B7-0A03-4B61-B968-F74FE8B75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053F0-905B-4B3B-9997-21BA7F5A48A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9CDAD-E293-4501-B9F3-28C6882BE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CFED4-D204-4DB2-A676-859DF434571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EDEA8-A02B-48F2-9E66-14B2EB95B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F5B7D-6E98-4617-AB84-3926551E791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61824-7FA8-43ED-8DB7-BE4E99923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1C43A-F720-49EF-B32C-6E22D4FEBF46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BDB5E-6A7C-4105-8992-406386D96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11546-0F4F-46F8-80B6-46A47A65D4B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E9648-A458-4EA7-9437-C43B98FE0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6E2C0-77B2-4B9E-A5E3-94571950A199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68169-E051-49B5-9C13-F1B1CF9CC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3953D-6D22-45EE-8DD2-00B9E4E9D738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B3CE0-B56E-4AA6-BD6C-B230CED2E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453E9F-3B4C-46CE-A877-BF9A83808655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444163-5EC7-486F-9B91-C4679FA75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323" name="Group 35"/>
          <p:cNvGraphicFramePr>
            <a:graphicFrameLocks noGrp="1"/>
          </p:cNvGraphicFramePr>
          <p:nvPr/>
        </p:nvGraphicFramePr>
        <p:xfrm>
          <a:off x="1258888" y="1773238"/>
          <a:ext cx="6769100" cy="4886325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Veřejné mínění a média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VY_32_INOVACE_05.03.04)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Veřejné mínění a média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628775"/>
            <a:ext cx="6769100" cy="4497388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Politická socializace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je spojena s procesem utváření postojů a chování, které se orientují na politiku. Téměř každý z nás si vytváří názory na společenské a politické problémy. Vývoj politických názorů jednotlivce je ovlivněn společnými, ale i jednotlivými okolnostmi v jeho životě.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představuje dlouhodobý proces, v jehož průběhu se vytváří individuální vztahy vůči politice. Politická socializace je část širší socializace, v jejíž průběhu se jedinec stává členem společnosti a osvojuje si její hodnoty a chování. Politické myšlenky získávají politickou orientací, včetně znalostí, hodnot a postojů. je komplexní proces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zahrnuje proces začlenění jedince do politické kultury. Podstatou je zachovat struktury daného systému. Vžil se také název politizace společnosti. Podmínkami jsou formulování (artikulace) zájmů a jejich sdružování (agregace) do zájmových skupin.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postupné proměny názorových struktur, změny směru názorů, ale někdy i jejich náhlé proměny. Lidé se přestávají zajímat o jednu oblast života společnosti a rozvíjejí své zkušenosti v jiné oblasti. Jiní zůstávají věrni postojům, které si vytvořili v raném mládí.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Existují 2 základní přístupy ke vzniku politických postojů. Podle prvního přístupu dětství je nejdůležitějším obdobím politické socializace. Základní osobní hodnoty získané v této etapě ovlivňují zkušenosti v dospívání. Druhý přístup tvrdí, že pro získání zásadních zkušeností, názorů a postojů je důležité období dospívání a dospělosti. Výzkumy ukazují, že oba přístupy jsou legitimní a podložené empirickými výsledky.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Vzdělávání a politická socializace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Politický systém přetrvává díky rozvoji a jednání  mezi podpůrných očekávání a jednání mezi svými členy. Formální vzdělání často slouží jako vodítko pro takovou podporu u mladé generace.  Charakter vzdělávání se liší v totalitních a demokratických systémech. V mnoha demokratických zemích je převažující  mechanismus politické socializace založený na vzdělávání. Lépe vzdělaní lidé se častěji  zúčastňují politických diskusí a aktivit.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7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Veřejné mínění a média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600200"/>
            <a:ext cx="6624638" cy="4525963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Politická participace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= účastnění se na politice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aktivity, jimiž občané a skupiny vyjadřují podporu vládě, její politice nebo se ji snaží ovlivnit ve svůj prospěch nebo vyměnit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Konvenční aktivity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vyhovují danému právnímu řádu, zásadám demokracie a jsou většinou společnosti přijímány jako normální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hlasování ve volbách a referendech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vstup do politické strany, kandidování za stranu, založení vlastní strany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organizace nebo podpis petice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účast na politické debatě, meetingu politické strany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zaslání dopisu senátorovi nebo poslanci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prezentace problémů v médiích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uspořádání demonstrace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stávka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podání žaloby nebo stížnosti při porušení zákona nebo lidských práv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účast v občanském sdružení, zájmové skupině, dobrovolnické práce, dary veřejně prospěšným organizacím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Nekonvenční participace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= neobvyklé chování, většinou vyjadřující odpor ke stávající vládě nebo politice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může se dostat do rozporu se zákonem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rabování, lynčování, násilné demonstrace, střety s policií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odmítání placení daní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- na hraně obou druhů stojí chování, které není nelegální, ale je neobvyklé, např. bojkot zboží z Japonska, protože loví velryby, nebo hladovka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Veřejné mínění a média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700213"/>
            <a:ext cx="6624638" cy="4425950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Veřejné mínění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pro pojem veřejné mínění se neustálila žádná obecně přijímaná definice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nejčastěji je používán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jako souhrn názorů a hodnocení, které členové veřejnosti vyjadřují k určitému tématu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jako shoda názorů mezi členy veřejnosti dosažená vzájemnou diskusí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ve smyslu zveřejněného mínění, které lidé vyjadřují veřejně, vůči cizím osobám a které se může lišit od jejich soukromého osobního názoru.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Veřejné mínění </a:t>
            </a:r>
            <a:r>
              <a:rPr lang="cs-CZ" dirty="0" smtClean="0"/>
              <a:t>je ovlivňováno: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Vlastními zájmy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Politickým vzděláním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Masovými médii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Politickými vůdci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Veřejné mínění</a:t>
            </a:r>
            <a:r>
              <a:rPr lang="cs-CZ" dirty="0" smtClean="0"/>
              <a:t> v případě nedostatečného politického vzdělání vykazuje velkou nestabilitu, proměnlivost, je snadno zmanipulovatelné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Průzkum veřejného mínění</a:t>
            </a:r>
            <a:r>
              <a:rPr lang="cs-CZ" dirty="0" smtClean="0"/>
              <a:t> je druh sociologického výzkumu, jehož cílem je zjistit rozložení určitých názorů v populaci či konkrétní části společnosti. Provádí ho zejména specializované agentury (v Česku např. STEM nebo SC&amp;C, z vědeckých ústavů zabývajících se tímto výzkumem např. Centrum pro výzkum veřejného mínění) většinou pro média, politiky nebo větší firmy, kteří jeho výsledků hojně využívají. Používá se také k účelům čistě vědeckým.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Veřejné mínění a média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700213"/>
            <a:ext cx="6624638" cy="4425950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Média a politika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Masová média (periodický tisk, rozhlas, televize, internet) jsou považována za významnou </a:t>
            </a:r>
            <a:r>
              <a:rPr lang="cs-CZ" sz="3000" dirty="0" smtClean="0"/>
              <a:t>součást </a:t>
            </a:r>
            <a:r>
              <a:rPr lang="cs-CZ" sz="3000" dirty="0"/>
              <a:t>rozhodování zvláště </a:t>
            </a:r>
            <a:r>
              <a:rPr lang="cs-CZ" sz="3000" dirty="0" smtClean="0"/>
              <a:t>v demokratických společnostech</a:t>
            </a:r>
            <a:r>
              <a:rPr lang="cs-CZ" sz="3000" dirty="0"/>
              <a:t>. Média tvoří prostředníka mezi </a:t>
            </a:r>
            <a:r>
              <a:rPr lang="cs-CZ" sz="3000" dirty="0" smtClean="0"/>
              <a:t> politickou </a:t>
            </a:r>
            <a:r>
              <a:rPr lang="cs-CZ" sz="3000" dirty="0"/>
              <a:t>realitou a adresátem (čtenářem, divákem, </a:t>
            </a:r>
            <a:r>
              <a:rPr lang="cs-CZ" sz="3000" dirty="0" smtClean="0"/>
              <a:t>posluchačem </a:t>
            </a:r>
            <a:r>
              <a:rPr lang="cs-CZ" sz="3000" dirty="0"/>
              <a:t>atd.)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– plní </a:t>
            </a:r>
            <a:r>
              <a:rPr lang="cs-CZ" sz="3000" dirty="0"/>
              <a:t>proto důležitou </a:t>
            </a:r>
            <a:r>
              <a:rPr lang="cs-CZ" sz="3000" dirty="0" smtClean="0"/>
              <a:t>společenskou </a:t>
            </a:r>
            <a:r>
              <a:rPr lang="cs-CZ" sz="3000" dirty="0"/>
              <a:t>funkci, protože právě na nich závisí, o čem a jak se informuje </a:t>
            </a:r>
            <a:r>
              <a:rPr lang="cs-CZ" sz="3000" dirty="0" smtClean="0"/>
              <a:t>(informační funkce médií). </a:t>
            </a:r>
            <a:r>
              <a:rPr lang="cs-CZ" sz="3000" dirty="0"/>
              <a:t>Média také </a:t>
            </a:r>
            <a:r>
              <a:rPr lang="cs-CZ" sz="3000" dirty="0" smtClean="0"/>
              <a:t>vyjadřují , </a:t>
            </a:r>
            <a:r>
              <a:rPr lang="cs-CZ" sz="3000" dirty="0"/>
              <a:t>ale i </a:t>
            </a:r>
            <a:r>
              <a:rPr lang="cs-CZ" sz="3000" dirty="0" smtClean="0"/>
              <a:t>spoluutvářejí </a:t>
            </a:r>
            <a:r>
              <a:rPr lang="cs-CZ" sz="3000" dirty="0"/>
              <a:t>veřejné </a:t>
            </a:r>
            <a:r>
              <a:rPr lang="cs-CZ" sz="3000" dirty="0" smtClean="0"/>
              <a:t>mínění. </a:t>
            </a:r>
            <a:r>
              <a:rPr lang="cs-CZ" sz="3000" dirty="0"/>
              <a:t>O médiích </a:t>
            </a:r>
            <a:r>
              <a:rPr lang="cs-CZ" sz="3000" dirty="0" smtClean="0"/>
              <a:t>se v souvislosti s jejich funkcí </a:t>
            </a:r>
            <a:r>
              <a:rPr lang="cs-CZ" sz="3000" dirty="0"/>
              <a:t>společenské </a:t>
            </a:r>
            <a:r>
              <a:rPr lang="cs-CZ" sz="3000" dirty="0" smtClean="0"/>
              <a:t>kontroly mluví </a:t>
            </a:r>
            <a:r>
              <a:rPr lang="cs-CZ" sz="3000" dirty="0"/>
              <a:t>jako o </a:t>
            </a:r>
            <a:r>
              <a:rPr lang="cs-CZ" sz="3000" dirty="0" smtClean="0"/>
              <a:t>hlídacím </a:t>
            </a:r>
            <a:r>
              <a:rPr lang="cs-CZ" sz="3000" dirty="0"/>
              <a:t>psu demokracie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– působí </a:t>
            </a:r>
            <a:r>
              <a:rPr lang="cs-CZ" sz="3000" dirty="0"/>
              <a:t>jako „kritický hlas“ veřejnost, když upozorňují na problematická politická rozhodnutí </a:t>
            </a:r>
            <a:r>
              <a:rPr lang="cs-CZ" sz="3000" dirty="0" smtClean="0"/>
              <a:t>(</a:t>
            </a:r>
            <a:r>
              <a:rPr lang="cs-CZ" sz="3000" dirty="0"/>
              <a:t>dopadem této role může být i výměna politických představitelů, např. nejasný obchod </a:t>
            </a:r>
            <a:r>
              <a:rPr lang="cs-CZ" sz="3000" dirty="0" smtClean="0"/>
              <a:t>s dluhopisy </a:t>
            </a:r>
            <a:r>
              <a:rPr lang="cs-CZ" sz="3000" dirty="0"/>
              <a:t>matky bývalého </a:t>
            </a:r>
            <a:r>
              <a:rPr lang="cs-CZ" sz="3000" dirty="0" smtClean="0"/>
              <a:t>ministra </a:t>
            </a:r>
            <a:r>
              <a:rPr lang="cs-CZ" sz="3000" dirty="0"/>
              <a:t>Martina Kocourka </a:t>
            </a:r>
            <a:r>
              <a:rPr lang="cs-CZ" sz="3000" dirty="0" smtClean="0"/>
              <a:t>v roce </a:t>
            </a:r>
            <a:r>
              <a:rPr lang="cs-CZ" sz="3000" dirty="0"/>
              <a:t>2011). </a:t>
            </a:r>
            <a:r>
              <a:rPr lang="cs-CZ" sz="3000" dirty="0" smtClean="0"/>
              <a:t>V tomto </a:t>
            </a:r>
            <a:r>
              <a:rPr lang="cs-CZ" sz="3000" dirty="0"/>
              <a:t>smyslu jsou </a:t>
            </a:r>
            <a:r>
              <a:rPr lang="cs-CZ" sz="3000" dirty="0" smtClean="0"/>
              <a:t>média </a:t>
            </a:r>
            <a:r>
              <a:rPr lang="cs-CZ" sz="3000" dirty="0"/>
              <a:t>důležitá pro veřejnost (voliče a občany). Média mohou plnit funkci </a:t>
            </a:r>
            <a:r>
              <a:rPr lang="cs-CZ" sz="3000" dirty="0" smtClean="0"/>
              <a:t>zrcadla společnosti, </a:t>
            </a:r>
            <a:r>
              <a:rPr lang="cs-CZ" sz="3000" dirty="0"/>
              <a:t>kdy se snaží podat přesnou reflexi (odraz) skutečnosti (objektivní informace bez </a:t>
            </a:r>
            <a:r>
              <a:rPr lang="cs-CZ" sz="3000" dirty="0" smtClean="0"/>
              <a:t>zaujetí </a:t>
            </a:r>
            <a:r>
              <a:rPr lang="cs-CZ" sz="3000" dirty="0"/>
              <a:t>autora).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Média </a:t>
            </a:r>
            <a:r>
              <a:rPr lang="cs-CZ" sz="3000" dirty="0" smtClean="0"/>
              <a:t>nejsou </a:t>
            </a:r>
            <a:r>
              <a:rPr lang="cs-CZ" sz="3000" dirty="0"/>
              <a:t>však „jen“ politickou institucí, mají vlastní ekonomické zájmy a vlastní výrobní </a:t>
            </a:r>
            <a:r>
              <a:rPr lang="cs-CZ" sz="3000" dirty="0" smtClean="0"/>
              <a:t>logiku</a:t>
            </a:r>
            <a:r>
              <a:rPr lang="cs-CZ" sz="3000" dirty="0"/>
              <a:t>. Obojí se promítá do samotné mediální produkce, neboť tak může někomu stranit a </a:t>
            </a:r>
            <a:r>
              <a:rPr lang="cs-CZ" sz="3000" dirty="0" smtClean="0"/>
              <a:t>jinému </a:t>
            </a:r>
            <a:r>
              <a:rPr lang="cs-CZ" sz="3000" dirty="0"/>
              <a:t>škodit. To vede ke </a:t>
            </a:r>
            <a:r>
              <a:rPr lang="cs-CZ" sz="3000" dirty="0" smtClean="0"/>
              <a:t>zvýšenému </a:t>
            </a:r>
            <a:r>
              <a:rPr lang="cs-CZ" sz="3000" dirty="0"/>
              <a:t>zájmu politických elit o vliv na masová </a:t>
            </a:r>
            <a:r>
              <a:rPr lang="cs-CZ" sz="3000" dirty="0" smtClean="0"/>
              <a:t>média: politika a </a:t>
            </a:r>
            <a:r>
              <a:rPr lang="cs-CZ" sz="3000" dirty="0"/>
              <a:t>politici se snaží média kontrolovat tím, že na ně vyvíjejí tlak (což je </a:t>
            </a:r>
            <a:r>
              <a:rPr lang="cs-CZ" sz="3000" dirty="0" smtClean="0"/>
              <a:t>v demokracii </a:t>
            </a:r>
            <a:r>
              <a:rPr lang="cs-CZ" sz="3000" dirty="0"/>
              <a:t>obtížné) a </a:t>
            </a:r>
            <a:r>
              <a:rPr lang="cs-CZ" sz="3000" dirty="0" smtClean="0"/>
              <a:t>kritizují </a:t>
            </a:r>
            <a:r>
              <a:rPr lang="cs-CZ" sz="3000" dirty="0"/>
              <a:t>je, nebo se snaží „logice“ jejich produkce vyhovět a získat tak jejich pozornost.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Média mají zájem na vlastním ekonomickém </a:t>
            </a:r>
            <a:r>
              <a:rPr lang="cs-CZ" sz="3000" dirty="0" smtClean="0"/>
              <a:t>prospěchu , </a:t>
            </a:r>
            <a:r>
              <a:rPr lang="cs-CZ" sz="3000" dirty="0"/>
              <a:t>který </a:t>
            </a:r>
            <a:r>
              <a:rPr lang="cs-CZ" sz="3000" dirty="0" smtClean="0"/>
              <a:t>je </a:t>
            </a:r>
            <a:r>
              <a:rPr lang="cs-CZ" sz="3000" dirty="0"/>
              <a:t>závislý na druhu </a:t>
            </a:r>
            <a:r>
              <a:rPr lang="cs-CZ" sz="3000" dirty="0" smtClean="0"/>
              <a:t>nabízených </a:t>
            </a:r>
            <a:r>
              <a:rPr lang="cs-CZ" sz="3000" dirty="0"/>
              <a:t>informací. Tyto informace musí veřejnost považovat za důležité a zajímavé, aby </a:t>
            </a:r>
            <a:r>
              <a:rPr lang="cs-CZ" sz="3000" dirty="0" smtClean="0"/>
              <a:t>se </a:t>
            </a:r>
            <a:r>
              <a:rPr lang="cs-CZ" sz="3000" dirty="0"/>
              <a:t>jí vyplatilo za ně investovat. Proto je </a:t>
            </a:r>
            <a:r>
              <a:rPr lang="cs-CZ" sz="3000" dirty="0" smtClean="0"/>
              <a:t>vztah </a:t>
            </a:r>
            <a:r>
              <a:rPr lang="cs-CZ" sz="3000" dirty="0"/>
              <a:t>mezi médii a politiky je </a:t>
            </a:r>
            <a:r>
              <a:rPr lang="cs-CZ" sz="3000" dirty="0" smtClean="0"/>
              <a:t>oboustranný: </a:t>
            </a:r>
            <a:r>
              <a:rPr lang="cs-CZ" sz="3000" dirty="0"/>
              <a:t>politici </a:t>
            </a:r>
            <a:r>
              <a:rPr lang="cs-CZ" sz="3000" dirty="0" smtClean="0"/>
              <a:t>potřebují </a:t>
            </a:r>
            <a:r>
              <a:rPr lang="cs-CZ" sz="3000" dirty="0"/>
              <a:t>média jako komunikační prostředek </a:t>
            </a:r>
            <a:r>
              <a:rPr lang="cs-CZ" sz="3000" dirty="0" smtClean="0"/>
              <a:t>s veřejností </a:t>
            </a:r>
            <a:r>
              <a:rPr lang="cs-CZ" sz="3000" dirty="0"/>
              <a:t>a média potřebují politiky jako </a:t>
            </a:r>
            <a:r>
              <a:rPr lang="cs-CZ" sz="3000" dirty="0" smtClean="0"/>
              <a:t>použitelný </a:t>
            </a:r>
            <a:r>
              <a:rPr lang="cs-CZ" sz="3000" dirty="0"/>
              <a:t>zdroj informací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Veřejné mínění a média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600200"/>
            <a:ext cx="6624638" cy="4525963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/>
              <a:t>Média a politika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/>
              <a:t>Politická reklama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 důležitou </a:t>
            </a:r>
            <a:r>
              <a:rPr lang="cs-CZ" dirty="0"/>
              <a:t>součástí moderních voleb.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Kandidáti i politické strany </a:t>
            </a:r>
            <a:r>
              <a:rPr lang="cs-CZ" dirty="0" smtClean="0"/>
              <a:t>vynakládají </a:t>
            </a:r>
            <a:r>
              <a:rPr lang="cs-CZ" dirty="0"/>
              <a:t>stále větší části svých rozpočtů na předvolební kampaně (v poslední době se </a:t>
            </a:r>
            <a:r>
              <a:rPr lang="cs-CZ" dirty="0" smtClean="0"/>
              <a:t>ovšem </a:t>
            </a:r>
            <a:r>
              <a:rPr lang="cs-CZ" dirty="0"/>
              <a:t>objevují i snahy omezit náklady vydávané na politické reklamy). Politická reklama </a:t>
            </a:r>
            <a:r>
              <a:rPr lang="cs-CZ" dirty="0" smtClean="0"/>
              <a:t>možná </a:t>
            </a:r>
            <a:r>
              <a:rPr lang="cs-CZ" dirty="0"/>
              <a:t>neovlivní osoby </a:t>
            </a:r>
            <a:r>
              <a:rPr lang="cs-CZ" dirty="0" smtClean="0"/>
              <a:t>s pevnými </a:t>
            </a:r>
            <a:r>
              <a:rPr lang="cs-CZ" dirty="0"/>
              <a:t>(pozitivními i </a:t>
            </a:r>
            <a:r>
              <a:rPr lang="cs-CZ" dirty="0" smtClean="0"/>
              <a:t>negativními</a:t>
            </a:r>
            <a:r>
              <a:rPr lang="cs-CZ" dirty="0"/>
              <a:t>) názory na kandidáta či </a:t>
            </a:r>
            <a:r>
              <a:rPr lang="cs-CZ" dirty="0" smtClean="0"/>
              <a:t>politickou </a:t>
            </a:r>
            <a:r>
              <a:rPr lang="cs-CZ" dirty="0"/>
              <a:t>stranu, u váhajících voličů se však může jednat o rozhodující faktor.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 </a:t>
            </a:r>
            <a:r>
              <a:rPr lang="cs-CZ" dirty="0"/>
              <a:t>obrázku vidíte </a:t>
            </a:r>
            <a:r>
              <a:rPr lang="cs-CZ" dirty="0" smtClean="0"/>
              <a:t>billboardy, které použily prezidentští kandidáti Miloš Zeman </a:t>
            </a:r>
            <a:r>
              <a:rPr lang="cs-CZ" dirty="0"/>
              <a:t>(</a:t>
            </a:r>
            <a:r>
              <a:rPr lang="cs-CZ" dirty="0" smtClean="0"/>
              <a:t>SPOZ) a Karel Schwarzenberg (TOP09)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prezidentské kampani 2012-2013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1.) Zamyslete </a:t>
            </a:r>
            <a:r>
              <a:rPr lang="cs-CZ" dirty="0"/>
              <a:t>se nad tím, jakým způsobem </a:t>
            </a:r>
            <a:r>
              <a:rPr lang="cs-CZ" dirty="0" smtClean="0"/>
              <a:t>kandidáti využívají média k oslovení </a:t>
            </a:r>
            <a:r>
              <a:rPr lang="cs-CZ" dirty="0"/>
              <a:t>potencionálních voličů.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2.)Jaká </a:t>
            </a:r>
            <a:r>
              <a:rPr lang="cs-CZ" dirty="0"/>
              <a:t>je hlavní myšlenka nebo </a:t>
            </a:r>
            <a:r>
              <a:rPr lang="cs-CZ" dirty="0" smtClean="0"/>
              <a:t>smysl </a:t>
            </a:r>
            <a:r>
              <a:rPr lang="cs-CZ" dirty="0"/>
              <a:t>politické reklamy, jak je kandidát (politická strana) </a:t>
            </a:r>
            <a:r>
              <a:rPr lang="cs-CZ" dirty="0" smtClean="0"/>
              <a:t>vykreslen(a)?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3.) Posuďte</a:t>
            </a:r>
            <a:r>
              <a:rPr lang="cs-CZ" dirty="0"/>
              <a:t>, které informace o politických kandidátech jsou pro voliče nejvíce </a:t>
            </a:r>
            <a:r>
              <a:rPr lang="cs-CZ" dirty="0" smtClean="0"/>
              <a:t>(nejméně) podstatné</a:t>
            </a:r>
            <a:r>
              <a:rPr lang="cs-CZ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4.) Vyjmenujte </a:t>
            </a:r>
            <a:r>
              <a:rPr lang="cs-CZ" dirty="0"/>
              <a:t>všechny způsoby, jakými občané získávají informace o </a:t>
            </a:r>
            <a:r>
              <a:rPr lang="cs-CZ" dirty="0" smtClean="0"/>
              <a:t>kandidátech </a:t>
            </a:r>
            <a:r>
              <a:rPr lang="cs-CZ" dirty="0"/>
              <a:t>politických stran.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8435" name="Obrázek 5" descr="0118CR_VOLBY_PREZIDENT_ZEMAN_2_53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165475"/>
            <a:ext cx="3022600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7" descr="176933_473504622672752_755076094_o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3151188"/>
            <a:ext cx="2932112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00113" y="1125538"/>
            <a:ext cx="6985000" cy="55848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"/>
            <a:r>
              <a:rPr lang="cs-CZ">
                <a:latin typeface="Calibri" pitchFamily="34" charset="0"/>
              </a:rPr>
              <a:t>Zdroje:</a:t>
            </a:r>
          </a:p>
          <a:p>
            <a:pPr marL="114300"/>
            <a:r>
              <a:rPr lang="cs-CZ">
                <a:latin typeface="Calibri" pitchFamily="34" charset="0"/>
              </a:rPr>
              <a:t>Cabada, L., Kubát, M.: Úvod do studia politické vědy, Eurolex Bohemia, Praha, 2002</a:t>
            </a:r>
          </a:p>
          <a:p>
            <a:pPr marL="114300"/>
            <a:r>
              <a:rPr lang="cs-CZ">
                <a:latin typeface="Calibri" pitchFamily="34" charset="0"/>
              </a:rPr>
              <a:t>David, R.: Politologie, Základy společenských věd, Nakladatelství Olomouc, 2002</a:t>
            </a:r>
          </a:p>
          <a:p>
            <a:pPr marL="114300"/>
            <a:r>
              <a:rPr lang="cs-CZ">
                <a:latin typeface="Calibri" pitchFamily="34" charset="0"/>
              </a:rPr>
              <a:t>Dočekalová, P., Švec, K. a kol.: Úvod do politologie, Grada Publishing, Praha, 2009</a:t>
            </a:r>
          </a:p>
          <a:p>
            <a:pPr marL="114300"/>
            <a:r>
              <a:rPr lang="cs-CZ">
                <a:latin typeface="Calibri" pitchFamily="34" charset="0"/>
              </a:rPr>
              <a:t>Heywood, A.: Politické ideologie, Eurolex Bohemia, Praha, 2005</a:t>
            </a:r>
          </a:p>
          <a:p>
            <a:pPr marL="114300"/>
            <a:r>
              <a:rPr lang="cs-CZ">
                <a:latin typeface="Calibri" pitchFamily="34" charset="0"/>
              </a:rPr>
              <a:t>Říchová, B. Úvod do současné politologie, Portál, Praha, 2002</a:t>
            </a:r>
          </a:p>
          <a:p>
            <a:pPr marL="114300"/>
            <a:r>
              <a:rPr lang="cs-CZ">
                <a:latin typeface="Calibri" pitchFamily="34" charset="0"/>
              </a:rPr>
              <a:t>Sartori, G.: Strany a stranické systémy. Schéma pro analýzu, CDK, Brno, 2005</a:t>
            </a:r>
          </a:p>
          <a:p>
            <a:pPr marL="114300"/>
            <a:r>
              <a:rPr lang="cs-CZ">
                <a:latin typeface="Calibri" pitchFamily="34" charset="0"/>
              </a:rPr>
              <a:t>Vodička, K., Cabada, L.: Politický systém české republiky : historie a současnost, </a:t>
            </a:r>
          </a:p>
          <a:p>
            <a:pPr marL="114300"/>
            <a:r>
              <a:rPr lang="cs-CZ">
                <a:latin typeface="Calibri" pitchFamily="34" charset="0"/>
              </a:rPr>
              <a:t>http://cs.wikipedia.org/wiki/Masov%C3%A1_m%C3%A9dia</a:t>
            </a: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1176</Words>
  <Application>Microsoft Office PowerPoint</Application>
  <PresentationFormat>On-screen Show (4:3)</PresentationFormat>
  <Paragraphs>113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Snímek 1</vt:lpstr>
      <vt:lpstr>Veřejné mínění a média</vt:lpstr>
      <vt:lpstr>Veřejné mínění a média</vt:lpstr>
      <vt:lpstr>Veřejné mínění a média</vt:lpstr>
      <vt:lpstr>Veřejné mínění a média</vt:lpstr>
      <vt:lpstr>Veřejné mínění a média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Veřejné mínění a média</dc:title>
  <dc:creator>Šormovi</dc:creator>
  <cp:lastModifiedBy>DUM</cp:lastModifiedBy>
  <cp:revision>18</cp:revision>
  <dcterms:created xsi:type="dcterms:W3CDTF">2013-09-13T08:03:52Z</dcterms:created>
  <dcterms:modified xsi:type="dcterms:W3CDTF">2014-01-27T17:26:07Z</dcterms:modified>
</cp:coreProperties>
</file>