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4E9E7-AF56-4B4A-A80D-A80699425EE8}" type="datetimeFigureOut">
              <a:rPr lang="cs-CZ" smtClean="0"/>
              <a:pPr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C9800-80AD-4465-8223-167B7DFB7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371" name="Group 35"/>
          <p:cNvGraphicFramePr>
            <a:graphicFrameLocks noGrp="1"/>
          </p:cNvGraphicFramePr>
          <p:nvPr/>
        </p:nvGraphicFramePr>
        <p:xfrm>
          <a:off x="1258888" y="1773238"/>
          <a:ext cx="6769100" cy="4886022"/>
        </p:xfrm>
        <a:graphic>
          <a:graphicData uri="http://schemas.openxmlformats.org/drawingml/2006/table">
            <a:tbl>
              <a:tblPr/>
              <a:tblGrid>
                <a:gridCol w="1512887"/>
                <a:gridCol w="5256213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Název školy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Číslo projektu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CZ.1.07/1.5.00/34.0873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Název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Formy a typy státu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(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VY_32_INOVACE_05.03.06)</a:t>
                      </a:r>
                    </a:p>
                  </a:txBody>
                  <a:tcPr marL="79427" marR="79427" marT="39713" marB="39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Autor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Mgr. Vladimír Šorma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Tematická oblast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politologie</a:t>
                      </a:r>
                    </a:p>
                  </a:txBody>
                  <a:tcPr marL="79427" marR="79427" marT="39713" marB="39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Ročník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Sedmý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Datum tvorby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Březen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2012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2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Anotace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Prezentace je určena pro výuku základů politologie (politické vědy) v hodinách Základů společenských věd ve třetím ročníku, seznamuje studenty se základními termíny v oboru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politologie a politiky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79427" marR="79427" marT="39713" marB="39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9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Metodický pokyn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79427" marR="79427" marT="39713" marB="39713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Šablona slouží jako digitalizovaná učebnice pro žáky třetího ročníku  Základů společenských věd – Politologie; jednotlivé strany prezentace na sebe tematicky navazují, řeší problematiku definování a cílů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politologie a politiky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. Časová dotace materiálu je 15-20 minut.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79427" marR="79427" marT="39713" marB="39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Formy a typy státu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484784"/>
            <a:ext cx="8064896" cy="53732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400" b="1" dirty="0" smtClean="0"/>
              <a:t>Formy a typy státu</a:t>
            </a:r>
          </a:p>
          <a:p>
            <a:pPr>
              <a:buNone/>
            </a:pPr>
            <a:r>
              <a:rPr lang="cs-CZ" sz="1100" dirty="0" smtClean="0"/>
              <a:t>- dělíme podle organizace státu a míry jejího naplňování, dělit je lze mnoha způsoby, například</a:t>
            </a:r>
          </a:p>
          <a:p>
            <a:pPr>
              <a:buNone/>
            </a:pPr>
            <a:r>
              <a:rPr lang="cs-CZ" sz="1100" dirty="0" smtClean="0"/>
              <a:t>1) </a:t>
            </a:r>
            <a:r>
              <a:rPr lang="cs-CZ" sz="1100" b="1" dirty="0" smtClean="0"/>
              <a:t>podle počtu suverénů: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 monarchie </a:t>
            </a:r>
            <a:r>
              <a:rPr lang="cs-CZ" sz="1100" dirty="0" smtClean="0"/>
              <a:t>- vláda jednoho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 oligarchie </a:t>
            </a:r>
            <a:r>
              <a:rPr lang="cs-CZ" sz="1100" dirty="0" smtClean="0"/>
              <a:t>- vláda několika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 demokracie </a:t>
            </a:r>
            <a:r>
              <a:rPr lang="cs-CZ" sz="1100" dirty="0" smtClean="0"/>
              <a:t>- vláda všech, vláda lidu</a:t>
            </a:r>
          </a:p>
          <a:p>
            <a:pPr>
              <a:buNone/>
            </a:pPr>
            <a:r>
              <a:rPr lang="cs-CZ" sz="1100" dirty="0" smtClean="0"/>
              <a:t>2) </a:t>
            </a:r>
            <a:r>
              <a:rPr lang="cs-CZ" sz="1100" b="1" dirty="0" smtClean="0"/>
              <a:t>podle toho, kdo vládne: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 monarchie </a:t>
            </a:r>
            <a:r>
              <a:rPr lang="cs-CZ" sz="1100" dirty="0" smtClean="0"/>
              <a:t>-vláda krále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 sofokracie </a:t>
            </a:r>
            <a:r>
              <a:rPr lang="cs-CZ" sz="1100" dirty="0" smtClean="0"/>
              <a:t>- vláda filosofa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 aristokracie </a:t>
            </a:r>
            <a:r>
              <a:rPr lang="cs-CZ" sz="1100" dirty="0" smtClean="0"/>
              <a:t>- vláda několika urozených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 byrokracie </a:t>
            </a:r>
            <a:r>
              <a:rPr lang="cs-CZ" sz="1100" dirty="0" smtClean="0"/>
              <a:t>- vláda úředníků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 technokracie </a:t>
            </a:r>
            <a:r>
              <a:rPr lang="cs-CZ" sz="1100" dirty="0" smtClean="0"/>
              <a:t>- vláda technické inteligence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 oligarchie </a:t>
            </a:r>
            <a:r>
              <a:rPr lang="cs-CZ" sz="1100" dirty="0" smtClean="0"/>
              <a:t>- vláda nejbohatších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 demokracie </a:t>
            </a:r>
            <a:r>
              <a:rPr lang="cs-CZ" sz="1100" dirty="0" smtClean="0"/>
              <a:t>- vláda lidu</a:t>
            </a:r>
          </a:p>
          <a:p>
            <a:pPr>
              <a:buNone/>
            </a:pPr>
            <a:r>
              <a:rPr lang="cs-CZ" sz="1100" dirty="0" smtClean="0"/>
              <a:t>	</a:t>
            </a:r>
            <a:r>
              <a:rPr lang="cs-CZ" sz="1100" i="1" dirty="0" smtClean="0"/>
              <a:t>- timokracie </a:t>
            </a:r>
            <a:r>
              <a:rPr lang="cs-CZ" sz="1100" dirty="0" smtClean="0"/>
              <a:t>- vláda nejsilnějších</a:t>
            </a:r>
          </a:p>
          <a:p>
            <a:pPr>
              <a:buNone/>
            </a:pPr>
            <a:r>
              <a:rPr lang="cs-CZ" sz="1100" dirty="0" smtClean="0"/>
              <a:t> 3) </a:t>
            </a:r>
            <a:r>
              <a:rPr lang="cs-CZ" sz="1100" b="1" dirty="0" smtClean="0"/>
              <a:t>podle hlavy státu:</a:t>
            </a:r>
          </a:p>
          <a:p>
            <a:pPr>
              <a:buNone/>
            </a:pPr>
            <a:r>
              <a:rPr lang="cs-CZ" sz="1100" dirty="0" smtClean="0"/>
              <a:t>	- </a:t>
            </a:r>
            <a:r>
              <a:rPr lang="cs-CZ" sz="1100" i="1" dirty="0" smtClean="0"/>
              <a:t>monarchie</a:t>
            </a:r>
            <a:r>
              <a:rPr lang="cs-CZ" sz="1100" dirty="0" smtClean="0"/>
              <a:t> - v čele státu stojí panovník, dědičný, nebo doživotně volený </a:t>
            </a:r>
          </a:p>
          <a:p>
            <a:pPr>
              <a:buNone/>
            </a:pPr>
            <a:r>
              <a:rPr lang="cs-CZ" sz="1100" dirty="0" smtClean="0"/>
              <a:t>		- </a:t>
            </a:r>
            <a:r>
              <a:rPr lang="cs-CZ" sz="1100" i="1" dirty="0" smtClean="0"/>
              <a:t>absolutní</a:t>
            </a:r>
            <a:r>
              <a:rPr lang="cs-CZ" sz="1100" dirty="0" smtClean="0"/>
              <a:t> – moc panovníka není omezena ústavou, soustřeďuje v sobě moc výkonnou, zákonodárnou, soudní, moc je v rukou jedné vládnoucí skupiny</a:t>
            </a:r>
          </a:p>
          <a:p>
            <a:pPr>
              <a:buNone/>
            </a:pPr>
            <a:r>
              <a:rPr lang="cs-CZ" sz="1100" dirty="0" smtClean="0"/>
              <a:t>		- </a:t>
            </a:r>
            <a:r>
              <a:rPr lang="cs-CZ" sz="1100" i="1" dirty="0" smtClean="0"/>
              <a:t>konstituční</a:t>
            </a:r>
            <a:r>
              <a:rPr lang="cs-CZ" sz="1100" dirty="0" smtClean="0"/>
              <a:t> – moc panovníka je omezena ústavou a panovník vykonává pouze reprezentační funkci, zákonodárnou moc má parlament</a:t>
            </a:r>
          </a:p>
          <a:p>
            <a:pPr>
              <a:buNone/>
            </a:pPr>
            <a:r>
              <a:rPr lang="cs-CZ" sz="1100" dirty="0" smtClean="0"/>
              <a:t>	-</a:t>
            </a:r>
            <a:r>
              <a:rPr lang="cs-CZ" sz="1100" i="1" dirty="0" smtClean="0"/>
              <a:t> republika </a:t>
            </a:r>
            <a:r>
              <a:rPr lang="cs-CZ" sz="1100" dirty="0" smtClean="0"/>
              <a:t>- stát, jehož hlava a orgány státní moci jsou voleny na určité období – existence tří základních složek státní moci (výkonná, soudní a zákonodárná)</a:t>
            </a:r>
          </a:p>
          <a:p>
            <a:pPr>
              <a:buNone/>
            </a:pPr>
            <a:r>
              <a:rPr lang="cs-CZ" sz="1100" dirty="0" smtClean="0"/>
              <a:t> 		- prezidentská – prezident je nejvyšším představitelem vlády, která je nezávislá na parlamentu, prezident je volen občany</a:t>
            </a:r>
          </a:p>
          <a:p>
            <a:pPr>
              <a:buNone/>
            </a:pPr>
            <a:r>
              <a:rPr lang="cs-CZ" sz="1100" dirty="0" smtClean="0"/>
              <a:t> 		- parlamentní – vláda je volena parlamentem a je jím také kontrolována, prezident pak je volen parlamentem</a:t>
            </a:r>
          </a:p>
          <a:p>
            <a:pPr>
              <a:buNone/>
            </a:pPr>
            <a:r>
              <a:rPr lang="cs-CZ" sz="1100" dirty="0" smtClean="0"/>
              <a:t>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Formy a typy státu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484784"/>
            <a:ext cx="8064896" cy="53732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400" b="1" smtClean="0"/>
              <a:t>Formy a typy státu</a:t>
            </a:r>
          </a:p>
          <a:p>
            <a:pPr>
              <a:buNone/>
            </a:pPr>
            <a:r>
              <a:rPr lang="cs-CZ" sz="1100" smtClean="0"/>
              <a:t>4</a:t>
            </a:r>
            <a:r>
              <a:rPr lang="cs-CZ" sz="1100" dirty="0" smtClean="0"/>
              <a:t>) </a:t>
            </a:r>
            <a:r>
              <a:rPr lang="cs-CZ" sz="1200" b="1" dirty="0" smtClean="0"/>
              <a:t>podle formy režimu: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diktatura</a:t>
            </a:r>
            <a:r>
              <a:rPr lang="cs-CZ" sz="1200" dirty="0" smtClean="0"/>
              <a:t> - nedemokratická vláda jednotlivce, skupiny nebo politické strany. Diktatura potlačuje lidská práva a svobody, nepřipouští opoziční názory, neváhá použít proti občanům teror, neomezeně vládne a nedodržuje ani vlastní zákony</a:t>
            </a:r>
          </a:p>
          <a:p>
            <a:pPr>
              <a:buNone/>
            </a:pPr>
            <a:r>
              <a:rPr lang="cs-CZ" sz="1200" dirty="0" smtClean="0"/>
              <a:t>		- dělení diktatury podle Franze Neumana</a:t>
            </a:r>
            <a:br>
              <a:rPr lang="cs-CZ" sz="1200" dirty="0" smtClean="0"/>
            </a:br>
            <a:r>
              <a:rPr lang="cs-CZ" sz="1200" dirty="0" smtClean="0"/>
              <a:t>		jednoduchá - 	moc uplatňovaná tradičními nástroji - byrokracie, policie, soudy, armáda</a:t>
            </a:r>
            <a:br>
              <a:rPr lang="cs-CZ" sz="1200" dirty="0" smtClean="0"/>
            </a:br>
            <a:r>
              <a:rPr lang="cs-CZ" sz="1200" dirty="0" smtClean="0"/>
              <a:t>		caesaristická - více osobní, diktátor usiluje o získání podpory lidu, aby mohl svůj režim legitimovat</a:t>
            </a:r>
            <a:br>
              <a:rPr lang="cs-CZ" sz="1200" dirty="0" smtClean="0"/>
            </a:br>
            <a:r>
              <a:rPr lang="cs-CZ" sz="1200" dirty="0" smtClean="0"/>
              <a:t>		totalitní - 	zaniká rozdíl mezi státem a společností, mezi veřejným a soukromým, právní stát se 			mění v policejní, moc se koncentruje na monopolní státní strany</a:t>
            </a:r>
            <a:br>
              <a:rPr lang="cs-CZ" sz="1200" dirty="0" smtClean="0"/>
            </a:br>
            <a:r>
              <a:rPr lang="cs-CZ" sz="1200" dirty="0" smtClean="0"/>
              <a:t>		teokracie - 	stát považován za boží výtvor, panovník vládne z boží milosti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demokracie</a:t>
            </a:r>
            <a:r>
              <a:rPr lang="cs-CZ" sz="1200" dirty="0" smtClean="0"/>
              <a:t> - forma vlády založená na principu podřízení, jsou zde realizována základní lidská práva a svobody, rozhodují 	všichni občané, protože jsou si ve svých právech rovni, umožněna pravidelná a pokojná změna vlády</a:t>
            </a:r>
            <a:br>
              <a:rPr lang="cs-CZ" sz="1200" dirty="0" smtClean="0"/>
            </a:br>
            <a:r>
              <a:rPr lang="cs-CZ" sz="1200" dirty="0" smtClean="0"/>
              <a:t>	</a:t>
            </a:r>
            <a:r>
              <a:rPr lang="cs-CZ" sz="1200" i="1" dirty="0" smtClean="0"/>
              <a:t>přímá</a:t>
            </a:r>
            <a:r>
              <a:rPr lang="cs-CZ" sz="1200" dirty="0" smtClean="0"/>
              <a:t> - všichni rozhodují o státních záležitostech, referendum</a:t>
            </a:r>
            <a:br>
              <a:rPr lang="cs-CZ" sz="1200" dirty="0" smtClean="0"/>
            </a:br>
            <a:r>
              <a:rPr lang="cs-CZ" sz="1200" dirty="0" smtClean="0"/>
              <a:t>	</a:t>
            </a:r>
            <a:r>
              <a:rPr lang="cs-CZ" sz="1200" i="1" dirty="0" smtClean="0"/>
              <a:t>nepřímá</a:t>
            </a:r>
            <a:r>
              <a:rPr lang="cs-CZ" sz="1200" dirty="0" smtClean="0"/>
              <a:t> (zastupitelská) - poslanci vykonávají moc za voliče</a:t>
            </a:r>
          </a:p>
          <a:p>
            <a:pPr>
              <a:buNone/>
            </a:pPr>
            <a:r>
              <a:rPr lang="cs-CZ" sz="1200" dirty="0" smtClean="0"/>
              <a:t>5) </a:t>
            </a:r>
            <a:r>
              <a:rPr lang="cs-CZ" sz="1200" b="1" dirty="0" smtClean="0"/>
              <a:t>podle politického systému </a:t>
            </a:r>
            <a:r>
              <a:rPr lang="cs-CZ" sz="1200" dirty="0" smtClean="0"/>
              <a:t>(vztahu zákonodárné a výkonné moci):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prezidentský</a:t>
            </a:r>
            <a:r>
              <a:rPr lang="cs-CZ" sz="1200" dirty="0" smtClean="0"/>
              <a:t> - prezident je nejvyšším představitelem vlády , která je nezávislá na</a:t>
            </a:r>
            <a:br>
              <a:rPr lang="cs-CZ" sz="1200" dirty="0" smtClean="0"/>
            </a:br>
            <a:r>
              <a:rPr lang="cs-CZ" sz="1200" dirty="0" smtClean="0"/>
              <a:t>parlamentu (neboli moc výkonná je nezávislá na zákonodárné), prezident i parlament je volen přímo občany (např. USA, jižní Amerika)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parlamentní</a:t>
            </a:r>
            <a:r>
              <a:rPr lang="cs-CZ" sz="1200" dirty="0" smtClean="0"/>
              <a:t> - prezident i vláda voleni a kontrolováni parlamentem, který vládě vyslovuje důvěru (např. ČR, VB)</a:t>
            </a:r>
          </a:p>
          <a:p>
            <a:pPr>
              <a:buNone/>
            </a:pPr>
            <a:r>
              <a:rPr lang="cs-CZ" sz="1200" dirty="0" smtClean="0"/>
              <a:t>	- </a:t>
            </a:r>
            <a:r>
              <a:rPr lang="cs-CZ" sz="1200" i="1" dirty="0" smtClean="0"/>
              <a:t>poloprezidentský</a:t>
            </a:r>
            <a:r>
              <a:rPr lang="cs-CZ" sz="1200" dirty="0" smtClean="0"/>
              <a:t> - prezident je volen přímo, je nositelem větších pravomocí než v parlamentním modelu (například tvorba a kontrola vlády), spolupráce prezidenta s parlamentem (např. Polsko, Finsko, Francie)</a:t>
            </a:r>
          </a:p>
          <a:p>
            <a:pPr>
              <a:buNone/>
            </a:pPr>
            <a:r>
              <a:rPr lang="cs-CZ" sz="1200" dirty="0" smtClean="0"/>
              <a:t> </a:t>
            </a:r>
          </a:p>
          <a:p>
            <a:pPr>
              <a:buNone/>
            </a:pPr>
            <a:r>
              <a:rPr lang="cs-CZ" sz="1200" dirty="0" smtClean="0"/>
              <a:t> </a:t>
            </a:r>
          </a:p>
          <a:p>
            <a:pPr>
              <a:buNone/>
            </a:pPr>
            <a:r>
              <a:rPr lang="cs-CZ" sz="1200" dirty="0" smtClean="0"/>
              <a:t> 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Formy a typy státu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628800"/>
            <a:ext cx="8064896" cy="5229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400" b="1" dirty="0" smtClean="0"/>
              <a:t>Formy a typy státu</a:t>
            </a:r>
          </a:p>
          <a:p>
            <a:pPr>
              <a:buNone/>
            </a:pPr>
            <a:r>
              <a:rPr lang="cs-CZ" sz="1100" dirty="0" smtClean="0"/>
              <a:t>6) </a:t>
            </a:r>
            <a:r>
              <a:rPr lang="cs-CZ" sz="1200" b="1" dirty="0" smtClean="0"/>
              <a:t>podle územně správního členění: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unitární</a:t>
            </a:r>
            <a:r>
              <a:rPr lang="cs-CZ" sz="1200" dirty="0" smtClean="0"/>
              <a:t> stát - jednotný stát s jedinou ústavou a soustavou nejvyšších státních orgánů, zůstává unitární i pokud má</a:t>
            </a:r>
            <a:br>
              <a:rPr lang="cs-CZ" sz="1200" dirty="0" smtClean="0"/>
            </a:br>
            <a:r>
              <a:rPr lang="cs-CZ" sz="1200" dirty="0" smtClean="0"/>
              <a:t>autonomní jednotky, kterým ponechává samosprávu (např. ČR)</a:t>
            </a:r>
          </a:p>
          <a:p>
            <a:pPr>
              <a:buNone/>
            </a:pPr>
            <a:r>
              <a:rPr lang="cs-CZ" sz="1200" dirty="0" smtClean="0"/>
              <a:t>	Stát zůstává unitární i pokud má autonomní jednotky, kterým ponechává větší samosprávu (např. Sicílie v Itálii, Katalánsko a Baskicko ve Španělsku)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federace </a:t>
            </a:r>
            <a:r>
              <a:rPr lang="cs-CZ" sz="1200" dirty="0" smtClean="0"/>
              <a:t>- sdružení států na základě společné ústavy, jako</a:t>
            </a:r>
            <a:br>
              <a:rPr lang="cs-CZ" sz="1200" dirty="0" smtClean="0"/>
            </a:br>
            <a:r>
              <a:rPr lang="cs-CZ" sz="1200" dirty="0" smtClean="0"/>
              <a:t>suverén vystupuje pouze celek, společná ústava, orgány, měna, armáda a zahraniční politika (např. USA, ČR 1969-1992)</a:t>
            </a:r>
          </a:p>
          <a:p>
            <a:pPr>
              <a:buNone/>
            </a:pPr>
            <a:r>
              <a:rPr lang="cs-CZ" sz="1200" dirty="0" smtClean="0"/>
              <a:t>	- </a:t>
            </a:r>
            <a:r>
              <a:rPr lang="cs-CZ" sz="1200" i="1" dirty="0" smtClean="0"/>
              <a:t>konfederace</a:t>
            </a:r>
            <a:r>
              <a:rPr lang="cs-CZ" sz="1200" dirty="0" smtClean="0"/>
              <a:t> - volné smluvní sdružení samostatných států,</a:t>
            </a:r>
            <a:br>
              <a:rPr lang="cs-CZ" sz="1200" dirty="0" smtClean="0"/>
            </a:br>
            <a:r>
              <a:rPr lang="cs-CZ" sz="1200" dirty="0" smtClean="0"/>
              <a:t>centrální vláda má určitou moc nad vládami členských států, nikoli nad jejich obyvatelstvem, zachovává státní suverenitu</a:t>
            </a:r>
            <a:br>
              <a:rPr lang="cs-CZ" sz="1200" dirty="0" smtClean="0"/>
            </a:br>
            <a:r>
              <a:rPr lang="cs-CZ" sz="1200" dirty="0" smtClean="0"/>
              <a:t>(Švýcarsko do 1948, SNS krátce po rozpadu SSSR) -většinou přechodná etapa k integraci nebo rozpadu federace</a:t>
            </a:r>
          </a:p>
          <a:p>
            <a:pPr>
              <a:buNone/>
            </a:pPr>
            <a:r>
              <a:rPr lang="cs-CZ" sz="1200" dirty="0" smtClean="0"/>
              <a:t> 7) </a:t>
            </a:r>
            <a:r>
              <a:rPr lang="cs-CZ" sz="1200" b="1" dirty="0" smtClean="0"/>
              <a:t>podle centra řízení: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centralizovaný </a:t>
            </a:r>
            <a:r>
              <a:rPr lang="cs-CZ" sz="1200" dirty="0" smtClean="0"/>
              <a:t>- řízen z jednoho centra, zpravidla hlavního města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decentralizovaný</a:t>
            </a:r>
            <a:r>
              <a:rPr lang="cs-CZ" sz="1200" dirty="0" smtClean="0"/>
              <a:t> - stát přenechává kompetence různým oblastem</a:t>
            </a:r>
          </a:p>
          <a:p>
            <a:pPr>
              <a:buNone/>
            </a:pPr>
            <a:r>
              <a:rPr lang="cs-CZ" sz="1200" dirty="0" smtClean="0"/>
              <a:t>8) </a:t>
            </a:r>
            <a:r>
              <a:rPr lang="cs-CZ" sz="1200" b="1" dirty="0" smtClean="0"/>
              <a:t>podle složení obyvatelstva: </a:t>
            </a:r>
          </a:p>
          <a:p>
            <a:pPr>
              <a:buNone/>
            </a:pPr>
            <a:r>
              <a:rPr lang="cs-CZ" sz="1200" b="1" dirty="0" smtClean="0"/>
              <a:t>	</a:t>
            </a:r>
            <a:r>
              <a:rPr lang="cs-CZ" sz="1200" dirty="0" smtClean="0"/>
              <a:t>- </a:t>
            </a:r>
            <a:r>
              <a:rPr lang="cs-CZ" sz="1200" i="1" dirty="0" smtClean="0"/>
              <a:t>stát národní </a:t>
            </a:r>
            <a:r>
              <a:rPr lang="cs-CZ" sz="1200" dirty="0" smtClean="0"/>
              <a:t>- jeden národ tvoří jeden stát (např. Dánsko, Portugalsko)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stát s národnostními menšinami </a:t>
            </a:r>
            <a:r>
              <a:rPr lang="cs-CZ" sz="1200" dirty="0" smtClean="0"/>
              <a:t>- převládá jeden národ, příslušníci jiného národa tvoří významnou menšinu (např.     Slovensko, Srbsko)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stát více národů </a:t>
            </a:r>
            <a:r>
              <a:rPr lang="cs-CZ" sz="1200" dirty="0" smtClean="0"/>
              <a:t>- žádný národ nepřevažuje (např. Belgie, Švýcarsko)</a:t>
            </a:r>
          </a:p>
          <a:p>
            <a:pPr>
              <a:buNone/>
            </a:pPr>
            <a:r>
              <a:rPr lang="cs-CZ" sz="1200" dirty="0" smtClean="0"/>
              <a:t>	- </a:t>
            </a:r>
            <a:r>
              <a:rPr lang="cs-CZ" sz="1200" i="1" dirty="0" smtClean="0"/>
              <a:t>občanský stát </a:t>
            </a:r>
            <a:r>
              <a:rPr lang="cs-CZ" sz="1200" dirty="0" smtClean="0"/>
              <a:t>- národnostně velmi smíšený (např. USA)</a:t>
            </a:r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1124744"/>
            <a:ext cx="69847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>
              <a:buNone/>
            </a:pPr>
            <a:r>
              <a:rPr lang="cs-CZ" dirty="0" smtClean="0"/>
              <a:t>Zdroje:</a:t>
            </a:r>
          </a:p>
          <a:p>
            <a:r>
              <a:rPr lang="cs-CZ" dirty="0" err="1" smtClean="0"/>
              <a:t>Cabada</a:t>
            </a:r>
            <a:r>
              <a:rPr lang="cs-CZ" dirty="0" smtClean="0"/>
              <a:t>, L., Kubát, M.: Úvod do studia politické vědy, </a:t>
            </a:r>
            <a:r>
              <a:rPr lang="cs-CZ" dirty="0" err="1" smtClean="0"/>
              <a:t>Eurolex</a:t>
            </a:r>
            <a:r>
              <a:rPr lang="cs-CZ" dirty="0" smtClean="0"/>
              <a:t> Bohemia, Praha, 2002</a:t>
            </a:r>
          </a:p>
          <a:p>
            <a:r>
              <a:rPr lang="cs-CZ" dirty="0" smtClean="0"/>
              <a:t>David, R.: Politologie, Základy společenských věd, Nakladatelství Olomouc, 2002</a:t>
            </a:r>
          </a:p>
          <a:p>
            <a:r>
              <a:rPr lang="cs-CZ" dirty="0" smtClean="0"/>
              <a:t>Dočekalová, P., Švec, K. a kol.: Úvod do politologie, </a:t>
            </a:r>
            <a:r>
              <a:rPr lang="cs-CZ" dirty="0" err="1" smtClean="0"/>
              <a:t>Grada</a:t>
            </a:r>
            <a:r>
              <a:rPr lang="cs-CZ" dirty="0" smtClean="0"/>
              <a:t> </a:t>
            </a:r>
            <a:r>
              <a:rPr lang="cs-CZ" dirty="0" err="1" smtClean="0"/>
              <a:t>Publishing</a:t>
            </a:r>
            <a:r>
              <a:rPr lang="cs-CZ" dirty="0" smtClean="0"/>
              <a:t>, Praha, 2009</a:t>
            </a:r>
          </a:p>
          <a:p>
            <a:r>
              <a:rPr lang="cs-CZ" dirty="0" err="1" smtClean="0"/>
              <a:t>Heywood</a:t>
            </a:r>
            <a:r>
              <a:rPr lang="cs-CZ" dirty="0" smtClean="0"/>
              <a:t>, A.: Politické ideologie, </a:t>
            </a:r>
            <a:r>
              <a:rPr lang="cs-CZ" dirty="0" err="1" smtClean="0"/>
              <a:t>Eurolex</a:t>
            </a:r>
            <a:r>
              <a:rPr lang="cs-CZ" dirty="0" smtClean="0"/>
              <a:t> Bohemia, Praha, 2005</a:t>
            </a:r>
          </a:p>
          <a:p>
            <a:r>
              <a:rPr lang="cs-CZ" dirty="0" err="1" smtClean="0"/>
              <a:t>Říchová</a:t>
            </a:r>
            <a:r>
              <a:rPr lang="cs-CZ" dirty="0" smtClean="0"/>
              <a:t>, B. Úvod do současné politologie, Portál, Praha, 2002</a:t>
            </a:r>
          </a:p>
          <a:p>
            <a:r>
              <a:rPr lang="cs-CZ" dirty="0" err="1" smtClean="0"/>
              <a:t>Sartori</a:t>
            </a:r>
            <a:r>
              <a:rPr lang="cs-CZ" dirty="0" smtClean="0"/>
              <a:t>, G.: Strany a stranické systémy. Schéma pro analýzu, CDK, Brno, 2005</a:t>
            </a:r>
          </a:p>
          <a:p>
            <a:r>
              <a:rPr lang="cs-CZ" dirty="0" smtClean="0"/>
              <a:t>Vodička, K., </a:t>
            </a:r>
            <a:r>
              <a:rPr lang="cs-CZ" dirty="0" err="1" smtClean="0"/>
              <a:t>Cabada</a:t>
            </a:r>
            <a:r>
              <a:rPr lang="cs-CZ" dirty="0" smtClean="0"/>
              <a:t>, L.: Politický systém české republiky : historie a současnost, </a:t>
            </a:r>
          </a:p>
          <a:p>
            <a:r>
              <a:rPr lang="cs-CZ" dirty="0" smtClean="0"/>
              <a:t>http://cs.wikipedia.org/wiki/St%C3%A1t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298</Words>
  <Application>Microsoft Office PowerPoint</Application>
  <PresentationFormat>Předvádění na obrazovce (4:3)</PresentationFormat>
  <Paragraphs>83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Formy a typy státu</vt:lpstr>
      <vt:lpstr>Formy a typy státu</vt:lpstr>
      <vt:lpstr>Formy a typy státu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Demokracie</dc:title>
  <dc:creator>Šormovi</dc:creator>
  <cp:lastModifiedBy>Dum</cp:lastModifiedBy>
  <cp:revision>6</cp:revision>
  <dcterms:created xsi:type="dcterms:W3CDTF">2013-09-15T14:32:08Z</dcterms:created>
  <dcterms:modified xsi:type="dcterms:W3CDTF">2014-01-28T21:23:24Z</dcterms:modified>
</cp:coreProperties>
</file>