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3" r:id="rId2"/>
    <p:sldId id="257" r:id="rId3"/>
    <p:sldId id="258" r:id="rId4"/>
    <p:sldId id="259" r:id="rId5"/>
    <p:sldId id="260" r:id="rId6"/>
    <p:sldId id="261" r:id="rId7"/>
    <p:sldId id="256" r:id="rId8"/>
    <p:sldId id="262" r:id="rId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7" d="100"/>
          <a:sy n="107" d="100"/>
        </p:scale>
        <p:origin x="-90" y="-28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3B4BF104-3081-46FF-BFD2-612EEDF02BA4}" type="datetimeFigureOut">
              <a:rPr lang="cs-CZ" smtClean="0"/>
              <a:pPr/>
              <a:t>23.9.2013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9CD4112-3D9B-4AFF-8085-454E934A2EE3}"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3B4BF104-3081-46FF-BFD2-612EEDF02BA4}" type="datetimeFigureOut">
              <a:rPr lang="cs-CZ" smtClean="0"/>
              <a:pPr/>
              <a:t>23.9.2013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9CD4112-3D9B-4AFF-8085-454E934A2EE3}"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3B4BF104-3081-46FF-BFD2-612EEDF02BA4}" type="datetimeFigureOut">
              <a:rPr lang="cs-CZ" smtClean="0"/>
              <a:pPr/>
              <a:t>23.9.2013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9CD4112-3D9B-4AFF-8085-454E934A2EE3}"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3B4BF104-3081-46FF-BFD2-612EEDF02BA4}" type="datetimeFigureOut">
              <a:rPr lang="cs-CZ" smtClean="0"/>
              <a:pPr/>
              <a:t>23.9.2013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9CD4112-3D9B-4AFF-8085-454E934A2EE3}"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3B4BF104-3081-46FF-BFD2-612EEDF02BA4}" type="datetimeFigureOut">
              <a:rPr lang="cs-CZ" smtClean="0"/>
              <a:pPr/>
              <a:t>23.9.2013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B9CD4112-3D9B-4AFF-8085-454E934A2EE3}"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3B4BF104-3081-46FF-BFD2-612EEDF02BA4}" type="datetimeFigureOut">
              <a:rPr lang="cs-CZ" smtClean="0"/>
              <a:pPr/>
              <a:t>23.9.2013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B9CD4112-3D9B-4AFF-8085-454E934A2EE3}"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3B4BF104-3081-46FF-BFD2-612EEDF02BA4}" type="datetimeFigureOut">
              <a:rPr lang="cs-CZ" smtClean="0"/>
              <a:pPr/>
              <a:t>23.9.2013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B9CD4112-3D9B-4AFF-8085-454E934A2EE3}"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3B4BF104-3081-46FF-BFD2-612EEDF02BA4}" type="datetimeFigureOut">
              <a:rPr lang="cs-CZ" smtClean="0"/>
              <a:pPr/>
              <a:t>23.9.2013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9CD4112-3D9B-4AFF-8085-454E934A2EE3}"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3B4BF104-3081-46FF-BFD2-612EEDF02BA4}" type="datetimeFigureOut">
              <a:rPr lang="cs-CZ" smtClean="0"/>
              <a:pPr/>
              <a:t>23.9.2013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9CD4112-3D9B-4AFF-8085-454E934A2EE3}"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3B4BF104-3081-46FF-BFD2-612EEDF02BA4}" type="datetimeFigureOut">
              <a:rPr lang="cs-CZ" smtClean="0"/>
              <a:pPr/>
              <a:t>23.9.2013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9CD4112-3D9B-4AFF-8085-454E934A2EE3}"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3B4BF104-3081-46FF-BFD2-612EEDF02BA4}" type="datetimeFigureOut">
              <a:rPr lang="cs-CZ" smtClean="0"/>
              <a:pPr/>
              <a:t>23.9.2013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9CD4112-3D9B-4AFF-8085-454E934A2EE3}"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B4BF104-3081-46FF-BFD2-612EEDF02BA4}" type="datetimeFigureOut">
              <a:rPr lang="cs-CZ" smtClean="0"/>
              <a:pPr/>
              <a:t>23.9.2013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9CD4112-3D9B-4AFF-8085-454E934A2EE3}"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hyperlink" Target="http://cs.wikipedia.org/wiki/P%C5%99%C3%ADm%C3%A1_demokracie"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Obrázek 4"/>
          <p:cNvPicPr>
            <a:picLocks noChangeAspect="1"/>
          </p:cNvPicPr>
          <p:nvPr/>
        </p:nvPicPr>
        <p:blipFill>
          <a:blip r:embed="rId2" cstate="print"/>
          <a:srcRect/>
          <a:stretch>
            <a:fillRect/>
          </a:stretch>
        </p:blipFill>
        <p:spPr bwMode="auto">
          <a:xfrm>
            <a:off x="1835150" y="333375"/>
            <a:ext cx="5761038" cy="1258888"/>
          </a:xfrm>
          <a:prstGeom prst="rect">
            <a:avLst/>
          </a:prstGeom>
          <a:noFill/>
          <a:ln w="9525">
            <a:noFill/>
            <a:miter lim="800000"/>
            <a:headEnd/>
            <a:tailEnd/>
          </a:ln>
        </p:spPr>
      </p:pic>
      <p:graphicFrame>
        <p:nvGraphicFramePr>
          <p:cNvPr id="16387" name="Group 3"/>
          <p:cNvGraphicFramePr>
            <a:graphicFrameLocks noGrp="1"/>
          </p:cNvGraphicFramePr>
          <p:nvPr/>
        </p:nvGraphicFramePr>
        <p:xfrm>
          <a:off x="1258888" y="1773238"/>
          <a:ext cx="6769100" cy="4886022"/>
        </p:xfrm>
        <a:graphic>
          <a:graphicData uri="http://schemas.openxmlformats.org/drawingml/2006/table">
            <a:tbl>
              <a:tblPr/>
              <a:tblGrid>
                <a:gridCol w="1512887"/>
                <a:gridCol w="5256213"/>
              </a:tblGrid>
              <a:tr h="506413">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charset="0"/>
                          <a:ea typeface="Times New Roman" pitchFamily="18" charset="0"/>
                          <a:cs typeface="Arial" charset="0"/>
                        </a:rPr>
                        <a:t>Název školy</a:t>
                      </a:r>
                      <a:endParaRPr kumimoji="0" lang="cs-CZ" sz="1400" b="0" i="0" u="none" strike="noStrike" cap="none" normalizeH="0" baseline="0" dirty="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Gymnázium, střední odborná škola, střední odborné učiliště a vyšší odborná škola, Hořice</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921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Číslo projektu</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cs typeface="Arial" charset="0"/>
                        </a:rPr>
                        <a:t>CZ.1.07/1.5.00/34.0873</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921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Název materiálu</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chemeClr val="tx1"/>
                          </a:solidFill>
                          <a:effectLst/>
                          <a:latin typeface="Arial" charset="0"/>
                        </a:rPr>
                        <a:t>Přímá a reálná demokracie </a:t>
                      </a:r>
                      <a:r>
                        <a:rPr kumimoji="0" lang="cs-CZ" sz="1400" b="0" i="0" u="none" strike="noStrike" cap="none" normalizeH="0" baseline="0" dirty="0" smtClean="0">
                          <a:ln>
                            <a:noFill/>
                          </a:ln>
                          <a:solidFill>
                            <a:schemeClr val="tx1"/>
                          </a:solidFill>
                          <a:effectLst/>
                          <a:latin typeface="Arial" charset="0"/>
                          <a:ea typeface="Times New Roman" pitchFamily="18" charset="0"/>
                          <a:cs typeface="Arial" charset="0"/>
                        </a:rPr>
                        <a:t>(</a:t>
                      </a:r>
                      <a:r>
                        <a:rPr kumimoji="0" lang="cs-CZ" sz="1400" b="0" i="0" u="none" strike="noStrike" cap="none" normalizeH="0" baseline="0" dirty="0" smtClean="0">
                          <a:ln>
                            <a:noFill/>
                          </a:ln>
                          <a:solidFill>
                            <a:schemeClr val="tx1"/>
                          </a:solidFill>
                          <a:effectLst/>
                          <a:latin typeface="Arial" charset="0"/>
                          <a:cs typeface="Arial" charset="0"/>
                        </a:rPr>
                        <a:t>VY_32_INOVACE_05.03.08)</a:t>
                      </a: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23838">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Autor</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ea typeface="Times New Roman" pitchFamily="18" charset="0"/>
                          <a:cs typeface="Arial" charset="0"/>
                        </a:rPr>
                        <a:t>Mgr. Vladimír Šorma</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921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Tematická oblast</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cs typeface="Arial" charset="0"/>
                        </a:rPr>
                        <a:t>Základy politologie</a:t>
                      </a: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921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Ročník</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ea typeface="Times New Roman" pitchFamily="18" charset="0"/>
                          <a:cs typeface="Arial" charset="0"/>
                        </a:rPr>
                        <a:t>Sedmý</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921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Datum tvorby</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cs typeface="Arial" charset="0"/>
                        </a:rPr>
                        <a:t>Březen</a:t>
                      </a:r>
                      <a:r>
                        <a:rPr kumimoji="0" lang="cs-CZ" sz="1400" b="0" i="0" u="none" strike="noStrike" cap="none" normalizeH="0" baseline="0" smtClean="0">
                          <a:ln>
                            <a:noFill/>
                          </a:ln>
                          <a:solidFill>
                            <a:schemeClr val="tx1"/>
                          </a:solidFill>
                          <a:effectLst/>
                          <a:latin typeface="Arial" charset="0"/>
                          <a:ea typeface="Times New Roman" pitchFamily="18" charset="0"/>
                          <a:cs typeface="Arial" charset="0"/>
                        </a:rPr>
                        <a:t> 2012</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992188">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Anotace</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ea typeface="Times New Roman" pitchFamily="18" charset="0"/>
                          <a:cs typeface="Arial" charset="0"/>
                        </a:rPr>
                        <a:t>Prezentace je určena pro výuku základů politologie (politické vědy) v hodinách Základů společenských věd ve třetím ročníku, seznamuje studenty se základními termíny v oboru </a:t>
                      </a:r>
                      <a:r>
                        <a:rPr kumimoji="0" lang="cs-CZ" sz="1400" b="0" i="0" u="none" strike="noStrike" cap="none" normalizeH="0" baseline="0" smtClean="0">
                          <a:ln>
                            <a:noFill/>
                          </a:ln>
                          <a:solidFill>
                            <a:schemeClr val="tx1"/>
                          </a:solidFill>
                          <a:effectLst/>
                          <a:latin typeface="Arial" charset="0"/>
                          <a:cs typeface="Arial" charset="0"/>
                        </a:rPr>
                        <a:t>politologie a politiky</a:t>
                      </a:r>
                      <a:endParaRPr kumimoji="0" lang="cs-CZ" sz="1400" b="0" i="0" u="none" strike="noStrike" cap="none" normalizeH="0" baseline="0" smtClean="0">
                        <a:ln>
                          <a:noFill/>
                        </a:ln>
                        <a:solidFill>
                          <a:schemeClr val="tx1"/>
                        </a:solidFill>
                        <a:effectLst/>
                        <a:latin typeface="Arial" charset="0"/>
                        <a:ea typeface="Calibri" pitchFamily="34" charset="0"/>
                        <a:cs typeface="Calibri" pitchFamily="34" charset="0"/>
                      </a:endParaRP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809625">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Metodický pokyn</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ea typeface="Times New Roman" pitchFamily="18" charset="0"/>
                          <a:cs typeface="Arial" charset="0"/>
                        </a:rPr>
                        <a:t>Šablona slouží jako digitalizovaná učebnice pro žáky třetího ročníku  Základů společenských věd – Politologie; jednotlivé strany prezentace na sebe tematicky navazují, řeší problematiku definování a cílů </a:t>
                      </a:r>
                      <a:r>
                        <a:rPr kumimoji="0" lang="cs-CZ" sz="1400" b="0" i="0" u="none" strike="noStrike" cap="none" normalizeH="0" baseline="0" smtClean="0">
                          <a:ln>
                            <a:noFill/>
                          </a:ln>
                          <a:solidFill>
                            <a:schemeClr val="tx1"/>
                          </a:solidFill>
                          <a:effectLst/>
                          <a:latin typeface="Arial" charset="0"/>
                          <a:cs typeface="Arial" charset="0"/>
                        </a:rPr>
                        <a:t>politologie a politiky</a:t>
                      </a:r>
                      <a:r>
                        <a:rPr kumimoji="0" lang="cs-CZ" sz="1400" b="0" i="0" u="none" strike="noStrike" cap="none" normalizeH="0" baseline="0" smtClean="0">
                          <a:ln>
                            <a:noFill/>
                          </a:ln>
                          <a:solidFill>
                            <a:schemeClr val="tx1"/>
                          </a:solidFill>
                          <a:effectLst/>
                          <a:latin typeface="Arial" charset="0"/>
                          <a:cs typeface="Times New Roman" pitchFamily="18" charset="0"/>
                        </a:rPr>
                        <a:t>. Časová dotace materiálu je 15-20 minut.</a:t>
                      </a:r>
                      <a:endParaRPr kumimoji="0" lang="cs-CZ" sz="1400" b="0" i="0" u="none" strike="noStrike" cap="none" normalizeH="0" baseline="0" smtClean="0">
                        <a:ln>
                          <a:noFill/>
                        </a:ln>
                        <a:solidFill>
                          <a:schemeClr val="tx1"/>
                        </a:solidFill>
                        <a:effectLst/>
                        <a:latin typeface="Arial" charset="0"/>
                        <a:ea typeface="Calibri" pitchFamily="34" charset="0"/>
                        <a:cs typeface="Calibri" pitchFamily="34" charset="0"/>
                      </a:endParaRP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noFill/>
                  </a:tcPr>
                </a:tc>
              </a:tr>
            </a:tbl>
          </a:graphicData>
        </a:graphic>
      </p:graphicFrame>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a:t>Přímá a reálná demokracie </a:t>
            </a:r>
          </a:p>
        </p:txBody>
      </p:sp>
      <p:sp>
        <p:nvSpPr>
          <p:cNvPr id="5" name="Zástupný symbol pro obsah 4"/>
          <p:cNvSpPr>
            <a:spLocks noGrp="1"/>
          </p:cNvSpPr>
          <p:nvPr>
            <p:ph idx="1"/>
          </p:nvPr>
        </p:nvSpPr>
        <p:spPr>
          <a:xfrm>
            <a:off x="1043608" y="1600200"/>
            <a:ext cx="7272808" cy="5933256"/>
          </a:xfrm>
        </p:spPr>
        <p:txBody>
          <a:bodyPr>
            <a:noAutofit/>
          </a:bodyPr>
          <a:lstStyle/>
          <a:p>
            <a:pPr>
              <a:buNone/>
            </a:pPr>
            <a:r>
              <a:rPr lang="cs-CZ" sz="1200" b="1" dirty="0" smtClean="0"/>
              <a:t>Přímá demokracie </a:t>
            </a:r>
          </a:p>
          <a:p>
            <a:pPr>
              <a:buFontTx/>
              <a:buChar char="-"/>
            </a:pPr>
            <a:r>
              <a:rPr lang="cs-CZ" sz="1200" dirty="0" smtClean="0"/>
              <a:t>označuje demokratickou formu vlády, ve které je vůle lidu přímo přenášena do procesu politického rozhodování. V přímé závislosti na systémovém modelu užití může v praxi zahrnout prvky, jako jsou: přímé tvoření zákonů lidem, losování do státních úřadů, přímou volbu, referenda, odvolatelnost úředníků a politiků či konečnou kontrolu politického rozhodování. Dvě hlavní formy přímé demokracie jsou participativní demokracie a deliberativní demokracie.</a:t>
            </a:r>
          </a:p>
          <a:p>
            <a:pPr>
              <a:buNone/>
            </a:pPr>
            <a:r>
              <a:rPr lang="cs-CZ" sz="1200" dirty="0" smtClean="0"/>
              <a:t>V současnosti je v politologické teorii tento termín definován jako </a:t>
            </a:r>
            <a:r>
              <a:rPr lang="cs-CZ" sz="1200" b="1" i="1" dirty="0" smtClean="0"/>
              <a:t>typ demokracie, který vzniká rozlišením dle výkonu vlády lidu a je typický tím, že lid vykonává svou moc bez zástupců.</a:t>
            </a:r>
          </a:p>
          <a:p>
            <a:pPr>
              <a:buNone/>
            </a:pPr>
            <a:r>
              <a:rPr lang="cs-CZ" sz="1200" dirty="0" smtClean="0"/>
              <a:t>V teoretickém pojetí politologů (a dříve politických filosofů) tento pojem v klasickém období popisoval státní zřízení antické polis jako byly především starověké Athény. V tomto klasickém teoretickém pojetí jde o protipól zastupitelské demokracie. V moderním pojetí termínu je zahrnut celý soubor „přímých doplňků“ k zastupitelské demokracii, kterými je volič vtažen do procesu politického spolurozhodování.</a:t>
            </a:r>
            <a:r>
              <a:rPr lang="cs-CZ" sz="1200" baseline="30000" dirty="0"/>
              <a:t> </a:t>
            </a:r>
            <a:r>
              <a:rPr lang="cs-CZ" sz="1200" dirty="0" smtClean="0"/>
              <a:t>Popsání typů demokracie a jejich fungování se věnovala řada myslitelů politické teorie – například </a:t>
            </a:r>
            <a:r>
              <a:rPr lang="cs-CZ" sz="1200" dirty="0" err="1" smtClean="0"/>
              <a:t>Jean</a:t>
            </a:r>
            <a:r>
              <a:rPr lang="cs-CZ" sz="1200" dirty="0" smtClean="0"/>
              <a:t>-Jacques Rousseau (viz Rousseauovo pojetí přímé demokracie), John </a:t>
            </a:r>
            <a:r>
              <a:rPr lang="cs-CZ" sz="1200" dirty="0" err="1" smtClean="0"/>
              <a:t>Stuart</a:t>
            </a:r>
            <a:r>
              <a:rPr lang="cs-CZ" sz="1200" dirty="0" smtClean="0"/>
              <a:t> </a:t>
            </a:r>
            <a:r>
              <a:rPr lang="cs-CZ" sz="1200" dirty="0" err="1" smtClean="0"/>
              <a:t>Mill</a:t>
            </a:r>
            <a:r>
              <a:rPr lang="cs-CZ" sz="1200" dirty="0" smtClean="0"/>
              <a:t>, John Locke, </a:t>
            </a:r>
            <a:r>
              <a:rPr lang="cs-CZ" sz="1200" dirty="0" err="1" smtClean="0"/>
              <a:t>Alexis</a:t>
            </a:r>
            <a:r>
              <a:rPr lang="cs-CZ" sz="1200" dirty="0" smtClean="0"/>
              <a:t> de </a:t>
            </a:r>
            <a:r>
              <a:rPr lang="cs-CZ" sz="1200" dirty="0" err="1" smtClean="0"/>
              <a:t>Tocqueville</a:t>
            </a:r>
            <a:r>
              <a:rPr lang="cs-CZ" sz="1200" dirty="0" smtClean="0"/>
              <a:t>, Josef Alois </a:t>
            </a:r>
            <a:r>
              <a:rPr lang="cs-CZ" sz="1200" dirty="0" err="1" smtClean="0"/>
              <a:t>Schumpeter</a:t>
            </a:r>
            <a:r>
              <a:rPr lang="cs-CZ" sz="1200" dirty="0" smtClean="0"/>
              <a:t>, Hannah </a:t>
            </a:r>
            <a:r>
              <a:rPr lang="cs-CZ" sz="1200" dirty="0" err="1" smtClean="0"/>
              <a:t>Arendtová</a:t>
            </a:r>
            <a:r>
              <a:rPr lang="cs-CZ" sz="1200" dirty="0" smtClean="0"/>
              <a:t>, Cornelius </a:t>
            </a:r>
            <a:r>
              <a:rPr lang="cs-CZ" sz="1200" dirty="0" err="1" smtClean="0"/>
              <a:t>Castoriadis</a:t>
            </a:r>
            <a:r>
              <a:rPr lang="cs-CZ" sz="1200" dirty="0" smtClean="0"/>
              <a:t> či Benjamin </a:t>
            </a:r>
            <a:r>
              <a:rPr lang="cs-CZ" sz="1200" dirty="0" err="1" smtClean="0"/>
              <a:t>Constant</a:t>
            </a:r>
            <a:r>
              <a:rPr lang="cs-CZ" sz="1200" dirty="0" smtClean="0"/>
              <a:t>) – ale i současní politologové jako např. Vít Hloušek, Wilfried </a:t>
            </a:r>
            <a:r>
              <a:rPr lang="cs-CZ" sz="1200" dirty="0" err="1" smtClean="0"/>
              <a:t>Marxer</a:t>
            </a:r>
            <a:r>
              <a:rPr lang="cs-CZ" sz="1200" dirty="0" smtClean="0"/>
              <a:t>, </a:t>
            </a:r>
            <a:r>
              <a:rPr lang="cs-CZ" sz="1200" dirty="0" err="1" smtClean="0"/>
              <a:t>Zoltán</a:t>
            </a:r>
            <a:r>
              <a:rPr lang="cs-CZ" sz="1200" dirty="0" smtClean="0"/>
              <a:t> Tibor </a:t>
            </a:r>
            <a:r>
              <a:rPr lang="cs-CZ" sz="1200" dirty="0" err="1" smtClean="0"/>
              <a:t>Pállinger</a:t>
            </a:r>
            <a:r>
              <a:rPr lang="cs-CZ" sz="1200" dirty="0" smtClean="0"/>
              <a:t> či Helge </a:t>
            </a:r>
            <a:r>
              <a:rPr lang="cs-CZ" sz="1200" dirty="0" err="1" smtClean="0"/>
              <a:t>Batt</a:t>
            </a:r>
            <a:r>
              <a:rPr lang="cs-CZ" sz="1200" dirty="0" smtClean="0"/>
              <a:t> a řada dalších (viz "Literatura").</a:t>
            </a:r>
          </a:p>
          <a:p>
            <a:pPr>
              <a:buNone/>
            </a:pPr>
            <a:r>
              <a:rPr lang="cs-CZ" sz="1200" dirty="0" smtClean="0"/>
              <a:t>Wilfried </a:t>
            </a:r>
            <a:r>
              <a:rPr lang="cs-CZ" sz="1200" dirty="0" err="1" smtClean="0"/>
              <a:t>Marxer</a:t>
            </a:r>
            <a:r>
              <a:rPr lang="cs-CZ" sz="1200" dirty="0" smtClean="0"/>
              <a:t> například poukázal na skutečnost, že ryzí přímá demokracie tak, jak vznikla ve starověkých Athénách, je realizovatelná jen ve státě s relativně malým počtem obyvatel.</a:t>
            </a:r>
            <a:r>
              <a:rPr lang="cs-CZ" sz="1200" baseline="30000" dirty="0"/>
              <a:t> </a:t>
            </a:r>
            <a:r>
              <a:rPr lang="cs-CZ" sz="1200" dirty="0" err="1" smtClean="0"/>
              <a:t>Marxer</a:t>
            </a:r>
            <a:r>
              <a:rPr lang="cs-CZ" sz="1200" dirty="0" smtClean="0"/>
              <a:t> ve spolupráci s </a:t>
            </a:r>
            <a:r>
              <a:rPr lang="cs-CZ" sz="1200" dirty="0" err="1" smtClean="0"/>
              <a:t>Pállingerem</a:t>
            </a:r>
            <a:r>
              <a:rPr lang="cs-CZ" sz="1200" dirty="0" smtClean="0"/>
              <a:t> dále vysledovali funkcionální deficit zastupitelské demokracie (pasivita občanů, lobby zájmových skupin), a vyřkli tezi, že ho lze odstranit přijetím prvků přímé demokracie (jako referendum, přímá volba) při zachování existence zastupitelské demokracie. Stejného názoru je i Helge </a:t>
            </a:r>
            <a:r>
              <a:rPr lang="cs-CZ" sz="1200" dirty="0" err="1" smtClean="0"/>
              <a:t>Batt</a:t>
            </a:r>
            <a:r>
              <a:rPr lang="cs-CZ" sz="1200" dirty="0" smtClean="0"/>
              <a:t>.</a:t>
            </a:r>
          </a:p>
          <a:p>
            <a:pPr>
              <a:buNone/>
            </a:pPr>
            <a:r>
              <a:rPr lang="cs-CZ" sz="1200" dirty="0" smtClean="0"/>
              <a:t>Wolf </a:t>
            </a:r>
            <a:r>
              <a:rPr lang="cs-CZ" sz="1200" dirty="0" err="1" smtClean="0"/>
              <a:t>Linder</a:t>
            </a:r>
            <a:r>
              <a:rPr lang="cs-CZ" sz="1200" dirty="0" smtClean="0"/>
              <a:t>, který se zabýval prvky přímé demokracie na modelu švýcarské polopřímé demokracie, stanovil její tři efekty, a to za prvé začlenění témat, které vycházejí z požadavků lidu, do politické diskuse, za druhé mohou lidové iniciativy zrychlovat politický rozhodovací proces a za třetí funguje jako efektivní vyjádření nespokojenosti se současným politickým stavem.</a:t>
            </a:r>
            <a:r>
              <a:rPr lang="cs-CZ" sz="1200" baseline="30000" dirty="0" smtClean="0">
                <a:hlinkClick r:id="rId2"/>
              </a:rPr>
              <a:t>[</a:t>
            </a:r>
            <a:endParaRPr lang="cs-CZ" sz="1200" dirty="0" smtClean="0"/>
          </a:p>
          <a:p>
            <a:pPr>
              <a:buFontTx/>
              <a:buChar char="-"/>
            </a:pPr>
            <a:endParaRPr lang="cs-CZ" sz="1200" dirty="0" smtClean="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a:t>Přímá a reálná demokracie </a:t>
            </a:r>
          </a:p>
        </p:txBody>
      </p:sp>
      <p:sp>
        <p:nvSpPr>
          <p:cNvPr id="5" name="Zástupný symbol pro obsah 4"/>
          <p:cNvSpPr>
            <a:spLocks noGrp="1"/>
          </p:cNvSpPr>
          <p:nvPr>
            <p:ph idx="1"/>
          </p:nvPr>
        </p:nvSpPr>
        <p:spPr>
          <a:xfrm>
            <a:off x="1619672" y="1600200"/>
            <a:ext cx="6480720" cy="5933256"/>
          </a:xfrm>
        </p:spPr>
        <p:txBody>
          <a:bodyPr>
            <a:noAutofit/>
          </a:bodyPr>
          <a:lstStyle/>
          <a:p>
            <a:pPr>
              <a:lnSpc>
                <a:spcPct val="90000"/>
              </a:lnSpc>
              <a:buNone/>
            </a:pPr>
            <a:r>
              <a:rPr lang="cs-CZ" sz="1400" b="1" dirty="0" smtClean="0"/>
              <a:t>Nástroje </a:t>
            </a:r>
            <a:r>
              <a:rPr lang="cs-CZ" sz="1400" b="1" dirty="0"/>
              <a:t>přímé demokracie </a:t>
            </a:r>
            <a:r>
              <a:rPr lang="cs-CZ" sz="1100" dirty="0"/>
              <a:t>(klasifikace podle Helge </a:t>
            </a:r>
            <a:r>
              <a:rPr lang="cs-CZ" sz="1100" dirty="0" err="1"/>
              <a:t>Batt</a:t>
            </a:r>
            <a:r>
              <a:rPr lang="cs-CZ" sz="1100" dirty="0" smtClean="0"/>
              <a:t>)</a:t>
            </a:r>
          </a:p>
          <a:p>
            <a:pPr>
              <a:lnSpc>
                <a:spcPct val="90000"/>
              </a:lnSpc>
              <a:buNone/>
            </a:pPr>
            <a:r>
              <a:rPr lang="cs-CZ" sz="1200" b="1" i="1" dirty="0" smtClean="0"/>
              <a:t>Pozitivní nástroje</a:t>
            </a:r>
          </a:p>
          <a:p>
            <a:pPr>
              <a:lnSpc>
                <a:spcPct val="90000"/>
              </a:lnSpc>
              <a:buFont typeface="+mj-lt"/>
              <a:buAutoNum type="arabicPeriod"/>
            </a:pPr>
            <a:r>
              <a:rPr lang="cs-CZ" sz="1200" b="1" dirty="0" smtClean="0"/>
              <a:t>Podnět</a:t>
            </a:r>
          </a:p>
          <a:p>
            <a:pPr>
              <a:lnSpc>
                <a:spcPct val="90000"/>
              </a:lnSpc>
              <a:buFont typeface="+mj-lt"/>
              <a:buAutoNum type="arabicPeriod"/>
            </a:pPr>
            <a:r>
              <a:rPr lang="cs-CZ" sz="1200" b="1" dirty="0" smtClean="0"/>
              <a:t>Referendum</a:t>
            </a:r>
          </a:p>
          <a:p>
            <a:pPr>
              <a:lnSpc>
                <a:spcPct val="90000"/>
              </a:lnSpc>
              <a:buFont typeface="+mj-lt"/>
              <a:buAutoNum type="arabicPeriod"/>
            </a:pPr>
            <a:r>
              <a:rPr lang="cs-CZ" sz="1200" b="1" dirty="0" smtClean="0"/>
              <a:t>Iniciativa</a:t>
            </a:r>
          </a:p>
          <a:p>
            <a:pPr>
              <a:lnSpc>
                <a:spcPct val="90000"/>
              </a:lnSpc>
              <a:buFont typeface="+mj-lt"/>
              <a:buAutoNum type="arabicPeriod"/>
            </a:pPr>
            <a:r>
              <a:rPr lang="cs-CZ" sz="1200" b="1" dirty="0" smtClean="0"/>
              <a:t>Plebiscit</a:t>
            </a:r>
            <a:endParaRPr lang="cs-CZ" sz="1200" b="1" dirty="0"/>
          </a:p>
          <a:p>
            <a:pPr marL="514350" indent="-514350">
              <a:lnSpc>
                <a:spcPct val="90000"/>
              </a:lnSpc>
              <a:buNone/>
            </a:pPr>
            <a:r>
              <a:rPr lang="cs-CZ" sz="1200" b="1" dirty="0" smtClean="0"/>
              <a:t>	Podnět</a:t>
            </a:r>
          </a:p>
          <a:p>
            <a:pPr marL="514350" indent="-514350">
              <a:lnSpc>
                <a:spcPct val="80000"/>
              </a:lnSpc>
              <a:buNone/>
            </a:pPr>
            <a:r>
              <a:rPr lang="cs-CZ" sz="1200" dirty="0"/>
              <a:t> </a:t>
            </a:r>
            <a:r>
              <a:rPr lang="cs-CZ" sz="1200" dirty="0" smtClean="0"/>
              <a:t>         </a:t>
            </a:r>
            <a:r>
              <a:rPr lang="cs-CZ" sz="1200" dirty="0"/>
              <a:t>- jako podnět jsou označovány takové prostředky lidového hlasování, které nejsou státním orgánům závazné. </a:t>
            </a:r>
            <a:r>
              <a:rPr lang="cs-CZ" sz="1200" dirty="0" smtClean="0"/>
              <a:t>Podnět </a:t>
            </a:r>
            <a:r>
              <a:rPr lang="cs-CZ" sz="1200" dirty="0"/>
              <a:t>umožňuje  občanům vyjádřit se k určitému návrhu zákona prostřednictvím lidovému hlasování. Je to </a:t>
            </a:r>
            <a:r>
              <a:rPr lang="cs-CZ" sz="1200" dirty="0" smtClean="0"/>
              <a:t>politický </a:t>
            </a:r>
            <a:r>
              <a:rPr lang="cs-CZ" sz="1200" dirty="0"/>
              <a:t>nástroj,který má hlavně zjišťovací hodnotu. Úkolem podnětu je ukázat, jaké občanské podpoře se těší chystaný návrh zákona. Výsledky  hlasování jsou v tomto případě pouze orientační, proto mohou, ale také nemusejí být zohledněny</a:t>
            </a:r>
          </a:p>
          <a:p>
            <a:pPr marL="514350" indent="-514350">
              <a:lnSpc>
                <a:spcPct val="90000"/>
              </a:lnSpc>
              <a:buNone/>
            </a:pPr>
            <a:r>
              <a:rPr lang="cs-CZ" sz="1200" b="1" dirty="0"/>
              <a:t>	</a:t>
            </a:r>
            <a:r>
              <a:rPr lang="cs-CZ" sz="1200" b="1" dirty="0" smtClean="0"/>
              <a:t>Referendum</a:t>
            </a:r>
          </a:p>
          <a:p>
            <a:pPr marL="514350" indent="-514350">
              <a:lnSpc>
                <a:spcPct val="90000"/>
              </a:lnSpc>
              <a:buNone/>
            </a:pPr>
            <a:r>
              <a:rPr lang="cs-CZ" sz="1200" dirty="0" smtClean="0"/>
              <a:t>           - tento nástroj je využíván při rozhodnutích o návrzích nového zákona či změně ústavních zákonů. Návrh nebo změna jsou předloženy k  posouzení občanům. Referendum má dvě dimenze. Například ústavní řády Švýcarské konfederace, Itálie a Lichtenštejnska znají formu fakult aktivního referenda. To se vyznačuje tím, že je mohou vyvolat sami voliči. Druhou formu pak tvoří tzv. obligatorní referendum. O něm mluvíme v případě, že vyhlášení referenda není iniciováno občany, ale předepisuje jej přímo zákon. Obligatorní referendum se většinou týká změn  ústavního zákona, či podpisu mezinárodních dohod. Setkat se s tímto typem je z evropských zemí možné ve Švýcarsku, Lichtenštejnsku,  Rakousku, Dánsku a ze spolkových zemí Německa v Hesensku a Bavorsku</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a:t>Přímá a reálná demokracie </a:t>
            </a:r>
          </a:p>
        </p:txBody>
      </p:sp>
      <p:sp>
        <p:nvSpPr>
          <p:cNvPr id="5" name="Zástupný symbol pro obsah 4"/>
          <p:cNvSpPr>
            <a:spLocks noGrp="1"/>
          </p:cNvSpPr>
          <p:nvPr>
            <p:ph idx="1"/>
          </p:nvPr>
        </p:nvSpPr>
        <p:spPr>
          <a:xfrm>
            <a:off x="1547664" y="1600200"/>
            <a:ext cx="6768752" cy="5933256"/>
          </a:xfrm>
        </p:spPr>
        <p:txBody>
          <a:bodyPr>
            <a:noAutofit/>
          </a:bodyPr>
          <a:lstStyle/>
          <a:p>
            <a:pPr>
              <a:lnSpc>
                <a:spcPct val="90000"/>
              </a:lnSpc>
              <a:buNone/>
            </a:pPr>
            <a:r>
              <a:rPr lang="cs-CZ" sz="1100" b="1" dirty="0" smtClean="0"/>
              <a:t>Nástroje </a:t>
            </a:r>
            <a:r>
              <a:rPr lang="cs-CZ" sz="1100" b="1" dirty="0"/>
              <a:t>přímé demokracie </a:t>
            </a:r>
            <a:r>
              <a:rPr lang="cs-CZ" sz="1100" dirty="0"/>
              <a:t>(klasifikace podle Helge </a:t>
            </a:r>
            <a:r>
              <a:rPr lang="cs-CZ" sz="1100" dirty="0" err="1"/>
              <a:t>Batt</a:t>
            </a:r>
            <a:r>
              <a:rPr lang="cs-CZ" sz="1100" dirty="0" smtClean="0"/>
              <a:t>)</a:t>
            </a:r>
          </a:p>
          <a:p>
            <a:pPr marL="514350" indent="-514350">
              <a:lnSpc>
                <a:spcPct val="90000"/>
              </a:lnSpc>
              <a:buNone/>
            </a:pPr>
            <a:r>
              <a:rPr lang="cs-CZ" sz="1100" b="1" dirty="0" smtClean="0"/>
              <a:t>	Iniciativa</a:t>
            </a:r>
          </a:p>
          <a:p>
            <a:pPr>
              <a:lnSpc>
                <a:spcPct val="90000"/>
              </a:lnSpc>
              <a:buNone/>
            </a:pPr>
            <a:r>
              <a:rPr lang="cs-CZ" sz="1100" dirty="0" smtClean="0"/>
              <a:t>	- pod označením iniciativa se skrývá mechanismus, jehož specifikem je způsob podání zákonného návrhu. Ten mohou podat buďto jednotlivci, skupina osob nebo organizace. Jedná se tedy o formu politického chování vyvolanou ze středu občanské společnosti. Další osud takto iniciovaného zákona závisí na ústavní tradici dané země, která  mechanismus ve svém zákonodárství uplatňuje. Zpravidla bývá takovýto návrh podmíněn ziskem určitého počtu podpisů, dále pokračuje k projednání v parlamentních komorách, které oněm následně rozhodují. V úvahu přichází i varianta, kdy konečné rozhodnutí systém znovu svěří do rukou voličů. S touto praxí je možné se setkat ve Švýcarsku, Lichtenštejnsku, stejně tak v některých zemských ústavách Spolkové republiky Německo a to v souvislosti s ústavní iniciativou.O obyčejných zákonech mohou tímto způsobem rozhodovat občané například ve všech německých spolkových zemích, v Lichtenštejnsku a ve Švýcarsku na kantonální úrovni</a:t>
            </a:r>
          </a:p>
          <a:p>
            <a:pPr>
              <a:lnSpc>
                <a:spcPct val="90000"/>
              </a:lnSpc>
              <a:buNone/>
            </a:pPr>
            <a:r>
              <a:rPr lang="cs-CZ" sz="1100" b="1" dirty="0" smtClean="0"/>
              <a:t>	     Plebiscit</a:t>
            </a:r>
          </a:p>
          <a:p>
            <a:pPr>
              <a:lnSpc>
                <a:spcPct val="90000"/>
              </a:lnSpc>
              <a:buNone/>
            </a:pPr>
            <a:r>
              <a:rPr lang="cs-CZ" sz="1100" dirty="0" smtClean="0"/>
              <a:t>            - posledním</a:t>
            </a:r>
            <a:r>
              <a:rPr lang="cs-CZ" sz="1100" dirty="0"/>
              <a:t>znástrojůpředstavujeplebiscit.Plebiscit</a:t>
            </a:r>
            <a:r>
              <a:rPr lang="cs-CZ" sz="1100" dirty="0" smtClean="0"/>
              <a:t>popisu je</a:t>
            </a:r>
            <a:r>
              <a:rPr lang="cs-CZ" sz="1100" dirty="0"/>
              <a:t>typlidovéhohlasováníozměně</a:t>
            </a:r>
            <a:r>
              <a:rPr lang="cs-CZ" sz="1100" dirty="0" smtClean="0"/>
              <a:t>klasického</a:t>
            </a:r>
            <a:r>
              <a:rPr lang="cs-CZ" sz="1100" dirty="0"/>
              <a:t> zákona, nebo izákona ústavního, kdy impuls kjeho uspořádání </a:t>
            </a:r>
            <a:r>
              <a:rPr lang="cs-CZ" sz="1100" dirty="0" smtClean="0"/>
              <a:t>nevychází od</a:t>
            </a:r>
            <a:r>
              <a:rPr lang="cs-CZ" sz="1100" dirty="0"/>
              <a:t>občanů,alejeiniciovánvládnímiorgány.Cožjimtakéumožňuje</a:t>
            </a:r>
            <a:r>
              <a:rPr lang="cs-CZ" sz="1100" dirty="0" smtClean="0"/>
              <a:t>využít tohoto</a:t>
            </a:r>
            <a:r>
              <a:rPr lang="cs-CZ" sz="1100" dirty="0"/>
              <a:t>prostředku</a:t>
            </a:r>
            <a:r>
              <a:rPr lang="cs-CZ" sz="1100" dirty="0" smtClean="0"/>
              <a:t>ze</a:t>
            </a:r>
            <a:r>
              <a:rPr lang="cs-CZ" sz="1100" dirty="0"/>
              <a:t>strategickýchdůvodůkupevněnímocičiziskuvšeobecnépodporytakto</a:t>
            </a:r>
            <a:r>
              <a:rPr lang="cs-CZ" sz="1100" dirty="0" smtClean="0"/>
              <a:t>schvalovanému zákonu</a:t>
            </a:r>
            <a:r>
              <a:rPr lang="cs-CZ" sz="1100" dirty="0"/>
              <a:t>.VtomtoohledupoukazujeHelge</a:t>
            </a:r>
            <a:r>
              <a:rPr lang="cs-CZ" sz="1100" dirty="0" err="1"/>
              <a:t>Batt</a:t>
            </a:r>
            <a:r>
              <a:rPr lang="cs-CZ" sz="1100" dirty="0"/>
              <a:t>nafrancouzskoupátourepubliku,</a:t>
            </a:r>
            <a:r>
              <a:rPr lang="cs-CZ" sz="1100" dirty="0" smtClean="0"/>
              <a:t>kde </a:t>
            </a:r>
            <a:r>
              <a:rPr lang="cs-CZ" sz="1100" dirty="0"/>
              <a:t>nástroj</a:t>
            </a:r>
            <a:r>
              <a:rPr lang="cs-CZ" sz="1100" dirty="0" smtClean="0"/>
              <a:t>měl</a:t>
            </a:r>
            <a:r>
              <a:rPr lang="cs-CZ" sz="1100" dirty="0"/>
              <a:t>posloužitpředevšímkupevněnímoci</a:t>
            </a:r>
            <a:r>
              <a:rPr lang="cs-CZ" sz="1100" dirty="0" smtClean="0"/>
              <a:t>francouzského</a:t>
            </a:r>
            <a:r>
              <a:rPr lang="cs-CZ" sz="1100" dirty="0"/>
              <a:t>prezidenta</a:t>
            </a:r>
          </a:p>
          <a:p>
            <a:pPr>
              <a:lnSpc>
                <a:spcPct val="90000"/>
              </a:lnSpc>
            </a:pPr>
            <a:endParaRPr lang="cs-CZ" sz="1100" dirty="0"/>
          </a:p>
          <a:p>
            <a:pPr>
              <a:buNone/>
            </a:pPr>
            <a:r>
              <a:rPr lang="cs-CZ" sz="1100" b="1" i="1" dirty="0" smtClean="0"/>
              <a:t>Negativní nástroje</a:t>
            </a:r>
          </a:p>
          <a:p>
            <a:pPr>
              <a:buNone/>
            </a:pPr>
            <a:r>
              <a:rPr lang="cs-CZ" sz="1100" b="1" dirty="0" smtClean="0"/>
              <a:t>Lidové veto </a:t>
            </a:r>
            <a:r>
              <a:rPr lang="cs-CZ" sz="1100" dirty="0" smtClean="0"/>
              <a:t>(ratifikační referendum) – umožňuje lidu vyjádřit se pro potvrzení přijetí či zamítnutí zákona. Dle působnosti se dělí na lokální a celostátní.</a:t>
            </a:r>
          </a:p>
          <a:p>
            <a:pPr>
              <a:buNone/>
            </a:pPr>
            <a:r>
              <a:rPr lang="cs-CZ" sz="1100" b="1" dirty="0" smtClean="0"/>
              <a:t>Odvolatelnost poslanců </a:t>
            </a:r>
            <a:r>
              <a:rPr lang="cs-CZ" sz="1100" dirty="0" smtClean="0"/>
              <a:t>(imperativní mandát) – nepatří do základních rysů přímé demokracie a v praxi vedl k deformaci systému a závislosti poslanců. V současnosti se téměř nepoužívá.</a:t>
            </a:r>
          </a:p>
          <a:p>
            <a:pPr>
              <a:lnSpc>
                <a:spcPct val="90000"/>
              </a:lnSpc>
              <a:buNone/>
            </a:pPr>
            <a:endParaRPr lang="cs-CZ" sz="1100" dirty="0" smtClean="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a:t>Přímá a reálná demokracie </a:t>
            </a:r>
          </a:p>
        </p:txBody>
      </p:sp>
      <p:sp>
        <p:nvSpPr>
          <p:cNvPr id="5" name="Zástupný symbol pro obsah 4"/>
          <p:cNvSpPr>
            <a:spLocks noGrp="1"/>
          </p:cNvSpPr>
          <p:nvPr>
            <p:ph idx="1"/>
          </p:nvPr>
        </p:nvSpPr>
        <p:spPr>
          <a:xfrm>
            <a:off x="1547664" y="1600200"/>
            <a:ext cx="6768752" cy="5933256"/>
          </a:xfrm>
        </p:spPr>
        <p:txBody>
          <a:bodyPr>
            <a:noAutofit/>
          </a:bodyPr>
          <a:lstStyle/>
          <a:p>
            <a:pPr>
              <a:buNone/>
            </a:pPr>
            <a:r>
              <a:rPr lang="cs-CZ" sz="1400" b="1" dirty="0" smtClean="0"/>
              <a:t>Reálná demokracie</a:t>
            </a:r>
            <a:endParaRPr lang="cs-CZ" sz="1400" dirty="0" smtClean="0"/>
          </a:p>
          <a:p>
            <a:pPr>
              <a:buNone/>
            </a:pPr>
            <a:r>
              <a:rPr lang="cs-CZ" sz="1200" dirty="0" smtClean="0"/>
              <a:t>Reálná </a:t>
            </a:r>
            <a:r>
              <a:rPr lang="cs-CZ" sz="1200" dirty="0"/>
              <a:t>x ideální demokracie </a:t>
            </a:r>
          </a:p>
          <a:p>
            <a:pPr>
              <a:buFontTx/>
              <a:buChar char="-"/>
            </a:pPr>
            <a:r>
              <a:rPr lang="cs-CZ" sz="1200" dirty="0" smtClean="0"/>
              <a:t>reálná </a:t>
            </a:r>
            <a:r>
              <a:rPr lang="cs-CZ" sz="1200" dirty="0"/>
              <a:t>demokracie (dosažitelná) je vždy nedokonalá a měla by si klást přiměřené cíle. </a:t>
            </a:r>
          </a:p>
          <a:p>
            <a:pPr>
              <a:buFontTx/>
              <a:buChar char="-"/>
            </a:pPr>
            <a:r>
              <a:rPr lang="cs-CZ" sz="1200" dirty="0" smtClean="0"/>
              <a:t>pokud </a:t>
            </a:r>
            <a:r>
              <a:rPr lang="cs-CZ" sz="1200" dirty="0"/>
              <a:t>si stanoví cíl (jakkoliv sám o sobě pozitivní) mimo možnosti či ochotu většiny lidí, nezbývá než je k tomu donutit a to ústí v nějakou formu totality. </a:t>
            </a:r>
          </a:p>
          <a:p>
            <a:pPr>
              <a:buFontTx/>
              <a:buChar char="-"/>
            </a:pPr>
            <a:r>
              <a:rPr lang="cs-CZ" sz="1200" dirty="0" smtClean="0"/>
              <a:t>ideální</a:t>
            </a:r>
            <a:r>
              <a:rPr lang="cs-CZ" sz="1200" dirty="0"/>
              <a:t>, zcela naplněná forma demokracie je utopickou představou. </a:t>
            </a:r>
            <a:endParaRPr lang="cs-CZ" sz="1200" dirty="0" smtClean="0"/>
          </a:p>
          <a:p>
            <a:pPr>
              <a:buFontTx/>
              <a:buChar char="-"/>
            </a:pPr>
            <a:endParaRPr lang="cs-CZ" sz="1200" dirty="0"/>
          </a:p>
          <a:p>
            <a:pPr>
              <a:buNone/>
            </a:pPr>
            <a:r>
              <a:rPr lang="cs-CZ" sz="1200" b="1" dirty="0" smtClean="0"/>
              <a:t>Znaky </a:t>
            </a:r>
            <a:r>
              <a:rPr lang="cs-CZ" sz="1200" b="1" dirty="0"/>
              <a:t>reálné demokracie </a:t>
            </a:r>
          </a:p>
          <a:p>
            <a:pPr>
              <a:buFont typeface="Calibri" pitchFamily="34" charset="0"/>
              <a:buChar char="₋"/>
            </a:pPr>
            <a:r>
              <a:rPr lang="cs-CZ" sz="1200" dirty="0" smtClean="0"/>
              <a:t>Státní </a:t>
            </a:r>
            <a:r>
              <a:rPr lang="cs-CZ" sz="1200" dirty="0"/>
              <a:t>moc je odvozena od suverenity lidí/lidu a slouží alespoň většině z nich. </a:t>
            </a:r>
          </a:p>
          <a:p>
            <a:pPr>
              <a:buFont typeface="Calibri" pitchFamily="34" charset="0"/>
              <a:buChar char="₋"/>
            </a:pPr>
            <a:r>
              <a:rPr lang="cs-CZ" sz="1200" dirty="0" smtClean="0"/>
              <a:t>Dodržování </a:t>
            </a:r>
            <a:r>
              <a:rPr lang="cs-CZ" sz="1200" dirty="0"/>
              <a:t>lidských práv a svobod. </a:t>
            </a:r>
          </a:p>
          <a:p>
            <a:pPr>
              <a:buFont typeface="Calibri" pitchFamily="34" charset="0"/>
              <a:buChar char="₋"/>
            </a:pPr>
            <a:r>
              <a:rPr lang="cs-CZ" sz="1200" dirty="0" smtClean="0"/>
              <a:t>Právní </a:t>
            </a:r>
            <a:r>
              <a:rPr lang="cs-CZ" sz="1200" dirty="0"/>
              <a:t>stát = vláda práva = rovnost před zákonem. </a:t>
            </a:r>
          </a:p>
          <a:p>
            <a:pPr>
              <a:buFont typeface="Calibri" pitchFamily="34" charset="0"/>
              <a:buChar char="₋"/>
            </a:pPr>
            <a:r>
              <a:rPr lang="cs-CZ" sz="1200" dirty="0" smtClean="0"/>
              <a:t>Politická </a:t>
            </a:r>
            <a:r>
              <a:rPr lang="cs-CZ" sz="1200" dirty="0"/>
              <a:t>svoboda. </a:t>
            </a:r>
          </a:p>
          <a:p>
            <a:pPr>
              <a:buFont typeface="Calibri" pitchFamily="34" charset="0"/>
              <a:buChar char="₋"/>
            </a:pPr>
            <a:r>
              <a:rPr lang="cs-CZ" sz="1200" dirty="0" smtClean="0"/>
              <a:t>Pravidelné </a:t>
            </a:r>
            <a:r>
              <a:rPr lang="cs-CZ" sz="1200" dirty="0"/>
              <a:t>svobodné volby. </a:t>
            </a:r>
          </a:p>
          <a:p>
            <a:pPr>
              <a:buFont typeface="Calibri" pitchFamily="34" charset="0"/>
              <a:buChar char="₋"/>
            </a:pPr>
            <a:r>
              <a:rPr lang="pt-BR" sz="1200" dirty="0" smtClean="0"/>
              <a:t>Právo </a:t>
            </a:r>
            <a:r>
              <a:rPr lang="pt-BR" sz="1200" dirty="0"/>
              <a:t>ucházet se o úřad. </a:t>
            </a:r>
          </a:p>
          <a:p>
            <a:pPr>
              <a:buFont typeface="Calibri" pitchFamily="34" charset="0"/>
              <a:buChar char="₋"/>
            </a:pPr>
            <a:r>
              <a:rPr lang="cs-CZ" sz="1200" dirty="0" smtClean="0"/>
              <a:t>Dělba </a:t>
            </a:r>
            <a:r>
              <a:rPr lang="cs-CZ" sz="1200" dirty="0"/>
              <a:t>moci zajistí kontrolu = moc zákonodárná, výkonná, soudní. </a:t>
            </a:r>
          </a:p>
          <a:p>
            <a:pPr>
              <a:buFont typeface="Calibri" pitchFamily="34" charset="0"/>
              <a:buChar char="₋"/>
            </a:pPr>
            <a:r>
              <a:rPr lang="cs-CZ" sz="1200" dirty="0" smtClean="0"/>
              <a:t>Nezávislé </a:t>
            </a:r>
            <a:r>
              <a:rPr lang="cs-CZ" sz="1200" dirty="0"/>
              <a:t>soudy. </a:t>
            </a:r>
          </a:p>
          <a:p>
            <a:pPr>
              <a:buFont typeface="Calibri" pitchFamily="34" charset="0"/>
              <a:buChar char="₋"/>
            </a:pPr>
            <a:r>
              <a:rPr lang="cs-CZ" sz="1200" dirty="0" smtClean="0"/>
              <a:t>Vláda </a:t>
            </a:r>
            <a:r>
              <a:rPr lang="cs-CZ" sz="1200" dirty="0"/>
              <a:t>většiny, ale i důsledná ochrana práv menšin!!!!!!!!!! </a:t>
            </a:r>
          </a:p>
          <a:p>
            <a:pPr>
              <a:buFont typeface="Calibri" pitchFamily="34" charset="0"/>
              <a:buChar char="₋"/>
            </a:pPr>
            <a:r>
              <a:rPr lang="cs-CZ" sz="1200" dirty="0" smtClean="0"/>
              <a:t>Decentralizace </a:t>
            </a:r>
            <a:r>
              <a:rPr lang="cs-CZ" sz="1200" dirty="0"/>
              <a:t>státní správy a samosprávy. </a:t>
            </a:r>
          </a:p>
          <a:p>
            <a:pPr>
              <a:buFont typeface="Calibri" pitchFamily="34" charset="0"/>
              <a:buChar char="₋"/>
            </a:pPr>
            <a:r>
              <a:rPr lang="cs-CZ" sz="1200" dirty="0" smtClean="0"/>
              <a:t>Ochrana </a:t>
            </a:r>
            <a:r>
              <a:rPr lang="cs-CZ" sz="1200" dirty="0"/>
              <a:t>soukromého vlastnictví a svoboda podnikání. </a:t>
            </a:r>
          </a:p>
          <a:p>
            <a:pPr>
              <a:buFont typeface="Calibri" pitchFamily="34" charset="0"/>
              <a:buChar char="₋"/>
            </a:pPr>
            <a:r>
              <a:rPr lang="cs-CZ" sz="1200" dirty="0" smtClean="0"/>
              <a:t>Sociální </a:t>
            </a:r>
            <a:r>
              <a:rPr lang="cs-CZ" sz="1200" dirty="0"/>
              <a:t>spravedlnost (udržet únosnou míru sociální nerovnosti!). </a:t>
            </a:r>
          </a:p>
          <a:p>
            <a:pPr>
              <a:buNone/>
            </a:pPr>
            <a:endParaRPr lang="cs-CZ" sz="12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a:t>Přímá a reálná demokracie </a:t>
            </a:r>
          </a:p>
        </p:txBody>
      </p:sp>
      <p:sp>
        <p:nvSpPr>
          <p:cNvPr id="5" name="Zástupný symbol pro obsah 4"/>
          <p:cNvSpPr>
            <a:spLocks noGrp="1"/>
          </p:cNvSpPr>
          <p:nvPr>
            <p:ph idx="1"/>
          </p:nvPr>
        </p:nvSpPr>
        <p:spPr>
          <a:xfrm>
            <a:off x="1547664" y="1600200"/>
            <a:ext cx="6768752" cy="5933256"/>
          </a:xfrm>
        </p:spPr>
        <p:txBody>
          <a:bodyPr>
            <a:noAutofit/>
          </a:bodyPr>
          <a:lstStyle/>
          <a:p>
            <a:pPr>
              <a:buNone/>
            </a:pPr>
            <a:r>
              <a:rPr lang="cs-CZ" sz="1400" b="1" dirty="0" smtClean="0"/>
              <a:t>Zastupitelská demokracie</a:t>
            </a:r>
          </a:p>
          <a:p>
            <a:pPr>
              <a:buFontTx/>
              <a:buChar char="-"/>
            </a:pPr>
            <a:r>
              <a:rPr lang="cs-CZ" sz="1300" dirty="0" smtClean="0"/>
              <a:t>demokracie reprezentativní, demokracie nepřímá – systém vlády, v němž se suverenita lidu neuskutečňuje přímo, ale prostřednictvím k tomu vytvořených institucí</a:t>
            </a:r>
          </a:p>
          <a:p>
            <a:pPr>
              <a:buFontTx/>
              <a:buChar char="-"/>
            </a:pPr>
            <a:r>
              <a:rPr lang="cs-CZ" sz="1300" dirty="0" smtClean="0"/>
              <a:t>na rozdíl od demokracie přímé je suverenita delegována na orgán tzv. zastupitelský (reprezentativní)</a:t>
            </a:r>
          </a:p>
          <a:p>
            <a:pPr>
              <a:buFontTx/>
              <a:buChar char="-"/>
            </a:pPr>
            <a:r>
              <a:rPr lang="cs-CZ" sz="1300" dirty="0" smtClean="0"/>
              <a:t>demokracie zastupitelská spojuje dva principy, považované až do konce 18. stol. za neslučitelné: politická práva lidu (suverenita) a zastupitelský mandát (obsahově neomezené pověření reprezentantů rozhodovat jménem a ve prospěch celé obce a obecného blaha)</a:t>
            </a:r>
          </a:p>
          <a:p>
            <a:pPr>
              <a:buFontTx/>
              <a:buChar char="-"/>
            </a:pPr>
            <a:r>
              <a:rPr lang="cs-CZ" sz="1300" dirty="0" smtClean="0"/>
              <a:t>převážně se za demokracii zastupitelskou označuje svrchovaná aktivita členů zastupitelských, zejm. zákonodárných orgánů (poslanců a senátorů), ustavovaných ve svobodných volbách a podrobených přinejmenším pravidelné kontrole voličů jako nositelů suverenity</a:t>
            </a:r>
          </a:p>
          <a:p>
            <a:pPr>
              <a:buFontTx/>
              <a:buChar char="-"/>
            </a:pPr>
            <a:r>
              <a:rPr lang="cs-CZ" sz="1300" dirty="0" smtClean="0"/>
              <a:t>v zásadě jsou reprezentanti vázáni pouze svým svědomím, ústavními pravidly své země, zásadami lidských práv a poslušností k celé obci, nikdy ne ke konkrétnímu souboru voličů nebo politické straně.</a:t>
            </a:r>
          </a:p>
          <a:p>
            <a:pPr>
              <a:buFontTx/>
              <a:buChar char="-"/>
            </a:pPr>
            <a:r>
              <a:rPr lang="cs-CZ" sz="1300" dirty="0" smtClean="0"/>
              <a:t>reálnost zastupitelské demokracie je zakotvena ve způsobu zřizování orgánů státní moci a v průběžné odpovědnosti poslanců vůči voličům. Voliči jsou výlučným nositelem práva navrhovat kandidáty na poslance. Volební právo je v zemích všeobecné, rovné, přímé s tajným hlasováním a kandidát je zvolen poslancem, pokud dosáhl absolutní většiny hlasů zapsaných voličů daného volebního obvodu.</a:t>
            </a:r>
            <a:endParaRPr lang="cs-CZ" sz="13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a:t>Přímá a reálná demokracie </a:t>
            </a:r>
          </a:p>
        </p:txBody>
      </p:sp>
      <p:sp>
        <p:nvSpPr>
          <p:cNvPr id="5" name="Zástupný symbol pro obsah 4"/>
          <p:cNvSpPr>
            <a:spLocks noGrp="1"/>
          </p:cNvSpPr>
          <p:nvPr>
            <p:ph idx="1"/>
          </p:nvPr>
        </p:nvSpPr>
        <p:spPr>
          <a:xfrm>
            <a:off x="1331640" y="1600200"/>
            <a:ext cx="6912768" cy="4925144"/>
          </a:xfrm>
        </p:spPr>
        <p:txBody>
          <a:bodyPr>
            <a:normAutofit fontScale="32500" lnSpcReduction="20000"/>
          </a:bodyPr>
          <a:lstStyle/>
          <a:p>
            <a:pPr>
              <a:buNone/>
            </a:pPr>
            <a:r>
              <a:rPr lang="cs-CZ" sz="3700" b="1" dirty="0" smtClean="0"/>
              <a:t>Další použití termínu demokracie</a:t>
            </a:r>
          </a:p>
          <a:p>
            <a:pPr>
              <a:buNone/>
            </a:pPr>
            <a:r>
              <a:rPr lang="cs-CZ" dirty="0" smtClean="0"/>
              <a:t>Podle formy politického rozhodování je možné demokracii dále rozdělit na:</a:t>
            </a:r>
          </a:p>
          <a:p>
            <a:pPr>
              <a:buNone/>
            </a:pPr>
            <a:r>
              <a:rPr lang="cs-CZ" b="1" dirty="0" smtClean="0"/>
              <a:t>většinová (majoritní) demokracie</a:t>
            </a:r>
            <a:r>
              <a:rPr lang="cs-CZ" dirty="0" smtClean="0"/>
              <a:t> - v praxi užívá některých mechanismů přímé demokracie za účelem prosazení většinového rozhodnutí lidu</a:t>
            </a:r>
          </a:p>
          <a:p>
            <a:pPr>
              <a:buNone/>
            </a:pPr>
            <a:r>
              <a:rPr lang="cs-CZ" b="1" dirty="0" smtClean="0"/>
              <a:t>pluralitní (konsensuální) demokracie</a:t>
            </a:r>
            <a:r>
              <a:rPr lang="cs-CZ" dirty="0" smtClean="0"/>
              <a:t> - politické rozhodování je výsledkem sporu a dohody zúčastněných skupin či jednotlivců, podíl na rozhodování mají i nepřímo zúčastněná zájmová a nátlaková hnutí; (jiná formulace) při politickém rozhodování v ní dochází k soutěžení velkého počtu dobře definovaných skupin, které zastávají partikulární zájmy, a které jsou oddělené od státu.</a:t>
            </a:r>
          </a:p>
          <a:p>
            <a:pPr>
              <a:buNone/>
            </a:pPr>
            <a:r>
              <a:rPr lang="cs-CZ" b="1" dirty="0" err="1" smtClean="0"/>
              <a:t>konsociační</a:t>
            </a:r>
            <a:r>
              <a:rPr lang="cs-CZ" b="1" dirty="0" smtClean="0"/>
              <a:t> demokracie</a:t>
            </a:r>
            <a:r>
              <a:rPr lang="cs-CZ" dirty="0" smtClean="0"/>
              <a:t> - přes zásadní nejednotnost a nemožnost efektivního použití předešlých způsobů je rozhodování uskutečňováno skrze dohodu úzkých a uzavřených zájmových skupin</a:t>
            </a:r>
          </a:p>
          <a:p>
            <a:pPr>
              <a:buNone/>
            </a:pPr>
            <a:r>
              <a:rPr lang="cs-CZ" b="1" dirty="0" smtClean="0"/>
              <a:t>korporativní demokracie</a:t>
            </a:r>
            <a:r>
              <a:rPr lang="cs-CZ" dirty="0" smtClean="0"/>
              <a:t> - obsahuje korporativní prvky; autoritativní systém demokracie, založený na korporativní struktuře společnosti, tedy společnosti bez politických stran nebo se sníženým vlivem politických stran, s rozsáhlou subsidiaritou a solidaritou; profesní skupiny zaměstnanců jsou základem pro rozhodování se společnosti, vytvářejí parlament, z něhož je složena vláda odborníků.</a:t>
            </a:r>
          </a:p>
          <a:p>
            <a:pPr>
              <a:buNone/>
            </a:pPr>
            <a:r>
              <a:rPr lang="cs-CZ" b="1" dirty="0" err="1" smtClean="0"/>
              <a:t>neokorporativní</a:t>
            </a:r>
            <a:r>
              <a:rPr lang="cs-CZ" b="1" dirty="0" smtClean="0"/>
              <a:t> demokracie</a:t>
            </a:r>
            <a:r>
              <a:rPr lang="cs-CZ" dirty="0" smtClean="0"/>
              <a:t> - je založená na vzájemném propojení zájmových skupin se státem.</a:t>
            </a:r>
          </a:p>
          <a:p>
            <a:pPr>
              <a:buNone/>
            </a:pPr>
            <a:r>
              <a:rPr lang="cs-CZ" b="1" dirty="0" smtClean="0"/>
              <a:t>participační demokracie</a:t>
            </a:r>
            <a:r>
              <a:rPr lang="cs-CZ" dirty="0" smtClean="0"/>
              <a:t> - v ní se co největší množství jedinců a kolektivních subjektů podílí na co největším počtu rozhodnutí.</a:t>
            </a:r>
          </a:p>
          <a:p>
            <a:pPr>
              <a:buNone/>
            </a:pPr>
            <a:r>
              <a:rPr lang="cs-CZ" b="1" dirty="0" smtClean="0"/>
              <a:t>elitní demokracie</a:t>
            </a:r>
            <a:r>
              <a:rPr lang="cs-CZ" dirty="0" smtClean="0"/>
              <a:t> - lid vládne jen díky aktu politických voleb, všechna ostatní rozhodování přináleží zvoleným elitám.</a:t>
            </a:r>
          </a:p>
          <a:p>
            <a:pPr>
              <a:buNone/>
            </a:pPr>
            <a:r>
              <a:rPr lang="cs-CZ" b="1" dirty="0" err="1" smtClean="0"/>
              <a:t>proximitní</a:t>
            </a:r>
            <a:r>
              <a:rPr lang="cs-CZ" b="1" dirty="0" smtClean="0"/>
              <a:t> demokracie</a:t>
            </a:r>
            <a:r>
              <a:rPr lang="cs-CZ" dirty="0" smtClean="0"/>
              <a:t> - představuje schopnost a možnost obyvatel regionu rozhodovat si o svých věcech sami, lokálně, být relativně soběstačný v řízení chodu společnosti (ekonomická, politická, sociální, finanční soběstačnost), případně i v zajištění obchodu a produkce klíčových komodit a služeb, a být na takovou soběstačnost připraven pro období krize a společenských otřesů. </a:t>
            </a:r>
            <a:r>
              <a:rPr lang="cs-CZ" dirty="0" err="1" smtClean="0"/>
              <a:t>Proximitní</a:t>
            </a:r>
            <a:r>
              <a:rPr lang="cs-CZ" dirty="0" smtClean="0"/>
              <a:t> demokracie vzdoruje některým externalitám globalizace a omezuje některé její aspekty, zejména globalizaci ekonomickou a finanční (volně podle J. Kellera). </a:t>
            </a:r>
          </a:p>
          <a:p>
            <a:pPr>
              <a:buNone/>
            </a:pPr>
            <a:r>
              <a:rPr lang="cs-CZ" dirty="0" smtClean="0"/>
              <a:t>Slovo demokracie mají v názvu některé politické myšlenkové směry:</a:t>
            </a:r>
          </a:p>
          <a:p>
            <a:pPr>
              <a:buNone/>
            </a:pPr>
            <a:r>
              <a:rPr lang="cs-CZ" dirty="0" smtClean="0"/>
              <a:t>křesťanská demokracie (reprezentovaná </a:t>
            </a:r>
            <a:r>
              <a:rPr lang="cs-CZ" i="1" dirty="0" smtClean="0"/>
              <a:t>lidovými stranami</a:t>
            </a:r>
            <a:r>
              <a:rPr lang="cs-CZ" dirty="0" smtClean="0"/>
              <a:t>) je konzervativní proud pravého středu, který vychází z tradičních křesťanských, zejména katolických hodnot, jako je např. umírněná a sociální tržní ekonomika.</a:t>
            </a:r>
          </a:p>
          <a:p>
            <a:pPr>
              <a:buNone/>
            </a:pPr>
            <a:r>
              <a:rPr lang="cs-CZ" dirty="0" smtClean="0"/>
              <a:t>sociální demokracie je levicový politický směr prosazující sociální stát, ve kterém jsou tržní mechanismy podřízeny státní sociální politické koncepci. (Sociální demokracie je tradiční označení demokratických levicových stran v germánských zemích; v románských zemích se jim naproti tomu obvykle říká socialistické.)</a:t>
            </a:r>
          </a:p>
          <a:p>
            <a:pPr>
              <a:buNone/>
            </a:pPr>
            <a:r>
              <a:rPr lang="cs-CZ" dirty="0" smtClean="0"/>
              <a:t>Sociální demokracie částečně vycházející z idejí utopického socialismu prosazuje průmyslovou (výrobní) demokracii, ve které se dělníci podílejí na řízení podniků, prostředkem k tomuto je stav, kdy zaměstnanci jsou zároveň akcionáři svého zaměstnavatele. Příklady lze nalézt ve Francii, USA a Spojeném království.</a:t>
            </a:r>
          </a:p>
          <a:p>
            <a:endParaRPr lang="cs-CZ"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899592" y="1124744"/>
            <a:ext cx="6984776" cy="5909310"/>
          </a:xfrm>
          <a:prstGeom prst="rect">
            <a:avLst/>
          </a:prstGeom>
        </p:spPr>
        <p:txBody>
          <a:bodyPr wrap="square">
            <a:spAutoFit/>
          </a:bodyPr>
          <a:lstStyle/>
          <a:p>
            <a:pPr marL="114300" indent="0">
              <a:buNone/>
            </a:pPr>
            <a:r>
              <a:rPr lang="cs-CZ" dirty="0" smtClean="0"/>
              <a:t>Zdroje:</a:t>
            </a:r>
          </a:p>
          <a:p>
            <a:r>
              <a:rPr lang="cs-CZ" dirty="0" err="1" smtClean="0"/>
              <a:t>Cabada</a:t>
            </a:r>
            <a:r>
              <a:rPr lang="cs-CZ" dirty="0" smtClean="0"/>
              <a:t>, L., Kubát, M.: Úvod do studia politické vědy, </a:t>
            </a:r>
            <a:r>
              <a:rPr lang="cs-CZ" dirty="0" err="1" smtClean="0"/>
              <a:t>Eurolex</a:t>
            </a:r>
            <a:r>
              <a:rPr lang="cs-CZ" dirty="0" smtClean="0"/>
              <a:t> Bohemia, Praha, 2002</a:t>
            </a:r>
          </a:p>
          <a:p>
            <a:r>
              <a:rPr lang="cs-CZ" dirty="0" smtClean="0"/>
              <a:t>David, R.: Politologie, Základy společenských věd, Nakladatelství Olomouc, 2002</a:t>
            </a:r>
          </a:p>
          <a:p>
            <a:r>
              <a:rPr lang="cs-CZ" dirty="0" smtClean="0"/>
              <a:t>Dočekalová, P., Švec, K. a kol.: Úvod do politologie, </a:t>
            </a:r>
            <a:r>
              <a:rPr lang="cs-CZ" dirty="0" err="1" smtClean="0"/>
              <a:t>Grada</a:t>
            </a:r>
            <a:r>
              <a:rPr lang="cs-CZ" dirty="0" smtClean="0"/>
              <a:t> </a:t>
            </a:r>
            <a:r>
              <a:rPr lang="cs-CZ" dirty="0" err="1" smtClean="0"/>
              <a:t>Publishing</a:t>
            </a:r>
            <a:r>
              <a:rPr lang="cs-CZ" dirty="0" smtClean="0"/>
              <a:t>, Praha, 2009</a:t>
            </a:r>
          </a:p>
          <a:p>
            <a:r>
              <a:rPr lang="cs-CZ" dirty="0" err="1" smtClean="0"/>
              <a:t>Heywood</a:t>
            </a:r>
            <a:r>
              <a:rPr lang="cs-CZ" dirty="0" smtClean="0"/>
              <a:t>, A.: Politické ideologie, </a:t>
            </a:r>
            <a:r>
              <a:rPr lang="cs-CZ" dirty="0" err="1" smtClean="0"/>
              <a:t>Eurolex</a:t>
            </a:r>
            <a:r>
              <a:rPr lang="cs-CZ" dirty="0" smtClean="0"/>
              <a:t> Bohemia, Praha, 2005</a:t>
            </a:r>
          </a:p>
          <a:p>
            <a:r>
              <a:rPr lang="cs-CZ" dirty="0" err="1" smtClean="0"/>
              <a:t>Říchová</a:t>
            </a:r>
            <a:r>
              <a:rPr lang="cs-CZ" dirty="0" smtClean="0"/>
              <a:t>, B. Úvod do současné politologie, Portál, Praha, 2002</a:t>
            </a:r>
          </a:p>
          <a:p>
            <a:r>
              <a:rPr lang="cs-CZ" dirty="0" err="1" smtClean="0"/>
              <a:t>Sartori</a:t>
            </a:r>
            <a:r>
              <a:rPr lang="cs-CZ" dirty="0" smtClean="0"/>
              <a:t>, G.: Strany a stranické systémy. Schéma pro analýzu, CDK, Brno, 2005</a:t>
            </a:r>
          </a:p>
          <a:p>
            <a:r>
              <a:rPr lang="cs-CZ" dirty="0" smtClean="0"/>
              <a:t>Vodička, K., </a:t>
            </a:r>
            <a:r>
              <a:rPr lang="cs-CZ" dirty="0" err="1" smtClean="0"/>
              <a:t>Cabada</a:t>
            </a:r>
            <a:r>
              <a:rPr lang="cs-CZ" dirty="0" smtClean="0"/>
              <a:t>, L.: Politický systém české republiky : historie a současnost, </a:t>
            </a:r>
          </a:p>
          <a:p>
            <a:r>
              <a:rPr lang="cs-CZ" dirty="0" smtClean="0"/>
              <a:t>http://cs.wikipedia.org</a:t>
            </a:r>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p:txBody>
      </p:sp>
    </p:spTree>
  </p:cSld>
  <p:clrMapOvr>
    <a:masterClrMapping/>
  </p:clrMapOvr>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152</TotalTime>
  <Words>1262</Words>
  <Application>Microsoft Office PowerPoint</Application>
  <PresentationFormat>Předvádění na obrazovce (4:3)</PresentationFormat>
  <Paragraphs>103</Paragraphs>
  <Slides>8</Slides>
  <Notes>0</Notes>
  <HiddenSlides>0</HiddenSlides>
  <MMClips>0</MMClips>
  <ScaleCrop>false</ScaleCrop>
  <HeadingPairs>
    <vt:vector size="4" baseType="variant">
      <vt:variant>
        <vt:lpstr>Motiv</vt:lpstr>
      </vt:variant>
      <vt:variant>
        <vt:i4>1</vt:i4>
      </vt:variant>
      <vt:variant>
        <vt:lpstr>Nadpisy snímků</vt:lpstr>
      </vt:variant>
      <vt:variant>
        <vt:i4>8</vt:i4>
      </vt:variant>
    </vt:vector>
  </HeadingPairs>
  <TitlesOfParts>
    <vt:vector size="9" baseType="lpstr">
      <vt:lpstr>Motiv sady Office</vt:lpstr>
      <vt:lpstr>Snímek 1</vt:lpstr>
      <vt:lpstr>Přímá a reálná demokracie </vt:lpstr>
      <vt:lpstr>Přímá a reálná demokracie </vt:lpstr>
      <vt:lpstr>Přímá a reálná demokracie </vt:lpstr>
      <vt:lpstr>Přímá a reálná demokracie </vt:lpstr>
      <vt:lpstr>Přímá a reálná demokracie </vt:lpstr>
      <vt:lpstr>Přímá a reálná demokracie </vt:lpstr>
      <vt:lpstr>Snímek 8</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Přímá a reálná demokracie </dc:title>
  <dc:creator>Šormovi</dc:creator>
  <cp:lastModifiedBy>Gymnázium a SOŠ</cp:lastModifiedBy>
  <cp:revision>13</cp:revision>
  <dcterms:created xsi:type="dcterms:W3CDTF">2013-09-15T14:58:10Z</dcterms:created>
  <dcterms:modified xsi:type="dcterms:W3CDTF">2013-09-23T07:00:02Z</dcterms:modified>
</cp:coreProperties>
</file>