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D20E2-3CF0-40EF-95AC-59D2C4F2765D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34211-F178-4591-98CD-C6AB799C1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411" name="Group 3"/>
          <p:cNvGraphicFramePr>
            <a:graphicFrameLocks noGrp="1"/>
          </p:cNvGraphicFramePr>
          <p:nvPr/>
        </p:nvGraphicFramePr>
        <p:xfrm>
          <a:off x="1258888" y="1773238"/>
          <a:ext cx="6769100" cy="4886022"/>
        </p:xfrm>
        <a:graphic>
          <a:graphicData uri="http://schemas.openxmlformats.org/drawingml/2006/table">
            <a:tbl>
              <a:tblPr/>
              <a:tblGrid>
                <a:gridCol w="1512887"/>
                <a:gridCol w="5256213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Název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Občanská společnost, konsensus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VY_32_INOVACE_05.03.09)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Mgr. Vladimír Šorma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politologie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Sedmý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Datum tvorby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Prezentace je určena pro výuku základů politologie (politické vědy) v hodinách Základů společenských věd ve třetím ročníku, seznamuje studenty se základními termíny v oboru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Šablona slouží jako digitalizovaná učebnice pro žáky třetího ročníku  Základů společenských věd – Politologie; jednotlivé strany prezentace na sebe tematicky navazují, řeší problematiku definování a cílů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Časová dotace materiálu je 15-20 minut.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Občanská společnost, konsensus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835696" y="1600200"/>
            <a:ext cx="6696744" cy="4525963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3500" b="1" dirty="0" smtClean="0"/>
              <a:t>Občanská společnost</a:t>
            </a:r>
          </a:p>
          <a:p>
            <a:pPr>
              <a:buNone/>
            </a:pPr>
            <a:r>
              <a:rPr lang="cs-CZ" dirty="0" smtClean="0"/>
              <a:t>- představuje </a:t>
            </a:r>
            <a:r>
              <a:rPr lang="cs-CZ" dirty="0"/>
              <a:t>prostor, v němž si občané uvědomují své společné zájmy a prostřednictvím horizontálně působících (na rozdíl od vertikálně působících , tj. na principu nadřízenosti a podřízenosti) společenských institucí (asociací, sdružení, společenských organizací, církví, odborů, spolků atd.) – tedy nezávisle na státu tyto zájmy prosazují.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Stručně bychom mohli občanskou společnost vymezit jako </a:t>
            </a:r>
            <a:r>
              <a:rPr lang="cs-CZ" b="1" i="1" dirty="0"/>
              <a:t>„vše, co není stát“. </a:t>
            </a:r>
            <a:r>
              <a:rPr lang="cs-CZ" dirty="0"/>
              <a:t>To znamená, že struktura občanské společnosti musí být nezávislá na státní moci. Stát nezasahuje do jejích aktivit – pokud nejsou v rozporu se zákonem, neurčuje, kdo bude ve vedení či jaké akce budou podnikat. Nejsou závislé na státu ani ekonomicky – prostředky na svou činnost získávají především  soukromých zdrojů, od různých sponzorů, nadací…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b="1" dirty="0" smtClean="0"/>
              <a:t>Funkce občanské společnosti</a:t>
            </a:r>
            <a:r>
              <a:rPr lang="cs-CZ" dirty="0" smtClean="0"/>
              <a:t>:</a:t>
            </a:r>
            <a:endParaRPr lang="cs-CZ" dirty="0"/>
          </a:p>
          <a:p>
            <a:pPr lvl="0">
              <a:buNone/>
            </a:pPr>
            <a:r>
              <a:rPr lang="cs-CZ" dirty="0" smtClean="0"/>
              <a:t>- brání </a:t>
            </a:r>
            <a:r>
              <a:rPr lang="cs-CZ" dirty="0"/>
              <a:t>tomu, aby stát pronikal i do sféry, jež mu nepřísluší, to znamená do zájmových aktivit </a:t>
            </a:r>
            <a:r>
              <a:rPr lang="cs-CZ" dirty="0" smtClean="0"/>
              <a:t>občanů</a:t>
            </a:r>
            <a:endParaRPr lang="cs-CZ" dirty="0"/>
          </a:p>
          <a:p>
            <a:pPr lvl="0">
              <a:buNone/>
            </a:pPr>
            <a:r>
              <a:rPr lang="cs-CZ" dirty="0" smtClean="0"/>
              <a:t>- prostřednictvím </a:t>
            </a:r>
            <a:r>
              <a:rPr lang="cs-CZ" dirty="0"/>
              <a:t>institucí občanské společnosti dostává politická sféra nejspolehlivější zpětnovazební signály, protože občané svými aktivitami upozorňují na problémy, které ve společnosti existují, které pociťují jako palčivé, a tím nutí politiky, aby se jimi zabývali.</a:t>
            </a:r>
          </a:p>
          <a:p>
            <a:pPr lvl="0">
              <a:buNone/>
            </a:pPr>
            <a:r>
              <a:rPr lang="cs-CZ" dirty="0" smtClean="0"/>
              <a:t>- je </a:t>
            </a:r>
            <a:r>
              <a:rPr lang="cs-CZ" dirty="0"/>
              <a:t>„školou demokracie“. Umožňuje účast občanů na rozhodování a řešení konkrétních problémů tam, kde se nabízené řešení neshoduje se zájmy těchto občanů. V tomto smyslu funguje občanská společnost jako korigující prvek vlivu státu.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Občanská společnost, konsensus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835696" y="1600200"/>
            <a:ext cx="6696744" cy="4525963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4300" b="1" dirty="0"/>
              <a:t>Občanská sdružení </a:t>
            </a:r>
            <a:endParaRPr lang="cs-CZ" sz="4300" b="1" dirty="0" smtClean="0"/>
          </a:p>
          <a:p>
            <a:pPr>
              <a:buFontTx/>
              <a:buChar char="-"/>
            </a:pPr>
            <a:r>
              <a:rPr lang="cs-CZ" sz="3700" dirty="0" smtClean="0"/>
              <a:t>jako </a:t>
            </a:r>
            <a:r>
              <a:rPr lang="cs-CZ" sz="3700" dirty="0"/>
              <a:t>nevládní neziskové organizace představují ze zákona tzv. zájmovou samosprávu</a:t>
            </a:r>
            <a:r>
              <a:rPr lang="cs-CZ" sz="3700" dirty="0" smtClean="0"/>
              <a:t>.</a:t>
            </a:r>
          </a:p>
          <a:p>
            <a:pPr>
              <a:buFontTx/>
              <a:buChar char="-"/>
            </a:pPr>
            <a:endParaRPr lang="cs-CZ" sz="3700" dirty="0"/>
          </a:p>
          <a:p>
            <a:pPr>
              <a:buNone/>
            </a:pPr>
            <a:r>
              <a:rPr lang="cs-CZ" sz="3700" dirty="0"/>
              <a:t>Mezi nejdůležitější nevládní neziskové organizace patří:</a:t>
            </a:r>
          </a:p>
          <a:p>
            <a:pPr lvl="0">
              <a:buFont typeface="Calibri" pitchFamily="34" charset="0"/>
              <a:buChar char="–"/>
            </a:pPr>
            <a:r>
              <a:rPr lang="cs-CZ" sz="3700" dirty="0"/>
              <a:t>občanská sdružení</a:t>
            </a:r>
          </a:p>
          <a:p>
            <a:pPr lvl="0">
              <a:buFont typeface="Calibri" pitchFamily="34" charset="0"/>
              <a:buChar char="–"/>
            </a:pPr>
            <a:r>
              <a:rPr lang="cs-CZ" sz="3700" dirty="0"/>
              <a:t>církve a náboženské společnosti</a:t>
            </a:r>
          </a:p>
          <a:p>
            <a:pPr lvl="0">
              <a:buFont typeface="Calibri" pitchFamily="34" charset="0"/>
              <a:buChar char="–"/>
            </a:pPr>
            <a:r>
              <a:rPr lang="cs-CZ" sz="3700" dirty="0"/>
              <a:t>veřejnoprávní korporace – profesní komory</a:t>
            </a:r>
          </a:p>
          <a:p>
            <a:pPr lvl="0">
              <a:buFont typeface="Calibri" pitchFamily="34" charset="0"/>
              <a:buChar char="–"/>
            </a:pPr>
            <a:r>
              <a:rPr lang="cs-CZ" sz="3700" dirty="0"/>
              <a:t>nadace</a:t>
            </a:r>
          </a:p>
          <a:p>
            <a:pPr lvl="0">
              <a:buFont typeface="Calibri" pitchFamily="34" charset="0"/>
              <a:buChar char="–"/>
            </a:pPr>
            <a:r>
              <a:rPr lang="cs-CZ" sz="3700" dirty="0"/>
              <a:t>obecně prospěšné společnosti</a:t>
            </a:r>
          </a:p>
          <a:p>
            <a:pPr>
              <a:buNone/>
            </a:pPr>
            <a:r>
              <a:rPr lang="cs-CZ" sz="3700" dirty="0"/>
              <a:t> </a:t>
            </a:r>
            <a:r>
              <a:rPr lang="cs-CZ" sz="3700" b="1" i="1" dirty="0" smtClean="0"/>
              <a:t>Občanská </a:t>
            </a:r>
            <a:r>
              <a:rPr lang="cs-CZ" sz="3700" b="1" i="1" dirty="0"/>
              <a:t>sdružení</a:t>
            </a:r>
            <a:r>
              <a:rPr lang="cs-CZ" sz="3700" dirty="0"/>
              <a:t> – vznikají registrací na ministerstvu vnitra. Musí být podaný návrh na registraci – minimálně 3 lidé, alespoň jeden musí mít již 18 let. Musí existovat stanovy sdružení – podmínky členství, práva a povinnosti občanů. Z moci úřední může být sdružení rozpuštěno – např. podpora násilí atd.</a:t>
            </a:r>
          </a:p>
          <a:p>
            <a:pPr lvl="0">
              <a:buNone/>
            </a:pPr>
            <a:r>
              <a:rPr lang="cs-CZ" sz="3700" b="1" i="1" dirty="0"/>
              <a:t>Církve a náboženské společnosti </a:t>
            </a:r>
            <a:r>
              <a:rPr lang="cs-CZ" sz="3700" dirty="0"/>
              <a:t>– reprezentují právo občanů na projev a šíření náboženství nebo víry. Mezi podmínky registrace patří: nejméně 10000 zletilých osob s trvalým pobytem na ČR nebo nejméně 500 zletilých osob s trvalým pobytem na ČR a členství církve ve Světové radě církví. </a:t>
            </a:r>
          </a:p>
          <a:p>
            <a:pPr lvl="0">
              <a:buNone/>
            </a:pPr>
            <a:r>
              <a:rPr lang="cs-CZ" sz="3700" b="1" i="1" dirty="0"/>
              <a:t>Veřejnoprávní korporace </a:t>
            </a:r>
            <a:r>
              <a:rPr lang="cs-CZ" sz="3700" dirty="0"/>
              <a:t>– jsou zřizovány k podpoře veřejných zájmů ale i podnikatelských aktivit. </a:t>
            </a:r>
            <a:r>
              <a:rPr lang="cs-CZ" sz="3700" dirty="0" smtClean="0"/>
              <a:t>Nejznámější </a:t>
            </a:r>
            <a:r>
              <a:rPr lang="cs-CZ" sz="3700" dirty="0"/>
              <a:t>korporace u nás – Agrární komora ČR, Lékařská komora ČR, Stomatologická komora ČR a další. Hlavním úkolem těchto komor je pěstovat a dbát na odbornou a etickou úroveň daných profesí. Dalším příkladem veřejnoprávní korporace je Rada hospodářské a sociální kontroly – TRIPARTITA. Ta umožňuje setkávání a vyjednávání mezi zástupci vlády, představitelů odborů a podnikatelů. Hlavním cílem je zachování sociálního smíru, který umožní další hospodářský růst.</a:t>
            </a:r>
          </a:p>
          <a:p>
            <a:pPr lvl="0">
              <a:buNone/>
            </a:pPr>
            <a:r>
              <a:rPr lang="cs-CZ" sz="3700" b="1" i="1" dirty="0"/>
              <a:t>Nadace</a:t>
            </a:r>
            <a:r>
              <a:rPr lang="cs-CZ" sz="3700" dirty="0"/>
              <a:t> – jsou definovány jako účelová sdružení majetku, která poskytují finanční prostředky pro realizaci obecně prospěšných aktivit.</a:t>
            </a:r>
          </a:p>
          <a:p>
            <a:pPr lvl="0">
              <a:buNone/>
            </a:pPr>
            <a:r>
              <a:rPr lang="cs-CZ" sz="3700" b="1" i="1" dirty="0"/>
              <a:t>Obecně prospěšná společnost </a:t>
            </a:r>
            <a:r>
              <a:rPr lang="cs-CZ" sz="3700" dirty="0"/>
              <a:t>– představuje nový typ neziskové organizace. Jedná se o organizaci určenou k poskytování obecně prospěšných služeb.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Občanská společnost, konsensus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835696" y="1600200"/>
            <a:ext cx="6696744" cy="4525963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/>
              <a:t>Konsensus nebo konsenzus, konsens či </a:t>
            </a:r>
            <a:r>
              <a:rPr lang="cs-CZ" dirty="0" err="1"/>
              <a:t>konsenz</a:t>
            </a:r>
            <a:r>
              <a:rPr lang="cs-CZ" dirty="0"/>
              <a:t> znamená shodu mínění jistého společenství, zejména spontánní a živelný </a:t>
            </a:r>
            <a:r>
              <a:rPr lang="cs-CZ" dirty="0" smtClean="0"/>
              <a:t>souhlas, </a:t>
            </a:r>
            <a:r>
              <a:rPr lang="cs-CZ" dirty="0"/>
              <a:t>obecně jakýkoliv vzájemný souhlas. V právu se za konsenzuální považují takové smlouvy, k jejichž platnosti stačí projev souhlasné vůle </a:t>
            </a:r>
            <a:r>
              <a:rPr lang="cs-CZ" dirty="0" smtClean="0"/>
              <a:t>stran, </a:t>
            </a:r>
            <a:r>
              <a:rPr lang="cs-CZ" dirty="0"/>
              <a:t>v protikladu k reálným smlouvám, které jsou uzavřeny až faktickým plněním (např. předáním věci). Konsensuální je takové rozhodování, které se </a:t>
            </a:r>
            <a:r>
              <a:rPr lang="cs-CZ" dirty="0" smtClean="0"/>
              <a:t>snaží vyjednat </a:t>
            </a:r>
            <a:r>
              <a:rPr lang="cs-CZ" dirty="0"/>
              <a:t>dobrovolný souhlas všech zúčastněných. Jeho alternativou je buď rozhodování autoritativní nebo </a:t>
            </a:r>
            <a:r>
              <a:rPr lang="cs-CZ" dirty="0" smtClean="0"/>
              <a:t>hlasování. </a:t>
            </a:r>
            <a:r>
              <a:rPr lang="cs-CZ" dirty="0"/>
              <a:t>Velkou </a:t>
            </a:r>
            <a:r>
              <a:rPr lang="cs-CZ" dirty="0" smtClean="0"/>
              <a:t>výhodou konsenzuálního </a:t>
            </a:r>
            <a:r>
              <a:rPr lang="cs-CZ" dirty="0"/>
              <a:t>rozhodování je, že nevzniká </a:t>
            </a:r>
            <a:r>
              <a:rPr lang="cs-CZ" dirty="0" smtClean="0"/>
              <a:t>opozice, </a:t>
            </a:r>
            <a:r>
              <a:rPr lang="cs-CZ" dirty="0"/>
              <a:t>hlavní nevýhodou je zdlouhavost </a:t>
            </a:r>
            <a:r>
              <a:rPr lang="cs-CZ" dirty="0" smtClean="0"/>
              <a:t>jednání.</a:t>
            </a:r>
          </a:p>
          <a:p>
            <a:pPr>
              <a:buNone/>
            </a:pPr>
            <a:r>
              <a:rPr lang="cs-CZ" dirty="0"/>
              <a:t>Smyslem hledání konsensu je dosáhnout co nejlepšího rozhodnutí a zároveň získat maximální možnou podporu těch, kterých se to </a:t>
            </a:r>
            <a:r>
              <a:rPr lang="cs-CZ" dirty="0" smtClean="0"/>
              <a:t>týká. </a:t>
            </a:r>
            <a:r>
              <a:rPr lang="cs-CZ" dirty="0"/>
              <a:t>Dosažení konsensu obvykle vyžaduje zodpovědný přístup každé ze zúčastněných stran a téměř vždy ochotu ke </a:t>
            </a:r>
            <a:r>
              <a:rPr lang="cs-CZ" dirty="0" smtClean="0"/>
              <a:t>kompromisu. </a:t>
            </a:r>
            <a:r>
              <a:rPr lang="cs-CZ" dirty="0"/>
              <a:t>Jakmile je přijato příslušné rozhodnutí, je velmi důležité, aby všechny zúčastněné strany takové rozhodnutí </a:t>
            </a:r>
            <a:r>
              <a:rPr lang="cs-CZ" dirty="0" smtClean="0"/>
              <a:t>respektovaly. </a:t>
            </a:r>
            <a:r>
              <a:rPr lang="cs-CZ" dirty="0"/>
              <a:t>Základním předpokladem dosažení konsensu je umění naslouchat druhé straně, věcně reagovat na námitky, respektovat odlišné názory a pružně navrhovat akceptovatelné </a:t>
            </a:r>
            <a:r>
              <a:rPr lang="cs-CZ" dirty="0" smtClean="0"/>
              <a:t>řešení.</a:t>
            </a:r>
          </a:p>
          <a:p>
            <a:pPr>
              <a:buNone/>
            </a:pPr>
            <a:r>
              <a:rPr lang="cs-CZ" dirty="0" smtClean="0"/>
              <a:t>Konsensus </a:t>
            </a:r>
            <a:r>
              <a:rPr lang="cs-CZ" dirty="0"/>
              <a:t>není hlasováním, není vládou většiny ani </a:t>
            </a:r>
            <a:r>
              <a:rPr lang="cs-CZ" dirty="0" smtClean="0"/>
              <a:t>menšiny.</a:t>
            </a:r>
            <a:endParaRPr lang="cs-CZ" dirty="0"/>
          </a:p>
          <a:p>
            <a:pPr>
              <a:buNone/>
            </a:pPr>
            <a:r>
              <a:rPr lang="cs-CZ" dirty="0"/>
              <a:t>Konsensus není takové řešení, které maximalizuje zisk zúčastněných stran, nýbrž které minimalizuje škody ze vzájemné </a:t>
            </a:r>
            <a:r>
              <a:rPr lang="cs-CZ" dirty="0" smtClean="0"/>
              <a:t>dohody. </a:t>
            </a:r>
            <a:r>
              <a:rPr lang="cs-CZ" dirty="0"/>
              <a:t>Konsensus neznamená, že všichni souhlasí s navrženým řešením, ale že je budou přinejmenším respektovat. Musí jej tedy podpořit i ti, kteří původně </a:t>
            </a:r>
            <a:r>
              <a:rPr lang="cs-CZ" dirty="0" smtClean="0"/>
              <a:t>nesouhlasili.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Občanská společnost, konsensus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835696" y="1600200"/>
            <a:ext cx="6696744" cy="4525963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3400" dirty="0"/>
              <a:t>Shoda – obvykle shoda zvláštního typu. Jde </a:t>
            </a:r>
            <a:r>
              <a:rPr lang="cs-CZ" sz="3400" dirty="0" smtClean="0"/>
              <a:t>o:</a:t>
            </a:r>
          </a:p>
          <a:p>
            <a:pPr marL="514350" indent="-514350">
              <a:buAutoNum type="arabicParenR"/>
            </a:pPr>
            <a:r>
              <a:rPr lang="cs-CZ" sz="3400" dirty="0" smtClean="0"/>
              <a:t>širokou </a:t>
            </a:r>
            <a:r>
              <a:rPr lang="cs-CZ" sz="3400" dirty="0"/>
              <a:t>shodu s jejímž rozsahem se ztotožňuje rozsáhlé spektru jedinců a skupin </a:t>
            </a:r>
            <a:endParaRPr lang="cs-CZ" sz="3400" dirty="0" smtClean="0"/>
          </a:p>
          <a:p>
            <a:pPr marL="514350" indent="-514350">
              <a:buAutoNum type="arabicParenR"/>
            </a:pPr>
            <a:r>
              <a:rPr lang="cs-CZ" sz="3400" dirty="0" smtClean="0"/>
              <a:t>Shodu týkající se </a:t>
            </a:r>
            <a:r>
              <a:rPr lang="cs-CZ" sz="3400" dirty="0"/>
              <a:t>důležitých nebo výchozích principů, nikoliv o shodu v detailech</a:t>
            </a:r>
          </a:p>
          <a:p>
            <a:pPr>
              <a:buNone/>
            </a:pPr>
            <a:r>
              <a:rPr lang="cs-CZ" sz="3400" dirty="0"/>
              <a:t>Jinak řečeno – konsens připouští neshodu v detailech.</a:t>
            </a:r>
          </a:p>
          <a:p>
            <a:pPr>
              <a:buNone/>
            </a:pPr>
            <a:r>
              <a:rPr lang="cs-CZ" sz="3400" dirty="0"/>
              <a:t>Konsensuální politika má 2 významy:</a:t>
            </a:r>
          </a:p>
          <a:p>
            <a:pPr>
              <a:buNone/>
            </a:pPr>
            <a:r>
              <a:rPr lang="cs-CZ" sz="3400" b="1" i="1" dirty="0" smtClean="0"/>
              <a:t>Procedurální </a:t>
            </a:r>
            <a:r>
              <a:rPr lang="cs-CZ" sz="3400" b="1" i="1" dirty="0"/>
              <a:t>konsens</a:t>
            </a:r>
            <a:r>
              <a:rPr lang="cs-CZ" sz="3400" dirty="0"/>
              <a:t>: ochota dospívat k rozhodnutí konzultacemi a </a:t>
            </a:r>
            <a:r>
              <a:rPr lang="cs-CZ" sz="3400" dirty="0" smtClean="0"/>
              <a:t>vyjednáváním</a:t>
            </a:r>
            <a:endParaRPr lang="cs-CZ" sz="3400" dirty="0"/>
          </a:p>
          <a:p>
            <a:pPr>
              <a:buNone/>
            </a:pPr>
            <a:r>
              <a:rPr lang="cs-CZ" sz="3400" b="1" i="1" dirty="0"/>
              <a:t>Materiální konsens</a:t>
            </a:r>
            <a:r>
              <a:rPr lang="cs-CZ" sz="3400" dirty="0"/>
              <a:t>: ideologická stanoviska dvou nebo více politických stran se zčásti kryjí a tento překryv se odráží ve shodě o základních politických cílech</a:t>
            </a:r>
          </a:p>
          <a:p>
            <a:pPr>
              <a:buNone/>
            </a:pPr>
            <a:r>
              <a:rPr lang="cs-CZ" sz="3400" dirty="0" smtClean="0"/>
              <a:t>Konsensus </a:t>
            </a:r>
            <a:r>
              <a:rPr lang="cs-CZ" sz="3400" dirty="0"/>
              <a:t>= sbližující se názory na něco, co je předmětem obecného </a:t>
            </a:r>
            <a:r>
              <a:rPr lang="cs-CZ" sz="3400" dirty="0" smtClean="0"/>
              <a:t>úsudku (</a:t>
            </a:r>
            <a:r>
              <a:rPr lang="cs-CZ" sz="3400" dirty="0" err="1" smtClean="0"/>
              <a:t>Scruton</a:t>
            </a:r>
            <a:r>
              <a:rPr lang="cs-CZ" sz="3400" dirty="0" smtClean="0"/>
              <a:t> - Slovníček politického myšleni)</a:t>
            </a:r>
            <a:endParaRPr lang="cs-CZ" sz="3400" dirty="0"/>
          </a:p>
          <a:p>
            <a:pPr>
              <a:buNone/>
            </a:pPr>
            <a:r>
              <a:rPr lang="cs-CZ" sz="3400" b="1" dirty="0" smtClean="0"/>
              <a:t>Konsensuální </a:t>
            </a:r>
            <a:r>
              <a:rPr lang="cs-CZ" sz="3400" b="1" dirty="0"/>
              <a:t>a westminsterské demokracie </a:t>
            </a:r>
            <a:r>
              <a:rPr lang="cs-CZ" sz="3400" dirty="0" smtClean="0"/>
              <a:t>(</a:t>
            </a:r>
            <a:r>
              <a:rPr lang="cs-CZ" sz="3400" dirty="0" err="1" smtClean="0"/>
              <a:t>Lijphart</a:t>
            </a:r>
            <a:r>
              <a:rPr lang="cs-CZ" sz="3400" dirty="0" smtClean="0"/>
              <a:t>: </a:t>
            </a:r>
            <a:r>
              <a:rPr lang="cs-CZ" sz="3400" dirty="0" err="1" smtClean="0"/>
              <a:t>Democracy</a:t>
            </a:r>
            <a:r>
              <a:rPr lang="cs-CZ" sz="3400" dirty="0"/>
              <a:t>: </a:t>
            </a:r>
            <a:r>
              <a:rPr lang="cs-CZ" sz="3400" dirty="0" err="1"/>
              <a:t>Patterns</a:t>
            </a:r>
            <a:r>
              <a:rPr lang="cs-CZ" sz="3400" dirty="0"/>
              <a:t> </a:t>
            </a:r>
            <a:r>
              <a:rPr lang="cs-CZ" sz="3400" dirty="0" err="1"/>
              <a:t>of</a:t>
            </a:r>
            <a:r>
              <a:rPr lang="cs-CZ" sz="3400" dirty="0"/>
              <a:t> </a:t>
            </a:r>
            <a:r>
              <a:rPr lang="cs-CZ" sz="3400" dirty="0" err="1"/>
              <a:t>Majoritarian</a:t>
            </a:r>
            <a:r>
              <a:rPr lang="cs-CZ" sz="3400" dirty="0"/>
              <a:t> </a:t>
            </a:r>
            <a:r>
              <a:rPr lang="cs-CZ" sz="3400" dirty="0" err="1"/>
              <a:t>and</a:t>
            </a:r>
            <a:r>
              <a:rPr lang="cs-CZ" sz="3400" dirty="0"/>
              <a:t> </a:t>
            </a:r>
            <a:r>
              <a:rPr lang="cs-CZ" sz="3400" dirty="0" err="1"/>
              <a:t>Consensus</a:t>
            </a:r>
            <a:r>
              <a:rPr lang="cs-CZ" sz="3400" dirty="0"/>
              <a:t> </a:t>
            </a:r>
            <a:r>
              <a:rPr lang="cs-CZ" sz="3400" dirty="0" err="1"/>
              <a:t>Government</a:t>
            </a:r>
            <a:r>
              <a:rPr lang="cs-CZ" sz="3400" dirty="0"/>
              <a:t> in </a:t>
            </a:r>
            <a:r>
              <a:rPr lang="cs-CZ" sz="3400" dirty="0" err="1"/>
              <a:t>Twenty</a:t>
            </a:r>
            <a:r>
              <a:rPr lang="cs-CZ" sz="3400" dirty="0"/>
              <a:t>-</a:t>
            </a:r>
            <a:r>
              <a:rPr lang="cs-CZ" sz="3400" dirty="0" err="1"/>
              <a:t>One</a:t>
            </a:r>
            <a:r>
              <a:rPr lang="cs-CZ" sz="3400" dirty="0"/>
              <a:t> </a:t>
            </a:r>
            <a:r>
              <a:rPr lang="cs-CZ" sz="3400" dirty="0" err="1" smtClean="0"/>
              <a:t>countries</a:t>
            </a:r>
            <a:r>
              <a:rPr lang="cs-CZ" sz="3400" dirty="0" smtClean="0"/>
              <a:t>, 1984)</a:t>
            </a:r>
            <a:endParaRPr lang="cs-CZ" sz="3400" dirty="0"/>
          </a:p>
          <a:p>
            <a:pPr>
              <a:buFontTx/>
              <a:buChar char="-"/>
            </a:pPr>
            <a:r>
              <a:rPr lang="cs-CZ" sz="3400" dirty="0" smtClean="0"/>
              <a:t>rozlišení </a:t>
            </a:r>
            <a:r>
              <a:rPr lang="cs-CZ" sz="3400" dirty="0"/>
              <a:t>mezi oběma modely je provedeno na základě dichotomie rozdílů několika znaků, </a:t>
            </a:r>
            <a:r>
              <a:rPr lang="cs-CZ" sz="3400" dirty="0" smtClean="0"/>
              <a:t>kdy jednotlivá </a:t>
            </a:r>
            <a:r>
              <a:rPr lang="cs-CZ" sz="3400" dirty="0"/>
              <a:t>proti sobě stojící kritéria spadají do dvou dimenzí. První dimenzi </a:t>
            </a:r>
            <a:r>
              <a:rPr lang="cs-CZ" sz="3400" dirty="0" smtClean="0"/>
              <a:t>nazval exekutivně - </a:t>
            </a:r>
            <a:r>
              <a:rPr lang="cs-CZ" sz="3400" dirty="0"/>
              <a:t>stranickou, druhou pak </a:t>
            </a:r>
            <a:r>
              <a:rPr lang="cs-CZ" sz="3400" dirty="0" smtClean="0"/>
              <a:t>federálně - </a:t>
            </a:r>
            <a:r>
              <a:rPr lang="cs-CZ" sz="3400" dirty="0"/>
              <a:t>unitární</a:t>
            </a:r>
            <a:r>
              <a:rPr lang="cs-CZ" sz="3400" dirty="0" smtClean="0"/>
              <a:t>. Rozlišení </a:t>
            </a:r>
            <a:r>
              <a:rPr lang="cs-CZ" sz="3400" dirty="0"/>
              <a:t>konsensuální a většinové demokracie nijak nezměnil ani v druhém </a:t>
            </a:r>
            <a:r>
              <a:rPr lang="cs-CZ" sz="3400" dirty="0" smtClean="0"/>
              <a:t>přepracovaném vydání </a:t>
            </a:r>
            <a:r>
              <a:rPr lang="cs-CZ" sz="3400" dirty="0"/>
              <a:t>své práce z r.1999, kterou nazval </a:t>
            </a:r>
            <a:r>
              <a:rPr lang="cs-CZ" sz="3400" dirty="0" err="1" smtClean="0"/>
              <a:t>Patterns</a:t>
            </a:r>
            <a:r>
              <a:rPr lang="cs-CZ" sz="3400" dirty="0" smtClean="0"/>
              <a:t> </a:t>
            </a:r>
            <a:r>
              <a:rPr lang="cs-CZ" sz="3400" dirty="0" err="1"/>
              <a:t>of</a:t>
            </a:r>
            <a:r>
              <a:rPr lang="cs-CZ" sz="3400" dirty="0"/>
              <a:t> </a:t>
            </a:r>
            <a:r>
              <a:rPr lang="cs-CZ" sz="3400" dirty="0" err="1"/>
              <a:t>Democracy</a:t>
            </a:r>
            <a:r>
              <a:rPr lang="cs-CZ" sz="3400" dirty="0"/>
              <a:t>. </a:t>
            </a:r>
            <a:r>
              <a:rPr lang="cs-CZ" sz="3400" dirty="0" err="1"/>
              <a:t>Government</a:t>
            </a:r>
            <a:r>
              <a:rPr lang="cs-CZ" sz="3400" dirty="0"/>
              <a:t> </a:t>
            </a:r>
            <a:r>
              <a:rPr lang="cs-CZ" sz="3400" dirty="0" err="1"/>
              <a:t>forms</a:t>
            </a:r>
            <a:r>
              <a:rPr lang="cs-CZ" sz="3400" dirty="0"/>
              <a:t> </a:t>
            </a:r>
            <a:r>
              <a:rPr lang="cs-CZ" sz="3400" dirty="0" err="1" smtClean="0"/>
              <a:t>and</a:t>
            </a:r>
            <a:r>
              <a:rPr lang="cs-CZ" sz="3400" dirty="0" smtClean="0"/>
              <a:t> Performance </a:t>
            </a:r>
            <a:r>
              <a:rPr lang="cs-CZ" sz="3400" dirty="0"/>
              <a:t>in </a:t>
            </a:r>
            <a:r>
              <a:rPr lang="cs-CZ" sz="3400" dirty="0" err="1"/>
              <a:t>Thirty</a:t>
            </a:r>
            <a:r>
              <a:rPr lang="cs-CZ" sz="3400" dirty="0"/>
              <a:t>-</a:t>
            </a:r>
            <a:r>
              <a:rPr lang="cs-CZ" sz="3400" dirty="0" err="1"/>
              <a:t>six</a:t>
            </a:r>
            <a:r>
              <a:rPr lang="cs-CZ" sz="3400" dirty="0"/>
              <a:t> </a:t>
            </a:r>
            <a:r>
              <a:rPr lang="cs-CZ" sz="3400" dirty="0" err="1" smtClean="0"/>
              <a:t>countries</a:t>
            </a:r>
            <a:r>
              <a:rPr lang="cs-CZ" sz="3400" dirty="0" smtClean="0"/>
              <a:t>. </a:t>
            </a:r>
            <a:r>
              <a:rPr lang="cs-CZ" sz="3400" dirty="0"/>
              <a:t>V této práci přidal další dva ukazatele rozlišení obou modelů </a:t>
            </a:r>
            <a:r>
              <a:rPr lang="cs-CZ" sz="3400" dirty="0" smtClean="0"/>
              <a:t>– roli </a:t>
            </a:r>
            <a:r>
              <a:rPr lang="cs-CZ" sz="3400" dirty="0"/>
              <a:t>zájmových skupin a centrálních bank v politickém systému.</a:t>
            </a:r>
          </a:p>
          <a:p>
            <a:pPr>
              <a:buNone/>
            </a:pPr>
            <a:r>
              <a:rPr lang="cs-CZ" sz="3400" dirty="0" smtClean="0"/>
              <a:t>-	podstatou </a:t>
            </a:r>
            <a:r>
              <a:rPr lang="cs-CZ" sz="3400" b="1" i="1" dirty="0"/>
              <a:t>konsensuálního</a:t>
            </a:r>
            <a:r>
              <a:rPr lang="cs-CZ" sz="3400" dirty="0"/>
              <a:t> modelu je snaha omezit většinový princip, rozptýlit jeho moc</a:t>
            </a:r>
            <a:r>
              <a:rPr lang="cs-CZ" sz="3400" dirty="0" smtClean="0"/>
              <a:t>, zmenšit </a:t>
            </a:r>
            <a:r>
              <a:rPr lang="cs-CZ" sz="3400" dirty="0"/>
              <a:t>rozdíly mezi vládou a opozicí a prosadit podíl menšin na moci řadou různých </a:t>
            </a:r>
            <a:r>
              <a:rPr lang="cs-CZ" sz="3400" dirty="0" smtClean="0"/>
              <a:t>způsobů.Tyto systémy využívají </a:t>
            </a:r>
            <a:r>
              <a:rPr lang="cs-CZ" sz="3400" dirty="0"/>
              <a:t>proporčního volebního systému a demokracie jsou zpravidla vytvářeny více </a:t>
            </a:r>
            <a:r>
              <a:rPr lang="cs-CZ" sz="3400" dirty="0" smtClean="0"/>
              <a:t>než dvěma </a:t>
            </a:r>
            <a:r>
              <a:rPr lang="cs-CZ" sz="3400" dirty="0"/>
              <a:t>relevantními stranami. Vytvoření vládního kabinetu je většinou podmíněno </a:t>
            </a:r>
            <a:r>
              <a:rPr lang="cs-CZ" sz="3400" dirty="0" smtClean="0"/>
              <a:t>vytvořením koalice</a:t>
            </a:r>
            <a:r>
              <a:rPr lang="cs-CZ" sz="3400" dirty="0"/>
              <a:t>. Parlament je zpravidla dvoukomorový a ustanovený v rozdílných volbách. </a:t>
            </a:r>
            <a:r>
              <a:rPr lang="cs-CZ" sz="3400" dirty="0" smtClean="0"/>
              <a:t>(nejvíce se blíží Velká Británie, Nový </a:t>
            </a:r>
            <a:r>
              <a:rPr lang="cs-CZ" sz="3400" dirty="0"/>
              <a:t>Zéland či </a:t>
            </a:r>
            <a:r>
              <a:rPr lang="cs-CZ" sz="3400" dirty="0" smtClean="0"/>
              <a:t>Austrálie)</a:t>
            </a:r>
            <a:endParaRPr lang="cs-CZ" sz="3400" dirty="0"/>
          </a:p>
          <a:p>
            <a:pPr>
              <a:buFontTx/>
              <a:buChar char="-"/>
            </a:pPr>
            <a:r>
              <a:rPr lang="cs-CZ" sz="3400" dirty="0" smtClean="0"/>
              <a:t>oproti tomu </a:t>
            </a:r>
            <a:r>
              <a:rPr lang="cs-CZ" sz="3400" b="1" i="1" dirty="0" smtClean="0"/>
              <a:t>westminstersk</a:t>
            </a:r>
            <a:r>
              <a:rPr lang="cs-CZ" sz="3400" dirty="0" smtClean="0"/>
              <a:t>ý </a:t>
            </a:r>
            <a:r>
              <a:rPr lang="cs-CZ" sz="3400" dirty="0"/>
              <a:t>model stojí na co největší koncentraci moci na ústřední úrovni v rukou jedné strany</a:t>
            </a:r>
            <a:r>
              <a:rPr lang="cs-CZ" sz="3400" dirty="0" smtClean="0"/>
              <a:t>, která </a:t>
            </a:r>
            <a:r>
              <a:rPr lang="cs-CZ" sz="3400" dirty="0"/>
              <a:t>ve volebním boji porazila druhou velkou politickou stranu a nese nedělenou odpovědnost </a:t>
            </a:r>
            <a:r>
              <a:rPr lang="cs-CZ" sz="3400" dirty="0" smtClean="0"/>
              <a:t>za výkon </a:t>
            </a:r>
            <a:r>
              <a:rPr lang="cs-CZ" sz="3400" dirty="0"/>
              <a:t>moci. Důležitým předpokladem pro fungování takto nastaveného politického systému </a:t>
            </a:r>
            <a:r>
              <a:rPr lang="cs-CZ" sz="3400" dirty="0" smtClean="0"/>
              <a:t>je většinový </a:t>
            </a:r>
            <a:r>
              <a:rPr lang="cs-CZ" sz="3400" dirty="0"/>
              <a:t>volební systém, konkrétně relativní většinový systém (FTPT), který má tendenci </a:t>
            </a:r>
            <a:r>
              <a:rPr lang="cs-CZ" sz="3400" dirty="0" smtClean="0"/>
              <a:t>vytvářet bipartijní </a:t>
            </a:r>
            <a:r>
              <a:rPr lang="cs-CZ" sz="3400" dirty="0"/>
              <a:t>stranické systémy. Parlament se skládá z jedné nebo dvou komor, jejichž postavení je </a:t>
            </a:r>
            <a:r>
              <a:rPr lang="cs-CZ" sz="3400" dirty="0" smtClean="0"/>
              <a:t>ale silně </a:t>
            </a:r>
            <a:r>
              <a:rPr lang="cs-CZ" sz="3400" dirty="0"/>
              <a:t>asymetrické</a:t>
            </a:r>
            <a:r>
              <a:rPr lang="cs-CZ" sz="3400" dirty="0" smtClean="0"/>
              <a:t>. (nejvíce se blíží Švýcarsko či Belgie)</a:t>
            </a:r>
            <a:endParaRPr lang="cs-CZ" sz="34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Cabada</a:t>
            </a:r>
            <a:r>
              <a:rPr lang="cs-CZ" dirty="0" smtClean="0"/>
              <a:t>, L., Kubát, M.: Úvod do studia politické vědy, </a:t>
            </a:r>
            <a:r>
              <a:rPr lang="cs-CZ" dirty="0" err="1" smtClean="0"/>
              <a:t>Eurolex</a:t>
            </a:r>
            <a:r>
              <a:rPr lang="cs-CZ" dirty="0" smtClean="0"/>
              <a:t> Bohemia, Praha, 2002</a:t>
            </a:r>
          </a:p>
          <a:p>
            <a:r>
              <a:rPr lang="cs-CZ" dirty="0" smtClean="0"/>
              <a:t>David, R.: Politologie, Základy společenských věd, Nakladatelství Olomouc, 2002</a:t>
            </a:r>
          </a:p>
          <a:p>
            <a:r>
              <a:rPr lang="cs-CZ" dirty="0" smtClean="0"/>
              <a:t>Dočekalová, P., Švec, K. a kol.: Úvod do politologie,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Praha, 2009</a:t>
            </a:r>
          </a:p>
          <a:p>
            <a:r>
              <a:rPr lang="cs-CZ" dirty="0" err="1" smtClean="0"/>
              <a:t>Heywood</a:t>
            </a:r>
            <a:r>
              <a:rPr lang="cs-CZ" dirty="0" smtClean="0"/>
              <a:t>, A.: Politické ideologie, </a:t>
            </a:r>
            <a:r>
              <a:rPr lang="cs-CZ" dirty="0" err="1" smtClean="0"/>
              <a:t>Eurolex</a:t>
            </a:r>
            <a:r>
              <a:rPr lang="cs-CZ" dirty="0" smtClean="0"/>
              <a:t> Bohemia, Praha, 2005</a:t>
            </a:r>
          </a:p>
          <a:p>
            <a:r>
              <a:rPr lang="cs-CZ" dirty="0" err="1" smtClean="0"/>
              <a:t>Říchová</a:t>
            </a:r>
            <a:r>
              <a:rPr lang="cs-CZ" dirty="0" smtClean="0"/>
              <a:t>, B. Úvod do současné politologie, Portál, Praha, 2002</a:t>
            </a:r>
          </a:p>
          <a:p>
            <a:r>
              <a:rPr lang="cs-CZ" dirty="0" err="1" smtClean="0"/>
              <a:t>Sartori</a:t>
            </a:r>
            <a:r>
              <a:rPr lang="cs-CZ" dirty="0" smtClean="0"/>
              <a:t>, G.: Strany a stranické systémy. Schéma pro analýzu, CDK, Brno, 2005</a:t>
            </a:r>
          </a:p>
          <a:p>
            <a:r>
              <a:rPr lang="cs-CZ" dirty="0" smtClean="0"/>
              <a:t>Vodička, K., </a:t>
            </a:r>
            <a:r>
              <a:rPr lang="cs-CZ" dirty="0" err="1" smtClean="0"/>
              <a:t>Cabada</a:t>
            </a:r>
            <a:r>
              <a:rPr lang="cs-CZ" dirty="0" smtClean="0"/>
              <a:t>, L.: Politický systém české republiky : historie a současnost, 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546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Občanská společnost, konsensus </vt:lpstr>
      <vt:lpstr>Občanská společnost, konsensus </vt:lpstr>
      <vt:lpstr>Občanská společnost, konsensus </vt:lpstr>
      <vt:lpstr>Občanská společnost, konsensus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společnost, konsensus</dc:title>
  <dc:creator>Šormovi</dc:creator>
  <cp:lastModifiedBy>Gymnázium a SOŠ</cp:lastModifiedBy>
  <cp:revision>6</cp:revision>
  <dcterms:created xsi:type="dcterms:W3CDTF">2013-09-16T04:20:20Z</dcterms:created>
  <dcterms:modified xsi:type="dcterms:W3CDTF">2013-09-23T07:00:54Z</dcterms:modified>
</cp:coreProperties>
</file>