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57" r:id="rId4"/>
    <p:sldId id="258" r:id="rId5"/>
    <p:sldId id="259" r:id="rId6"/>
    <p:sldId id="260" r:id="rId7"/>
    <p:sldId id="261" r:id="rId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90" y="-2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01DE70F2-E8BD-4D1C-B385-65098FBDC99F}"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2F9D333-5238-4520-9125-DFDB5AAD5B87}"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1DE70F2-E8BD-4D1C-B385-65098FBDC99F}"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2F9D333-5238-4520-9125-DFDB5AAD5B87}"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01DE70F2-E8BD-4D1C-B385-65098FBDC99F}"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2F9D333-5238-4520-9125-DFDB5AAD5B87}"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1DE70F2-E8BD-4D1C-B385-65098FBDC99F}" type="datetimeFigureOut">
              <a:rPr lang="cs-CZ" smtClean="0"/>
              <a:pPr/>
              <a:t>23.9.2013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2F9D333-5238-4520-9125-DFDB5AAD5B87}"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1DE70F2-E8BD-4D1C-B385-65098FBDC99F}" type="datetimeFigureOut">
              <a:rPr lang="cs-CZ" smtClean="0"/>
              <a:pPr/>
              <a:t>23.9.2013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82F9D333-5238-4520-9125-DFDB5AAD5B87}"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01DE70F2-E8BD-4D1C-B385-65098FBDC99F}" type="datetimeFigureOut">
              <a:rPr lang="cs-CZ" smtClean="0"/>
              <a:pPr/>
              <a:t>23.9.2013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82F9D333-5238-4520-9125-DFDB5AAD5B87}"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1DE70F2-E8BD-4D1C-B385-65098FBDC99F}" type="datetimeFigureOut">
              <a:rPr lang="cs-CZ" smtClean="0"/>
              <a:pPr/>
              <a:t>23.9.2013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82F9D333-5238-4520-9125-DFDB5AAD5B87}"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01DE70F2-E8BD-4D1C-B385-65098FBDC99F}" type="datetimeFigureOut">
              <a:rPr lang="cs-CZ" smtClean="0"/>
              <a:pPr/>
              <a:t>23.9.2013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2F9D333-5238-4520-9125-DFDB5AAD5B87}"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01DE70F2-E8BD-4D1C-B385-65098FBDC99F}" type="datetimeFigureOut">
              <a:rPr lang="cs-CZ" smtClean="0"/>
              <a:pPr/>
              <a:t>23.9.2013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2F9D333-5238-4520-9125-DFDB5AAD5B87}"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1DE70F2-E8BD-4D1C-B385-65098FBDC99F}"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2F9D333-5238-4520-9125-DFDB5AAD5B87}"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1DE70F2-E8BD-4D1C-B385-65098FBDC99F}" type="datetimeFigureOut">
              <a:rPr lang="cs-CZ" smtClean="0"/>
              <a:pPr/>
              <a:t>23.9.2013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2F9D333-5238-4520-9125-DFDB5AAD5B87}"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DE70F2-E8BD-4D1C-B385-65098FBDC99F}" type="datetimeFigureOut">
              <a:rPr lang="cs-CZ" smtClean="0"/>
              <a:pPr/>
              <a:t>23.9.2013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F9D333-5238-4520-9125-DFDB5AAD5B87}"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Obrázek 4"/>
          <p:cNvPicPr>
            <a:picLocks noChangeAspect="1"/>
          </p:cNvPicPr>
          <p:nvPr/>
        </p:nvPicPr>
        <p:blipFill>
          <a:blip r:embed="rId2" cstate="print"/>
          <a:srcRect/>
          <a:stretch>
            <a:fillRect/>
          </a:stretch>
        </p:blipFill>
        <p:spPr bwMode="auto">
          <a:xfrm>
            <a:off x="1835150" y="333375"/>
            <a:ext cx="5761038" cy="1258888"/>
          </a:xfrm>
          <a:prstGeom prst="rect">
            <a:avLst/>
          </a:prstGeom>
          <a:noFill/>
          <a:ln w="9525">
            <a:noFill/>
            <a:miter lim="800000"/>
            <a:headEnd/>
            <a:tailEnd/>
          </a:ln>
        </p:spPr>
      </p:pic>
      <p:graphicFrame>
        <p:nvGraphicFramePr>
          <p:cNvPr id="18435" name="Group 3"/>
          <p:cNvGraphicFramePr>
            <a:graphicFrameLocks noGrp="1"/>
          </p:cNvGraphicFramePr>
          <p:nvPr/>
        </p:nvGraphicFramePr>
        <p:xfrm>
          <a:off x="1258888" y="1773238"/>
          <a:ext cx="6769100" cy="4886022"/>
        </p:xfrm>
        <a:graphic>
          <a:graphicData uri="http://schemas.openxmlformats.org/drawingml/2006/table">
            <a:tbl>
              <a:tblPr/>
              <a:tblGrid>
                <a:gridCol w="1512887"/>
                <a:gridCol w="5256213"/>
              </a:tblGrid>
              <a:tr h="506413">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charset="0"/>
                          <a:ea typeface="Times New Roman" pitchFamily="18" charset="0"/>
                          <a:cs typeface="Arial" charset="0"/>
                        </a:rPr>
                        <a:t>Název školy</a:t>
                      </a:r>
                      <a:endParaRPr kumimoji="0" lang="cs-CZ" sz="1400" b="0" i="0" u="none" strike="noStrike" cap="none" normalizeH="0" baseline="0" dirty="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Gymnázium, střední odborná škola, střední odborné učiliště a vyšší odborná škola, Hořice</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Číslo projektu</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cs typeface="Arial" charset="0"/>
                        </a:rPr>
                        <a:t>CZ.1.07/1.5.00/34.0873</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Název materiálu</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rPr>
                        <a:t>Ústava </a:t>
                      </a:r>
                      <a:r>
                        <a:rPr kumimoji="0" lang="cs-CZ" sz="1400" b="0" i="0" u="none" strike="noStrike" cap="none" normalizeH="0" baseline="0" dirty="0" smtClean="0">
                          <a:ln>
                            <a:noFill/>
                          </a:ln>
                          <a:solidFill>
                            <a:schemeClr val="tx1"/>
                          </a:solidFill>
                          <a:effectLst/>
                          <a:latin typeface="Arial" charset="0"/>
                          <a:ea typeface="Times New Roman" pitchFamily="18" charset="0"/>
                          <a:cs typeface="Arial" charset="0"/>
                        </a:rPr>
                        <a:t>(</a:t>
                      </a:r>
                      <a:r>
                        <a:rPr kumimoji="0" lang="cs-CZ" sz="1400" b="0" i="0" u="none" strike="noStrike" cap="none" normalizeH="0" baseline="0" dirty="0" smtClean="0">
                          <a:ln>
                            <a:noFill/>
                          </a:ln>
                          <a:solidFill>
                            <a:schemeClr val="tx1"/>
                          </a:solidFill>
                          <a:effectLst/>
                          <a:latin typeface="Arial" charset="0"/>
                          <a:cs typeface="Arial" charset="0"/>
                        </a:rPr>
                        <a:t>VY_32_INOVACE_05.03.10)</a:t>
                      </a: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3838">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Autor</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Mgr. Vladimír Šorma</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Tematická oblast</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cs typeface="Arial" charset="0"/>
                        </a:rPr>
                        <a:t>Základy politologie</a:t>
                      </a: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Ročník</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Sedmý</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Datum tvorby</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cs typeface="Arial" charset="0"/>
                        </a:rPr>
                        <a:t>Březen</a:t>
                      </a: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 2012</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92188">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Anotace</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Prezentace je určena pro výuku základů politologie (politické vědy) v hodinách Základů společenských věd ve třetím ročníku, seznamuje studenty se základními termíny v oboru </a:t>
                      </a:r>
                      <a:r>
                        <a:rPr kumimoji="0" lang="cs-CZ" sz="1400" b="0" i="0" u="none" strike="noStrike" cap="none" normalizeH="0" baseline="0" smtClean="0">
                          <a:ln>
                            <a:noFill/>
                          </a:ln>
                          <a:solidFill>
                            <a:schemeClr val="tx1"/>
                          </a:solidFill>
                          <a:effectLst/>
                          <a:latin typeface="Arial" charset="0"/>
                          <a:cs typeface="Arial" charset="0"/>
                        </a:rPr>
                        <a:t>politologie a politiky</a:t>
                      </a:r>
                      <a:endParaRPr kumimoji="0" lang="cs-CZ" sz="1400" b="0" i="0" u="none" strike="noStrike" cap="none" normalizeH="0" baseline="0" smtClean="0">
                        <a:ln>
                          <a:noFill/>
                        </a:ln>
                        <a:solidFill>
                          <a:schemeClr val="tx1"/>
                        </a:solidFill>
                        <a:effectLst/>
                        <a:latin typeface="Arial" charset="0"/>
                        <a:ea typeface="Calibri" pitchFamily="34" charset="0"/>
                        <a:cs typeface="Calibri" pitchFamily="34"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09625">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smtClean="0">
                          <a:ln>
                            <a:noFill/>
                          </a:ln>
                          <a:solidFill>
                            <a:srgbClr val="000000"/>
                          </a:solidFill>
                          <a:effectLst/>
                          <a:latin typeface="Arial" charset="0"/>
                          <a:ea typeface="Times New Roman" pitchFamily="18" charset="0"/>
                          <a:cs typeface="Arial" charset="0"/>
                        </a:rPr>
                        <a:t>Metodický pokyn</a:t>
                      </a:r>
                      <a:endParaRPr kumimoji="0" lang="cs-CZ" sz="1400" b="0" i="0" u="none" strike="noStrike" cap="none" normalizeH="0" baseline="0" smtClean="0">
                        <a:ln>
                          <a:noFill/>
                        </a:ln>
                        <a:solidFill>
                          <a:schemeClr val="tx1"/>
                        </a:solidFill>
                        <a:effectLst/>
                        <a:latin typeface="Arial" charset="0"/>
                        <a:ea typeface="Calibri" pitchFamily="34" charset="0"/>
                        <a:cs typeface="Arial" charset="0"/>
                      </a:endParaRPr>
                    </a:p>
                  </a:txBody>
                  <a:tcPr marL="79427" marR="79427" marT="39713" marB="39713"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cs-CZ" sz="1400" b="0" i="0" u="none" strike="noStrike" cap="none" normalizeH="0" baseline="0" smtClean="0">
                          <a:ln>
                            <a:noFill/>
                          </a:ln>
                          <a:solidFill>
                            <a:schemeClr val="tx1"/>
                          </a:solidFill>
                          <a:effectLst/>
                          <a:latin typeface="Arial" charset="0"/>
                          <a:ea typeface="Times New Roman" pitchFamily="18" charset="0"/>
                          <a:cs typeface="Arial" charset="0"/>
                        </a:rPr>
                        <a:t>Šablona slouží jako digitalizovaná učebnice pro žáky třetího ročníku  Základů společenských věd – Politologie; jednotlivé strany prezentace na sebe tematicky navazují, řeší problematiku definování a cílů </a:t>
                      </a:r>
                      <a:r>
                        <a:rPr kumimoji="0" lang="cs-CZ" sz="1400" b="0" i="0" u="none" strike="noStrike" cap="none" normalizeH="0" baseline="0" smtClean="0">
                          <a:ln>
                            <a:noFill/>
                          </a:ln>
                          <a:solidFill>
                            <a:schemeClr val="tx1"/>
                          </a:solidFill>
                          <a:effectLst/>
                          <a:latin typeface="Arial" charset="0"/>
                          <a:cs typeface="Arial" charset="0"/>
                        </a:rPr>
                        <a:t>politologie a politiky</a:t>
                      </a:r>
                      <a:r>
                        <a:rPr kumimoji="0" lang="cs-CZ" sz="1400" b="0" i="0" u="none" strike="noStrike" cap="none" normalizeH="0" baseline="0" smtClean="0">
                          <a:ln>
                            <a:noFill/>
                          </a:ln>
                          <a:solidFill>
                            <a:schemeClr val="tx1"/>
                          </a:solidFill>
                          <a:effectLst/>
                          <a:latin typeface="Arial" charset="0"/>
                          <a:cs typeface="Times New Roman" pitchFamily="18" charset="0"/>
                        </a:rPr>
                        <a:t>. Časová dotace materiálu je 15-20 minut.</a:t>
                      </a:r>
                      <a:endParaRPr kumimoji="0" lang="cs-CZ" sz="1400" b="0" i="0" u="none" strike="noStrike" cap="none" normalizeH="0" baseline="0" smtClean="0">
                        <a:ln>
                          <a:noFill/>
                        </a:ln>
                        <a:solidFill>
                          <a:schemeClr val="tx1"/>
                        </a:solidFill>
                        <a:effectLst/>
                        <a:latin typeface="Arial" charset="0"/>
                        <a:ea typeface="Calibri" pitchFamily="34" charset="0"/>
                        <a:cs typeface="Calibri" pitchFamily="34" charset="0"/>
                      </a:endParaRPr>
                    </a:p>
                  </a:txBody>
                  <a:tcPr marL="79427" marR="79427" marT="39713" marB="39713"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Ústava</a:t>
            </a:r>
          </a:p>
        </p:txBody>
      </p:sp>
      <p:sp>
        <p:nvSpPr>
          <p:cNvPr id="5" name="Zástupný symbol pro obsah 4"/>
          <p:cNvSpPr>
            <a:spLocks noGrp="1"/>
          </p:cNvSpPr>
          <p:nvPr>
            <p:ph idx="1"/>
          </p:nvPr>
        </p:nvSpPr>
        <p:spPr>
          <a:xfrm>
            <a:off x="1547664" y="1600200"/>
            <a:ext cx="6840760" cy="4525963"/>
          </a:xfrm>
        </p:spPr>
        <p:txBody>
          <a:bodyPr>
            <a:normAutofit fontScale="40000" lnSpcReduction="20000"/>
          </a:bodyPr>
          <a:lstStyle/>
          <a:p>
            <a:pPr>
              <a:buNone/>
            </a:pPr>
            <a:r>
              <a:rPr lang="cs-CZ" sz="3500" b="1" dirty="0" smtClean="0"/>
              <a:t>Ústava</a:t>
            </a:r>
            <a:r>
              <a:rPr lang="cs-CZ" sz="3500" dirty="0" smtClean="0"/>
              <a:t> </a:t>
            </a:r>
            <a:r>
              <a:rPr lang="cs-CZ" sz="3500" b="1" dirty="0" smtClean="0"/>
              <a:t>státu</a:t>
            </a:r>
            <a:r>
              <a:rPr lang="cs-CZ" sz="3500" dirty="0" smtClean="0"/>
              <a:t> </a:t>
            </a:r>
            <a:r>
              <a:rPr lang="cs-CZ" sz="3500" b="1" dirty="0" smtClean="0"/>
              <a:t>(konstituce)</a:t>
            </a:r>
          </a:p>
          <a:p>
            <a:pPr>
              <a:buFontTx/>
              <a:buChar char="-"/>
            </a:pPr>
            <a:r>
              <a:rPr lang="cs-CZ" dirty="0" smtClean="0"/>
              <a:t>je základní zákon (nebo jejich soubor u ústavy polylegální) státu a nejvyšší právní norma jeho právního řádu. Ústava je právním výrazem existence státu a vytváří pravidla výkonu státní moci a zaručuje občanům základní lidská práva. Zákony a podzákonné právní předpisy musejí být podle pravidla </a:t>
            </a:r>
            <a:r>
              <a:rPr lang="cs-CZ" i="1" dirty="0" err="1" smtClean="0"/>
              <a:t>Lex</a:t>
            </a:r>
            <a:r>
              <a:rPr lang="cs-CZ" i="1" dirty="0" smtClean="0"/>
              <a:t> superior </a:t>
            </a:r>
            <a:r>
              <a:rPr lang="cs-CZ" i="1" dirty="0" err="1" smtClean="0"/>
              <a:t>derogat</a:t>
            </a:r>
            <a:r>
              <a:rPr lang="cs-CZ" i="1" dirty="0" smtClean="0"/>
              <a:t> </a:t>
            </a:r>
            <a:r>
              <a:rPr lang="cs-CZ" i="1" dirty="0" err="1" smtClean="0"/>
              <a:t>inferiori</a:t>
            </a:r>
            <a:r>
              <a:rPr lang="cs-CZ" dirty="0" smtClean="0"/>
              <a:t> v souladu s Ústavou a ústavními zákony, které dohromady tvoří </a:t>
            </a:r>
            <a:r>
              <a:rPr lang="cs-CZ" b="1" dirty="0" smtClean="0"/>
              <a:t>ústavní řád</a:t>
            </a:r>
            <a:r>
              <a:rPr lang="cs-CZ" baseline="30000" dirty="0"/>
              <a:t> </a:t>
            </a:r>
            <a:r>
              <a:rPr lang="cs-CZ" dirty="0" smtClean="0"/>
              <a:t>(v České republice </a:t>
            </a:r>
            <a:r>
              <a:rPr lang="cs-CZ" i="1" dirty="0" smtClean="0"/>
              <a:t>ústavní pořádek České republiky</a:t>
            </a:r>
            <a:r>
              <a:rPr lang="cs-CZ" dirty="0" smtClean="0"/>
              <a:t>). Na dodržování ústavního řádu dohlíží a případné rozpory prostých zákonů s ním řeší v právních státech obvykle ústavní soudy (výjimkou jsou státy anglosaského právního okruhu, kde tato pravomoc připadá obecným soudům). Ústavní řád může být též chápán jako subsystém práva tvořený nejdůležitějšími právními předpisy určitého právního řádu.</a:t>
            </a:r>
          </a:p>
          <a:p>
            <a:pPr>
              <a:buFontTx/>
              <a:buChar char="-"/>
            </a:pPr>
            <a:r>
              <a:rPr lang="cs-CZ" dirty="0" smtClean="0"/>
              <a:t>moderní ústavy obsahují zpravidla dvě hlavní části</a:t>
            </a:r>
          </a:p>
          <a:p>
            <a:pPr>
              <a:buNone/>
            </a:pPr>
            <a:r>
              <a:rPr lang="cs-CZ" dirty="0"/>
              <a:t>	</a:t>
            </a:r>
            <a:r>
              <a:rPr lang="cs-CZ" dirty="0" smtClean="0"/>
              <a:t>	- rozdělení a výkonu státní moci ve státě</a:t>
            </a:r>
          </a:p>
          <a:p>
            <a:pPr>
              <a:buNone/>
            </a:pPr>
            <a:r>
              <a:rPr lang="cs-CZ" dirty="0"/>
              <a:t>	</a:t>
            </a:r>
            <a:r>
              <a:rPr lang="cs-CZ" dirty="0" smtClean="0"/>
              <a:t>	- stanovení postavení člověka vůči státu (což jsou zejména ústavou daná práva a 	  	  povinnosti)</a:t>
            </a:r>
          </a:p>
          <a:p>
            <a:pPr>
              <a:buNone/>
            </a:pPr>
            <a:r>
              <a:rPr lang="cs-CZ" b="1" i="1" dirty="0" smtClean="0"/>
              <a:t>Ústava by tak měla většinou určovat</a:t>
            </a:r>
            <a:r>
              <a:rPr lang="cs-CZ" dirty="0" smtClean="0"/>
              <a:t>:</a:t>
            </a:r>
          </a:p>
          <a:p>
            <a:pPr>
              <a:buFont typeface="Calibri" pitchFamily="34" charset="0"/>
              <a:buChar char="-"/>
            </a:pPr>
            <a:r>
              <a:rPr lang="cs-CZ" dirty="0" smtClean="0"/>
              <a:t>státní zřízení (republika, monarchie, teokracie)</a:t>
            </a:r>
          </a:p>
          <a:p>
            <a:pPr>
              <a:buFont typeface="Calibri" pitchFamily="34" charset="0"/>
              <a:buChar char="-"/>
            </a:pPr>
            <a:r>
              <a:rPr lang="cs-CZ" dirty="0" smtClean="0"/>
              <a:t>formu vlády (parlamentní, prezidentská, poloprezidentská, absolutní)</a:t>
            </a:r>
          </a:p>
          <a:p>
            <a:pPr>
              <a:buFont typeface="Calibri" pitchFamily="34" charset="0"/>
              <a:buChar char="-"/>
            </a:pPr>
            <a:r>
              <a:rPr lang="cs-CZ" dirty="0" smtClean="0"/>
              <a:t>formu státu (jednotný stát, konfederace, federace)</a:t>
            </a:r>
          </a:p>
          <a:p>
            <a:pPr>
              <a:buFont typeface="Calibri" pitchFamily="34" charset="0"/>
              <a:buChar char="-"/>
            </a:pPr>
            <a:r>
              <a:rPr lang="cs-CZ" dirty="0" smtClean="0"/>
              <a:t>politický systém státu (demokratický režim, totalitní režim atd.)</a:t>
            </a:r>
          </a:p>
          <a:p>
            <a:pPr>
              <a:buFont typeface="Calibri" pitchFamily="34" charset="0"/>
              <a:buChar char="-"/>
            </a:pPr>
            <a:r>
              <a:rPr lang="cs-CZ" dirty="0" smtClean="0"/>
              <a:t>dělbu státní moci (jednotná, nebo zákonodárná, výkonná a soudní) a její výkon</a:t>
            </a:r>
          </a:p>
          <a:p>
            <a:pPr>
              <a:buFont typeface="Calibri" pitchFamily="34" charset="0"/>
              <a:buChar char="-"/>
            </a:pPr>
            <a:r>
              <a:rPr lang="cs-CZ" dirty="0" smtClean="0"/>
              <a:t>státní občanství, státní území, hlavní město, státní symboly</a:t>
            </a:r>
          </a:p>
          <a:p>
            <a:pPr>
              <a:buFont typeface="Calibri" pitchFamily="34" charset="0"/>
              <a:buChar char="-"/>
            </a:pPr>
            <a:r>
              <a:rPr lang="cs-CZ" dirty="0" smtClean="0"/>
              <a:t>katalog základních (lidských, občanských, hospodářských, sociálních a kulturních) práv</a:t>
            </a:r>
          </a:p>
          <a:p>
            <a:pPr>
              <a:buFontTx/>
              <a:buChar char="-"/>
            </a:pPr>
            <a:endParaRPr lang="cs-CZ"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Ústava</a:t>
            </a:r>
          </a:p>
        </p:txBody>
      </p:sp>
      <p:sp>
        <p:nvSpPr>
          <p:cNvPr id="5" name="Zástupný symbol pro obsah 4"/>
          <p:cNvSpPr>
            <a:spLocks noGrp="1"/>
          </p:cNvSpPr>
          <p:nvPr>
            <p:ph idx="1"/>
          </p:nvPr>
        </p:nvSpPr>
        <p:spPr>
          <a:xfrm>
            <a:off x="1547664" y="1484784"/>
            <a:ext cx="6840760" cy="4641379"/>
          </a:xfrm>
        </p:spPr>
        <p:txBody>
          <a:bodyPr>
            <a:normAutofit fontScale="70000" lnSpcReduction="20000"/>
          </a:bodyPr>
          <a:lstStyle/>
          <a:p>
            <a:pPr>
              <a:buNone/>
            </a:pPr>
            <a:r>
              <a:rPr lang="cs-CZ" sz="2000" b="1" dirty="0" smtClean="0"/>
              <a:t>Druhy ústav</a:t>
            </a:r>
          </a:p>
          <a:p>
            <a:pPr>
              <a:buNone/>
            </a:pPr>
            <a:r>
              <a:rPr lang="cs-CZ" sz="1600" b="1" dirty="0" smtClean="0"/>
              <a:t>Podle formy</a:t>
            </a:r>
          </a:p>
          <a:p>
            <a:pPr>
              <a:buNone/>
            </a:pPr>
            <a:r>
              <a:rPr lang="cs-CZ" sz="1600" i="1" dirty="0" smtClean="0"/>
              <a:t>psaná</a:t>
            </a:r>
            <a:r>
              <a:rPr lang="cs-CZ" sz="1600" dirty="0" smtClean="0"/>
              <a:t> – tvořená jedním zákonem (monolegální) nebo více zákony (polylegální), především ústavy zemí kontinentální Evropy a ústava Spojených států amerických. V České republice je ústava polylegální, neboť je brána jako celý ústavní pořádek, vlastní Ústavou je ale jen ústavní zákon č. 1/1993 Sb., Ústava České republiky.</a:t>
            </a:r>
          </a:p>
          <a:p>
            <a:pPr>
              <a:buNone/>
            </a:pPr>
            <a:r>
              <a:rPr lang="cs-CZ" sz="1600" i="1" dirty="0" smtClean="0"/>
              <a:t>nepsaná</a:t>
            </a:r>
            <a:r>
              <a:rPr lang="cs-CZ" sz="1600" dirty="0" smtClean="0"/>
              <a:t> – vytvářená jinými formami práva (historické dokumenty, ústavní zvyklosti, precedenty), klasickým příkladem je britská ústava.</a:t>
            </a:r>
          </a:p>
          <a:p>
            <a:pPr>
              <a:buNone/>
            </a:pPr>
            <a:r>
              <a:rPr lang="cs-CZ" sz="1600" b="1" dirty="0" smtClean="0"/>
              <a:t>Podle původu</a:t>
            </a:r>
          </a:p>
          <a:p>
            <a:pPr>
              <a:buNone/>
            </a:pPr>
            <a:r>
              <a:rPr lang="cs-CZ" sz="1600" i="1" dirty="0" smtClean="0"/>
              <a:t>původní</a:t>
            </a:r>
            <a:r>
              <a:rPr lang="cs-CZ" sz="1600" dirty="0" smtClean="0"/>
              <a:t> – víceméně každá ústava</a:t>
            </a:r>
          </a:p>
          <a:p>
            <a:pPr>
              <a:buNone/>
            </a:pPr>
            <a:r>
              <a:rPr lang="cs-CZ" sz="1600" i="1" dirty="0" smtClean="0"/>
              <a:t>přenesená</a:t>
            </a:r>
            <a:r>
              <a:rPr lang="cs-CZ" sz="1600" dirty="0" smtClean="0"/>
              <a:t> – jestliže je její platnost přenesena na nové území, např. německá ústava po roce 1990 na území bývalé NDR</a:t>
            </a:r>
          </a:p>
          <a:p>
            <a:pPr>
              <a:buNone/>
            </a:pPr>
            <a:r>
              <a:rPr lang="cs-CZ" sz="1600" b="1" dirty="0" smtClean="0"/>
              <a:t>Podle způsobu přijetí</a:t>
            </a:r>
          </a:p>
          <a:p>
            <a:pPr>
              <a:buNone/>
            </a:pPr>
            <a:r>
              <a:rPr lang="cs-CZ" sz="1600" i="1" dirty="0" smtClean="0"/>
              <a:t>oktrojovaná</a:t>
            </a:r>
            <a:r>
              <a:rPr lang="cs-CZ" sz="1600" dirty="0" smtClean="0"/>
              <a:t> – jakákoliv ústava vydaná z rozhodnutí panovníka bez souhlasu zastupitelského orgánu. V českých dějinách se tak tradičně označuje Pillersdorfova ústava (dubnová oktrojovaná ústava, 1848) a Stadionova ústava (březnová oktrojovaná ústava, 1849)</a:t>
            </a:r>
          </a:p>
          <a:p>
            <a:pPr>
              <a:buNone/>
            </a:pPr>
            <a:r>
              <a:rPr lang="cs-CZ" sz="1600" i="1" dirty="0" smtClean="0"/>
              <a:t>revoluční</a:t>
            </a:r>
            <a:r>
              <a:rPr lang="cs-CZ" sz="1600" dirty="0" smtClean="0"/>
              <a:t> – vyhlášená revolučně (za tu se dá považovat např. Prozatímní ústava z roku 1918)</a:t>
            </a:r>
          </a:p>
          <a:p>
            <a:pPr>
              <a:buNone/>
            </a:pPr>
            <a:r>
              <a:rPr lang="cs-CZ" sz="1600" i="1" dirty="0" smtClean="0"/>
              <a:t>dohodnutá</a:t>
            </a:r>
            <a:r>
              <a:rPr lang="cs-CZ" sz="1600" dirty="0" smtClean="0"/>
              <a:t> – je výsledkem dohody či kompromisu převážné části společnosti, proto je stabilnější než třeba ústava revoluční</a:t>
            </a:r>
          </a:p>
          <a:p>
            <a:pPr>
              <a:buNone/>
            </a:pPr>
            <a:r>
              <a:rPr lang="cs-CZ" sz="1600" b="1" dirty="0" smtClean="0"/>
              <a:t>Podle jejího dodržování</a:t>
            </a:r>
          </a:p>
          <a:p>
            <a:pPr>
              <a:buNone/>
            </a:pPr>
            <a:r>
              <a:rPr lang="cs-CZ" sz="1600" i="1" dirty="0" smtClean="0"/>
              <a:t>reálná</a:t>
            </a:r>
            <a:r>
              <a:rPr lang="cs-CZ" sz="1600" dirty="0" smtClean="0"/>
              <a:t> – ústava je skutečně dodržována, jde o základní znak právního státu</a:t>
            </a:r>
          </a:p>
          <a:p>
            <a:pPr>
              <a:buNone/>
            </a:pPr>
            <a:r>
              <a:rPr lang="cs-CZ" sz="1600" i="1" dirty="0" smtClean="0"/>
              <a:t>fiktivní</a:t>
            </a:r>
            <a:r>
              <a:rPr lang="cs-CZ" sz="1600" dirty="0" smtClean="0"/>
              <a:t> – formálně existující, ovšem nedodržovaná (např. Ústava Československé republiky)</a:t>
            </a:r>
          </a:p>
          <a:p>
            <a:pPr>
              <a:buNone/>
            </a:pPr>
            <a:r>
              <a:rPr lang="cs-CZ" sz="1600" b="1" dirty="0" smtClean="0"/>
              <a:t>Podle způsobu změny</a:t>
            </a:r>
          </a:p>
          <a:p>
            <a:pPr>
              <a:buNone/>
            </a:pPr>
            <a:r>
              <a:rPr lang="cs-CZ" sz="1600" i="1" dirty="0" smtClean="0"/>
              <a:t>flexibilní</a:t>
            </a:r>
            <a:r>
              <a:rPr lang="cs-CZ" sz="1600" dirty="0" smtClean="0"/>
              <a:t> – ústavu lze měnit prostým zákonem</a:t>
            </a:r>
          </a:p>
          <a:p>
            <a:pPr>
              <a:buNone/>
            </a:pPr>
            <a:r>
              <a:rPr lang="cs-CZ" sz="1600" i="1" dirty="0" smtClean="0"/>
              <a:t>rigidní</a:t>
            </a:r>
            <a:r>
              <a:rPr lang="cs-CZ" sz="1600" dirty="0" smtClean="0"/>
              <a:t> – změna ústavy je obtížnější než u jiných právních norem. Nejčastěji je pro odsouhlasení její změny potřeba větší množství hlasů členů zákonodárného sboru, než pro přijetí běžného zákona. Je také možné stanovit, že ústava smí být změněna například jen jednou za pevně daný počet let, nebo že po změně ústavy dojde k rozpuštění zákonodárného sboru, vypsání nových voleb a změna je platná teprve tehdy, když ji nový zákonodárný sbor schválí. Také je možné vázat platnost změny ústavy na referendum.</a:t>
            </a:r>
          </a:p>
          <a:p>
            <a:pPr>
              <a:buFontTx/>
              <a:buChar char="-"/>
            </a:pPr>
            <a:endParaRPr lang="cs-CZ"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Ústava</a:t>
            </a:r>
          </a:p>
        </p:txBody>
      </p:sp>
      <p:sp>
        <p:nvSpPr>
          <p:cNvPr id="5" name="Zástupný symbol pro obsah 4"/>
          <p:cNvSpPr>
            <a:spLocks noGrp="1"/>
          </p:cNvSpPr>
          <p:nvPr>
            <p:ph idx="1"/>
          </p:nvPr>
        </p:nvSpPr>
        <p:spPr>
          <a:xfrm>
            <a:off x="1547664" y="1600200"/>
            <a:ext cx="6840760" cy="4525963"/>
          </a:xfrm>
        </p:spPr>
        <p:txBody>
          <a:bodyPr>
            <a:normAutofit fontScale="77500" lnSpcReduction="20000"/>
          </a:bodyPr>
          <a:lstStyle/>
          <a:p>
            <a:pPr>
              <a:buNone/>
            </a:pPr>
            <a:r>
              <a:rPr lang="cs-CZ" sz="1600" b="1" dirty="0" smtClean="0"/>
              <a:t>Princip oddělení mocí</a:t>
            </a:r>
            <a:r>
              <a:rPr lang="cs-CZ" sz="1600" dirty="0" smtClean="0"/>
              <a:t/>
            </a:r>
            <a:br>
              <a:rPr lang="cs-CZ" sz="1600" dirty="0" smtClean="0"/>
            </a:br>
            <a:r>
              <a:rPr lang="cs-CZ" sz="1600" dirty="0" smtClean="0"/>
              <a:t>představuje záruku demokracie, že státní moc nebude zneužita proti občanům. Moc tak nemůže být soustředěna v rukou jednoho státního orgánu, který by byl obtížně kontrolovatelný a potenciálně ohrožoval veřejný život a svobody občanů. Státní moc se dělí na tři složky, které zastupují státní orgány:</a:t>
            </a:r>
          </a:p>
          <a:p>
            <a:pPr>
              <a:buNone/>
            </a:pPr>
            <a:r>
              <a:rPr lang="cs-CZ" sz="1600" dirty="0" smtClean="0"/>
              <a:t/>
            </a:r>
            <a:br>
              <a:rPr lang="cs-CZ" sz="1600" dirty="0" smtClean="0"/>
            </a:br>
            <a:r>
              <a:rPr lang="cs-CZ" sz="1600" b="1" dirty="0" smtClean="0"/>
              <a:t>- moc zákonodárná (legislativa) </a:t>
            </a:r>
            <a:r>
              <a:rPr lang="cs-CZ" sz="1600" dirty="0" smtClean="0"/>
              <a:t>má ve své pravomoci vydávání zákonů, tvoří ji zpravidla zastupitelský sbor – parlament</a:t>
            </a:r>
            <a:br>
              <a:rPr lang="cs-CZ" sz="1600" dirty="0" smtClean="0"/>
            </a:br>
            <a:r>
              <a:rPr lang="cs-CZ" sz="1600" b="1" dirty="0" smtClean="0"/>
              <a:t>- moc výkonná (exekutiva) </a:t>
            </a:r>
            <a:r>
              <a:rPr lang="cs-CZ" sz="1600" dirty="0" smtClean="0"/>
              <a:t>vykonává běžnou vládní agendu v rámci platných zákonů, většinou ji představuje vláda a hlava státu</a:t>
            </a:r>
            <a:br>
              <a:rPr lang="cs-CZ" sz="1600" dirty="0" smtClean="0"/>
            </a:br>
            <a:r>
              <a:rPr lang="cs-CZ" sz="1600" dirty="0" smtClean="0"/>
              <a:t>- </a:t>
            </a:r>
            <a:r>
              <a:rPr lang="cs-CZ" sz="1600" b="1" dirty="0" smtClean="0"/>
              <a:t>moc soudní (jurisdikce) </a:t>
            </a:r>
            <a:r>
              <a:rPr lang="cs-CZ" sz="1600" dirty="0" smtClean="0"/>
              <a:t>kontroluje dodržování zákonů, příp. zákony závažně interpretuje. Je vykonávána soustavou soudů.</a:t>
            </a:r>
          </a:p>
          <a:p>
            <a:pPr>
              <a:buNone/>
            </a:pPr>
            <a:endParaRPr lang="cs-CZ" sz="1600" dirty="0" smtClean="0"/>
          </a:p>
          <a:p>
            <a:pPr>
              <a:buNone/>
            </a:pPr>
            <a:r>
              <a:rPr lang="cs-CZ" sz="1600" dirty="0" smtClean="0"/>
              <a:t>Klasický princip dělby moci navrhl francouzský filosof Montesquieu jako rozdělení na moc zákonodárnou, výkonnou a soudní, aby se zajistila soudcovská nezávislost a výkonná moc byla omezena zákony, jež si nemůže dávat sama. Významné rozpracování tohoto principu pak provedl James Madison (americký politik, 4. prezident USA)</a:t>
            </a:r>
          </a:p>
          <a:p>
            <a:pPr>
              <a:buNone/>
            </a:pPr>
            <a:endParaRPr lang="cs-CZ" sz="1600" dirty="0" smtClean="0"/>
          </a:p>
          <a:p>
            <a:pPr>
              <a:buNone/>
            </a:pPr>
            <a:r>
              <a:rPr lang="cs-CZ" sz="1700" b="1" dirty="0" smtClean="0"/>
              <a:t>Zásady dělby moci:</a:t>
            </a:r>
          </a:p>
          <a:p>
            <a:pPr>
              <a:buFont typeface="Calibri" pitchFamily="34" charset="0"/>
              <a:buChar char="-"/>
            </a:pPr>
            <a:r>
              <a:rPr lang="cs-CZ" sz="1700" dirty="0" smtClean="0"/>
              <a:t>oddělenost mocí</a:t>
            </a:r>
          </a:p>
          <a:p>
            <a:pPr>
              <a:buFont typeface="Calibri" pitchFamily="34" charset="0"/>
              <a:buChar char="-"/>
            </a:pPr>
            <a:r>
              <a:rPr lang="cs-CZ" sz="1700" dirty="0" smtClean="0"/>
              <a:t>neslučitelnost mocí</a:t>
            </a:r>
          </a:p>
          <a:p>
            <a:pPr>
              <a:buFont typeface="Calibri" pitchFamily="34" charset="0"/>
              <a:buChar char="-"/>
            </a:pPr>
            <a:r>
              <a:rPr lang="cs-CZ" sz="1700" dirty="0" smtClean="0"/>
              <a:t>nezávislost mocí</a:t>
            </a:r>
          </a:p>
          <a:p>
            <a:pPr>
              <a:buFont typeface="Calibri" pitchFamily="34" charset="0"/>
              <a:buChar char="-"/>
            </a:pPr>
            <a:r>
              <a:rPr lang="cs-CZ" sz="1700" dirty="0" smtClean="0"/>
              <a:t>samostatnost mocí</a:t>
            </a:r>
          </a:p>
          <a:p>
            <a:pPr>
              <a:buFont typeface="Calibri" pitchFamily="34" charset="0"/>
              <a:buChar char="-"/>
            </a:pPr>
            <a:r>
              <a:rPr lang="cs-CZ" sz="1700" dirty="0" smtClean="0"/>
              <a:t>rovnováha mocí</a:t>
            </a:r>
          </a:p>
          <a:p>
            <a:pPr>
              <a:buFont typeface="Calibri" pitchFamily="34" charset="0"/>
              <a:buChar char="-"/>
            </a:pPr>
            <a:r>
              <a:rPr lang="cs-CZ" sz="1700" dirty="0" smtClean="0"/>
              <a:t>nezodpovědnost mocí (jedné vůči druhé)</a:t>
            </a:r>
          </a:p>
          <a:p>
            <a:pPr>
              <a:buNone/>
            </a:pPr>
            <a:endParaRPr lang="cs-CZ"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a:t>Ústava</a:t>
            </a:r>
          </a:p>
        </p:txBody>
      </p:sp>
      <p:sp>
        <p:nvSpPr>
          <p:cNvPr id="5" name="Zástupný symbol pro obsah 4"/>
          <p:cNvSpPr>
            <a:spLocks noGrp="1"/>
          </p:cNvSpPr>
          <p:nvPr>
            <p:ph idx="1"/>
          </p:nvPr>
        </p:nvSpPr>
        <p:spPr>
          <a:xfrm>
            <a:off x="1547664" y="1412776"/>
            <a:ext cx="6840760" cy="4713387"/>
          </a:xfrm>
        </p:spPr>
        <p:txBody>
          <a:bodyPr>
            <a:normAutofit/>
          </a:bodyPr>
          <a:lstStyle/>
          <a:p>
            <a:pPr>
              <a:buNone/>
            </a:pPr>
            <a:r>
              <a:rPr lang="cs-CZ" sz="1200" b="1" dirty="0" smtClean="0"/>
              <a:t>Princip brzd a </a:t>
            </a:r>
            <a:r>
              <a:rPr lang="cs-CZ" sz="1200" b="1" dirty="0" err="1" smtClean="0"/>
              <a:t>rovnováh</a:t>
            </a:r>
            <a:endParaRPr lang="cs-CZ" sz="1200" b="1" dirty="0" smtClean="0"/>
          </a:p>
          <a:p>
            <a:pPr>
              <a:buFont typeface="Calibri" pitchFamily="34" charset="0"/>
              <a:buChar char="-"/>
            </a:pPr>
            <a:r>
              <a:rPr lang="cs-CZ" sz="1200" dirty="0" smtClean="0"/>
              <a:t>doplňuje dělbu moci</a:t>
            </a:r>
          </a:p>
          <a:p>
            <a:pPr>
              <a:buFont typeface="Calibri" pitchFamily="34" charset="0"/>
              <a:buChar char="-"/>
            </a:pPr>
            <a:r>
              <a:rPr lang="cs-CZ" sz="1200" dirty="0" smtClean="0"/>
              <a:t>jen v demokracii, autoritativní režimy – formální nebo vůbec</a:t>
            </a:r>
          </a:p>
          <a:p>
            <a:pPr>
              <a:buFont typeface="Calibri" pitchFamily="34" charset="0"/>
              <a:buChar char="-"/>
            </a:pPr>
            <a:r>
              <a:rPr lang="cs-CZ" sz="1200" dirty="0" smtClean="0"/>
              <a:t>aby nemohlo dojít ke zneužití ani jedné moci – jsou vybaveny vzájemnými kontrolními pravomocemi</a:t>
            </a:r>
          </a:p>
          <a:p>
            <a:pPr>
              <a:buFont typeface="Calibri" pitchFamily="34" charset="0"/>
              <a:buChar char="-"/>
            </a:pPr>
            <a:r>
              <a:rPr lang="cs-CZ" sz="1200" dirty="0" smtClean="0"/>
              <a:t>prezidentský systém: vláda potřebuje přidělení financí kongresem, prezidenta lze odvolat procedurou impeachmentu</a:t>
            </a:r>
          </a:p>
          <a:p>
            <a:pPr>
              <a:buFont typeface="Calibri" pitchFamily="34" charset="0"/>
              <a:buChar char="-"/>
            </a:pPr>
            <a:r>
              <a:rPr lang="cs-CZ" sz="1200" dirty="0" smtClean="0"/>
              <a:t>parlamentní systém: parlament vyslovuje (ne)důvěru vládě, prezident disponuje suspenzívním právem veta (může vrátit schválený zákon parlamentu, ale ten jej může přehlasovat), ústavní soud ruší protiústavní právní normy</a:t>
            </a:r>
          </a:p>
          <a:p>
            <a:pPr>
              <a:buNone/>
            </a:pPr>
            <a:endParaRPr lang="cs-CZ" sz="1200" dirty="0" smtClean="0"/>
          </a:p>
          <a:p>
            <a:pPr>
              <a:buNone/>
            </a:pPr>
            <a:endParaRPr lang="cs-CZ" dirty="0"/>
          </a:p>
        </p:txBody>
      </p:sp>
      <p:graphicFrame>
        <p:nvGraphicFramePr>
          <p:cNvPr id="6" name="Tabulka 5"/>
          <p:cNvGraphicFramePr>
            <a:graphicFrameLocks noGrp="1"/>
          </p:cNvGraphicFramePr>
          <p:nvPr/>
        </p:nvGraphicFramePr>
        <p:xfrm>
          <a:off x="1691680" y="3356992"/>
          <a:ext cx="5168900" cy="2876550"/>
        </p:xfrm>
        <a:graphic>
          <a:graphicData uri="http://schemas.openxmlformats.org/drawingml/2006/table">
            <a:tbl>
              <a:tblPr/>
              <a:tblGrid>
                <a:gridCol w="1206710"/>
                <a:gridCol w="1320730"/>
                <a:gridCol w="1320730"/>
                <a:gridCol w="1320730"/>
              </a:tblGrid>
              <a:tr h="238125">
                <a:tc gridSpan="3">
                  <a:txBody>
                    <a:bodyPr/>
                    <a:lstStyle/>
                    <a:p>
                      <a:pPr algn="l" fontAlgn="b"/>
                      <a:r>
                        <a:rPr lang="cs-CZ" sz="1200" b="1" i="0" u="none" strike="noStrike" dirty="0">
                          <a:solidFill>
                            <a:srgbClr val="000000"/>
                          </a:solidFill>
                          <a:latin typeface="Calibri"/>
                        </a:rPr>
                        <a:t>Princip dělby státní moci a brzd a </a:t>
                      </a:r>
                      <a:r>
                        <a:rPr lang="cs-CZ" sz="1200" b="1" i="0" u="none" strike="noStrike" dirty="0" err="1">
                          <a:solidFill>
                            <a:srgbClr val="000000"/>
                          </a:solidFill>
                          <a:latin typeface="Calibri"/>
                        </a:rPr>
                        <a:t>rovnováh</a:t>
                      </a:r>
                      <a:endParaRPr lang="cs-CZ" sz="1200" b="1" i="0" u="none" strike="noStrike" dirty="0">
                        <a:solidFill>
                          <a:srgbClr val="000000"/>
                        </a:solidFill>
                        <a:latin typeface="Calibri"/>
                      </a:endParaRPr>
                    </a:p>
                  </a:txBody>
                  <a:tcPr marL="9525" marR="9525" marT="9525" marB="0" anchor="b">
                    <a:lnL>
                      <a:noFill/>
                    </a:lnL>
                    <a:lnR>
                      <a:noFill/>
                    </a:lnR>
                    <a:lnT>
                      <a:noFill/>
                    </a:lnT>
                    <a:lnB>
                      <a:noFill/>
                    </a:lnB>
                  </a:tcPr>
                </a:tc>
                <a:tc hMerge="1">
                  <a:txBody>
                    <a:bodyPr/>
                    <a:lstStyle/>
                    <a:p>
                      <a:endParaRPr lang="cs-CZ"/>
                    </a:p>
                  </a:txBody>
                  <a:tcPr/>
                </a:tc>
                <a:tc hMerge="1">
                  <a:txBody>
                    <a:bodyPr/>
                    <a:lstStyle/>
                    <a:p>
                      <a:endParaRPr lang="cs-CZ"/>
                    </a:p>
                  </a:txBody>
                  <a:tcPr/>
                </a:tc>
                <a:tc>
                  <a:txBody>
                    <a:bodyPr/>
                    <a:lstStyle/>
                    <a:p>
                      <a:pPr algn="l" fontAlgn="b"/>
                      <a:endParaRPr lang="cs-CZ" sz="1400" b="0" i="0" u="none" strike="noStrike">
                        <a:solidFill>
                          <a:srgbClr val="000000"/>
                        </a:solidFill>
                        <a:latin typeface="Calibri"/>
                      </a:endParaRPr>
                    </a:p>
                  </a:txBody>
                  <a:tcPr marL="9525" marR="9525" marT="9525" marB="0" anchor="b">
                    <a:lnL>
                      <a:noFill/>
                    </a:lnL>
                    <a:lnR>
                      <a:noFill/>
                    </a:lnR>
                    <a:lnT>
                      <a:noFill/>
                    </a:lnT>
                    <a:lnB>
                      <a:noFill/>
                    </a:lnB>
                  </a:tcPr>
                </a:tc>
              </a:tr>
              <a:tr h="238125">
                <a:tc>
                  <a:txBody>
                    <a:bodyPr/>
                    <a:lstStyle/>
                    <a:p>
                      <a:pPr algn="l" fontAlgn="b"/>
                      <a:endParaRPr lang="cs-CZ" sz="1400" b="0" i="0" u="none" strike="noStrike" dirty="0">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400" b="0" i="0" u="none" strike="noStrike" dirty="0">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400" b="0" i="0" u="none" strike="noStrike" dirty="0">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4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r>
              <a:tr h="600075">
                <a:tc>
                  <a:txBody>
                    <a:bodyPr/>
                    <a:lstStyle/>
                    <a:p>
                      <a:pPr algn="ctr" fontAlgn="ctr"/>
                      <a:r>
                        <a:rPr lang="cs-CZ" sz="14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400" b="0" i="0" u="none" strike="noStrike">
                          <a:solidFill>
                            <a:srgbClr val="000000"/>
                          </a:solidFill>
                          <a:latin typeface="Calibri"/>
                        </a:rPr>
                        <a:t>Legislativa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400" b="0" i="0" u="none" strike="noStrike">
                          <a:solidFill>
                            <a:srgbClr val="000000"/>
                          </a:solidFill>
                          <a:latin typeface="Calibri"/>
                        </a:rPr>
                        <a:t>Exekutiva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400" b="0" i="0" u="none" strike="noStrike">
                          <a:solidFill>
                            <a:srgbClr val="000000"/>
                          </a:solidFill>
                          <a:latin typeface="Calibri"/>
                        </a:rPr>
                        <a:t>Jurisdikce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00075">
                <a:tc>
                  <a:txBody>
                    <a:bodyPr/>
                    <a:lstStyle/>
                    <a:p>
                      <a:pPr algn="ctr" fontAlgn="ctr"/>
                      <a:r>
                        <a:rPr lang="cs-CZ" sz="1400" b="0" i="0" u="none" strike="noStrike">
                          <a:solidFill>
                            <a:srgbClr val="000000"/>
                          </a:solidFill>
                          <a:latin typeface="Calibri"/>
                        </a:rPr>
                        <a:t>Legislativa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100" b="0" i="0" u="none" strike="noStrike">
                          <a:solidFill>
                            <a:srgbClr val="000000"/>
                          </a:solidFill>
                          <a:latin typeface="Calibri"/>
                        </a:rPr>
                        <a:t>vydává zákony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cs-CZ" sz="1100" b="0" i="0" u="none" strike="noStrike" dirty="0">
                          <a:solidFill>
                            <a:srgbClr val="000000"/>
                          </a:solidFill>
                          <a:latin typeface="Calibri"/>
                        </a:rPr>
                        <a:t>právo </a:t>
                      </a:r>
                      <a:r>
                        <a:rPr lang="cs-CZ" sz="1100" b="0" i="0" u="none" strike="noStrike" dirty="0" err="1">
                          <a:solidFill>
                            <a:srgbClr val="000000"/>
                          </a:solidFill>
                          <a:latin typeface="Calibri"/>
                        </a:rPr>
                        <a:t>suspenzivního</a:t>
                      </a:r>
                      <a:r>
                        <a:rPr lang="cs-CZ" sz="1100" b="0" i="0" u="none" strike="noStrike" dirty="0">
                          <a:solidFill>
                            <a:srgbClr val="000000"/>
                          </a:solidFill>
                          <a:latin typeface="Calibri"/>
                        </a:rPr>
                        <a:t> veta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100" b="0" i="0" u="none" strike="noStrike">
                          <a:solidFill>
                            <a:srgbClr val="000000"/>
                          </a:solidFill>
                          <a:latin typeface="Calibri"/>
                        </a:rPr>
                        <a:t>právo zrušit zákon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00075">
                <a:tc>
                  <a:txBody>
                    <a:bodyPr/>
                    <a:lstStyle/>
                    <a:p>
                      <a:pPr algn="ctr" fontAlgn="ctr"/>
                      <a:r>
                        <a:rPr lang="cs-CZ" sz="1400" b="0" i="0" u="none" strike="noStrike">
                          <a:solidFill>
                            <a:srgbClr val="000000"/>
                          </a:solidFill>
                          <a:latin typeface="Calibri"/>
                        </a:rPr>
                        <a:t>Exekutiva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100" b="0" i="0" u="none" strike="noStrike">
                          <a:solidFill>
                            <a:srgbClr val="000000"/>
                          </a:solidFill>
                          <a:latin typeface="Calibri"/>
                        </a:rPr>
                        <a:t>parlamentní kontrola právo přehlasovat prezidentovo veto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100" b="0" i="0" u="none" strike="noStrike">
                          <a:solidFill>
                            <a:srgbClr val="000000"/>
                          </a:solidFill>
                          <a:latin typeface="Calibri"/>
                        </a:rPr>
                        <a:t>vykonává zákony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cs-CZ" sz="1100" b="0" i="0" u="none" strike="noStrike">
                          <a:solidFill>
                            <a:srgbClr val="000000"/>
                          </a:solidFill>
                          <a:latin typeface="Calibri"/>
                        </a:rPr>
                        <a:t>právo zrušit       nařízení vlády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00075">
                <a:tc>
                  <a:txBody>
                    <a:bodyPr/>
                    <a:lstStyle/>
                    <a:p>
                      <a:pPr algn="ctr" fontAlgn="ctr"/>
                      <a:r>
                        <a:rPr lang="cs-CZ" sz="1400" b="0" i="0" u="none" strike="noStrike">
                          <a:solidFill>
                            <a:srgbClr val="000000"/>
                          </a:solidFill>
                          <a:latin typeface="Calibri"/>
                        </a:rPr>
                        <a:t>Jurisdikce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cs-CZ" sz="1400" b="0" i="0" u="none" strike="noStrike" dirty="0">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100" b="0" i="0" u="none" strike="noStrike">
                          <a:solidFill>
                            <a:srgbClr val="000000"/>
                          </a:solidFill>
                          <a:latin typeface="Calibri"/>
                        </a:rPr>
                        <a:t>právo udělení milosti, amnestie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100" b="0" i="0" u="none" strike="noStrike" dirty="0">
                          <a:solidFill>
                            <a:srgbClr val="000000"/>
                          </a:solidFill>
                          <a:latin typeface="Calibri"/>
                        </a:rPr>
                        <a:t>interpretuje zákony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Ústava</a:t>
            </a:r>
            <a:endParaRPr lang="cs-CZ" dirty="0"/>
          </a:p>
        </p:txBody>
      </p:sp>
      <p:sp>
        <p:nvSpPr>
          <p:cNvPr id="3" name="Zástupný symbol pro obsah 2"/>
          <p:cNvSpPr>
            <a:spLocks noGrp="1"/>
          </p:cNvSpPr>
          <p:nvPr>
            <p:ph idx="1"/>
          </p:nvPr>
        </p:nvSpPr>
        <p:spPr>
          <a:xfrm>
            <a:off x="457200" y="1484784"/>
            <a:ext cx="8229600" cy="4968552"/>
          </a:xfrm>
        </p:spPr>
        <p:txBody>
          <a:bodyPr>
            <a:normAutofit/>
          </a:bodyPr>
          <a:lstStyle/>
          <a:p>
            <a:pPr>
              <a:buNone/>
            </a:pPr>
            <a:r>
              <a:rPr lang="cs-CZ" sz="1300" b="1" dirty="0" smtClean="0"/>
              <a:t>   </a:t>
            </a:r>
            <a:r>
              <a:rPr lang="cs-CZ" sz="1300" b="1" smtClean="0"/>
              <a:t>Státní symboly ČR</a:t>
            </a:r>
            <a:endParaRPr lang="cs-CZ" sz="1300" b="1" dirty="0" smtClean="0"/>
          </a:p>
          <a:p>
            <a:pPr>
              <a:buNone/>
            </a:pPr>
            <a:r>
              <a:rPr lang="cs-CZ" sz="1300" dirty="0" smtClean="0"/>
              <a:t>   Českých státních symbolů je podle zákona 3/1993 celkově šest:</a:t>
            </a:r>
          </a:p>
          <a:p>
            <a:pPr>
              <a:buNone/>
            </a:pPr>
            <a:endParaRPr lang="cs-CZ" sz="1300" dirty="0" smtClean="0"/>
          </a:p>
          <a:p>
            <a:pPr>
              <a:buNone/>
            </a:pPr>
            <a:endParaRPr lang="cs-CZ" sz="1300" dirty="0" smtClean="0"/>
          </a:p>
          <a:p>
            <a:pPr>
              <a:buNone/>
            </a:pPr>
            <a:endParaRPr lang="cs-CZ" sz="1300" dirty="0" smtClean="0"/>
          </a:p>
          <a:p>
            <a:pPr>
              <a:buNone/>
            </a:pPr>
            <a:endParaRPr lang="cs-CZ" sz="1300" dirty="0" smtClean="0"/>
          </a:p>
          <a:p>
            <a:pPr>
              <a:buNone/>
            </a:pPr>
            <a:endParaRPr lang="cs-CZ" sz="1300" dirty="0" smtClean="0"/>
          </a:p>
          <a:p>
            <a:pPr>
              <a:buNone/>
            </a:pPr>
            <a:endParaRPr lang="cs-CZ" sz="1300" dirty="0" smtClean="0"/>
          </a:p>
          <a:p>
            <a:pPr>
              <a:buNone/>
            </a:pPr>
            <a:endParaRPr lang="cs-CZ" sz="1300" dirty="0" smtClean="0"/>
          </a:p>
          <a:p>
            <a:pPr>
              <a:buNone/>
            </a:pPr>
            <a:endParaRPr lang="cs-CZ" sz="1300" dirty="0" smtClean="0"/>
          </a:p>
          <a:p>
            <a:pPr>
              <a:buNone/>
            </a:pPr>
            <a:r>
              <a:rPr lang="cs-CZ" sz="1000" dirty="0" smtClean="0"/>
              <a:t>   Velký státní znak České republiky    </a:t>
            </a:r>
            <a:r>
              <a:rPr lang="cs-CZ" sz="1300" dirty="0" smtClean="0"/>
              <a:t>    </a:t>
            </a:r>
            <a:r>
              <a:rPr lang="cs-CZ" sz="1000" dirty="0" smtClean="0"/>
              <a:t>Malý státní znak České republiky       Státní barvy České republiky (trikolóra)       </a:t>
            </a:r>
            <a:r>
              <a:rPr lang="cs-CZ" sz="1100" dirty="0" smtClean="0"/>
              <a:t>Státní vlajka České republiky</a:t>
            </a:r>
          </a:p>
          <a:p>
            <a:pPr>
              <a:buNone/>
            </a:pPr>
            <a:endParaRPr lang="cs-CZ" sz="1100" dirty="0" smtClean="0"/>
          </a:p>
          <a:p>
            <a:pPr>
              <a:buNone/>
            </a:pPr>
            <a:endParaRPr lang="cs-CZ" sz="1100" dirty="0" smtClean="0"/>
          </a:p>
          <a:p>
            <a:pPr>
              <a:buNone/>
            </a:pPr>
            <a:endParaRPr lang="cs-CZ" sz="1100" dirty="0" smtClean="0"/>
          </a:p>
          <a:p>
            <a:pPr>
              <a:buNone/>
            </a:pPr>
            <a:endParaRPr lang="cs-CZ" sz="1100" dirty="0" smtClean="0"/>
          </a:p>
          <a:p>
            <a:pPr>
              <a:buNone/>
            </a:pPr>
            <a:endParaRPr lang="cs-CZ" sz="1100" dirty="0" smtClean="0"/>
          </a:p>
          <a:p>
            <a:pPr>
              <a:buNone/>
            </a:pPr>
            <a:endParaRPr lang="cs-CZ" sz="1100" dirty="0" smtClean="0"/>
          </a:p>
          <a:p>
            <a:pPr>
              <a:buNone/>
            </a:pPr>
            <a:endParaRPr lang="cs-CZ" sz="1100" dirty="0" smtClean="0"/>
          </a:p>
          <a:p>
            <a:pPr>
              <a:buNone/>
            </a:pPr>
            <a:endParaRPr lang="cs-CZ" sz="1100" dirty="0" smtClean="0"/>
          </a:p>
          <a:p>
            <a:pPr>
              <a:buNone/>
            </a:pPr>
            <a:endParaRPr lang="cs-CZ" sz="1100" dirty="0" smtClean="0"/>
          </a:p>
          <a:p>
            <a:pPr>
              <a:buNone/>
            </a:pPr>
            <a:r>
              <a:rPr lang="cs-CZ" sz="1100" dirty="0" smtClean="0"/>
              <a:t>    </a:t>
            </a:r>
            <a:r>
              <a:rPr lang="cs-CZ" sz="1000" dirty="0" smtClean="0"/>
              <a:t>Vlajka prezidenta České republiky              Státní pečeť České republiky                    Státní hymna České republiky – </a:t>
            </a:r>
            <a:r>
              <a:rPr lang="cs-CZ" sz="1000" i="1" dirty="0" smtClean="0"/>
              <a:t>Kde domov můj?</a:t>
            </a:r>
            <a:r>
              <a:rPr lang="cs-CZ" sz="1000" dirty="0" smtClean="0"/>
              <a:t> (první sloka)</a:t>
            </a:r>
          </a:p>
          <a:p>
            <a:pPr>
              <a:buNone/>
            </a:pPr>
            <a:r>
              <a:rPr lang="cs-CZ" sz="1000" dirty="0" smtClean="0"/>
              <a:t>    (dříve prezidentská standarta) </a:t>
            </a:r>
          </a:p>
          <a:p>
            <a:pPr>
              <a:buNone/>
            </a:pPr>
            <a:endParaRPr lang="cs-CZ" dirty="0"/>
          </a:p>
        </p:txBody>
      </p:sp>
      <p:pic>
        <p:nvPicPr>
          <p:cNvPr id="4" name="Obrázek 3" descr="Coat_of_arms_of_the_Czech_Republic.svg.png"/>
          <p:cNvPicPr>
            <a:picLocks noChangeAspect="1"/>
          </p:cNvPicPr>
          <p:nvPr/>
        </p:nvPicPr>
        <p:blipFill>
          <a:blip r:embed="rId2" cstate="print"/>
          <a:stretch>
            <a:fillRect/>
          </a:stretch>
        </p:blipFill>
        <p:spPr>
          <a:xfrm>
            <a:off x="683568" y="2132856"/>
            <a:ext cx="1442564" cy="1728192"/>
          </a:xfrm>
          <a:prstGeom prst="rect">
            <a:avLst/>
          </a:prstGeom>
        </p:spPr>
      </p:pic>
      <p:pic>
        <p:nvPicPr>
          <p:cNvPr id="5" name="Obrázek 4" descr="Small_coat_of_arms_of_the_Czech_Republic.svg.png"/>
          <p:cNvPicPr>
            <a:picLocks noChangeAspect="1"/>
          </p:cNvPicPr>
          <p:nvPr/>
        </p:nvPicPr>
        <p:blipFill>
          <a:blip r:embed="rId3" cstate="print"/>
          <a:stretch>
            <a:fillRect/>
          </a:stretch>
        </p:blipFill>
        <p:spPr>
          <a:xfrm>
            <a:off x="2627784" y="2132857"/>
            <a:ext cx="1413712" cy="1728192"/>
          </a:xfrm>
          <a:prstGeom prst="rect">
            <a:avLst/>
          </a:prstGeom>
        </p:spPr>
      </p:pic>
      <p:pic>
        <p:nvPicPr>
          <p:cNvPr id="6" name="Obrázek 5" descr="800px-Tricolour_of_the_Czech_Republic.svg.png"/>
          <p:cNvPicPr>
            <a:picLocks noChangeAspect="1"/>
          </p:cNvPicPr>
          <p:nvPr/>
        </p:nvPicPr>
        <p:blipFill>
          <a:blip r:embed="rId4" cstate="print"/>
          <a:stretch>
            <a:fillRect/>
          </a:stretch>
        </p:blipFill>
        <p:spPr>
          <a:xfrm>
            <a:off x="4462297" y="2276872"/>
            <a:ext cx="1909903" cy="1368152"/>
          </a:xfrm>
          <a:prstGeom prst="rect">
            <a:avLst/>
          </a:prstGeom>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pic>
      <p:pic>
        <p:nvPicPr>
          <p:cNvPr id="7" name="Obrázek 6" descr="Flag_of_the_Czech_Republic.svg.png"/>
          <p:cNvPicPr>
            <a:picLocks noChangeAspect="1"/>
          </p:cNvPicPr>
          <p:nvPr/>
        </p:nvPicPr>
        <p:blipFill>
          <a:blip r:embed="rId5" cstate="print"/>
          <a:stretch>
            <a:fillRect/>
          </a:stretch>
        </p:blipFill>
        <p:spPr>
          <a:xfrm>
            <a:off x="6588223" y="2276872"/>
            <a:ext cx="2016225" cy="1343310"/>
          </a:xfrm>
          <a:prstGeom prst="rect">
            <a:avLst/>
          </a:prstGeom>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pic>
      <p:pic>
        <p:nvPicPr>
          <p:cNvPr id="8" name="Obrázek 7" descr="526px-Flag_of_the_president_of_the_Czech_Republic.svg.png"/>
          <p:cNvPicPr>
            <a:picLocks noChangeAspect="1"/>
          </p:cNvPicPr>
          <p:nvPr/>
        </p:nvPicPr>
        <p:blipFill>
          <a:blip r:embed="rId6" cstate="print"/>
          <a:stretch>
            <a:fillRect/>
          </a:stretch>
        </p:blipFill>
        <p:spPr>
          <a:xfrm>
            <a:off x="683568" y="4293096"/>
            <a:ext cx="1568971" cy="1568971"/>
          </a:xfrm>
          <a:prstGeom prst="rect">
            <a:avLst/>
          </a:prstGeom>
        </p:spPr>
      </p:pic>
      <p:pic>
        <p:nvPicPr>
          <p:cNvPr id="9" name="Obrázek 8" descr="604px-Seal_of_the_Czech_Republic.png"/>
          <p:cNvPicPr>
            <a:picLocks noChangeAspect="1"/>
          </p:cNvPicPr>
          <p:nvPr/>
        </p:nvPicPr>
        <p:blipFill>
          <a:blip r:embed="rId7" cstate="print"/>
          <a:stretch>
            <a:fillRect/>
          </a:stretch>
        </p:blipFill>
        <p:spPr>
          <a:xfrm>
            <a:off x="2699792" y="4293096"/>
            <a:ext cx="1524791" cy="1512168"/>
          </a:xfrm>
          <a:prstGeom prst="rect">
            <a:avLst/>
          </a:prstGeom>
        </p:spPr>
      </p:pic>
      <p:pic>
        <p:nvPicPr>
          <p:cNvPr id="10" name="Obrázek 9" descr="Skroup-Anthem.jpg"/>
          <p:cNvPicPr>
            <a:picLocks noChangeAspect="1"/>
          </p:cNvPicPr>
          <p:nvPr/>
        </p:nvPicPr>
        <p:blipFill>
          <a:blip r:embed="rId8" cstate="print"/>
          <a:stretch>
            <a:fillRect/>
          </a:stretch>
        </p:blipFill>
        <p:spPr>
          <a:xfrm>
            <a:off x="5004048" y="4239878"/>
            <a:ext cx="2664296" cy="167977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899592" y="1124744"/>
            <a:ext cx="6984776" cy="5909310"/>
          </a:xfrm>
          <a:prstGeom prst="rect">
            <a:avLst/>
          </a:prstGeom>
        </p:spPr>
        <p:txBody>
          <a:bodyPr wrap="square">
            <a:spAutoFit/>
          </a:bodyPr>
          <a:lstStyle/>
          <a:p>
            <a:pPr marL="114300" indent="0">
              <a:buNone/>
            </a:pPr>
            <a:r>
              <a:rPr lang="cs-CZ" dirty="0" smtClean="0"/>
              <a:t>Zdroje:</a:t>
            </a:r>
          </a:p>
          <a:p>
            <a:r>
              <a:rPr lang="cs-CZ" dirty="0" err="1" smtClean="0"/>
              <a:t>Cabada</a:t>
            </a:r>
            <a:r>
              <a:rPr lang="cs-CZ" dirty="0" smtClean="0"/>
              <a:t>, L., Kubát, M.: Úvod do studia politické vědy, </a:t>
            </a:r>
            <a:r>
              <a:rPr lang="cs-CZ" dirty="0" err="1" smtClean="0"/>
              <a:t>Eurolex</a:t>
            </a:r>
            <a:r>
              <a:rPr lang="cs-CZ" dirty="0" smtClean="0"/>
              <a:t> Bohemia, Praha, 2002</a:t>
            </a:r>
          </a:p>
          <a:p>
            <a:r>
              <a:rPr lang="cs-CZ" dirty="0" smtClean="0"/>
              <a:t>David, R.: Politologie, Základy společenských věd, Nakladatelství Olomouc, 2002</a:t>
            </a:r>
          </a:p>
          <a:p>
            <a:r>
              <a:rPr lang="cs-CZ" dirty="0" smtClean="0"/>
              <a:t>Dočekalová, P., Švec, K. a kol.: Úvod do politologie, </a:t>
            </a:r>
            <a:r>
              <a:rPr lang="cs-CZ" dirty="0" err="1" smtClean="0"/>
              <a:t>Grada</a:t>
            </a:r>
            <a:r>
              <a:rPr lang="cs-CZ" dirty="0" smtClean="0"/>
              <a:t> </a:t>
            </a:r>
            <a:r>
              <a:rPr lang="cs-CZ" dirty="0" err="1" smtClean="0"/>
              <a:t>Publishing</a:t>
            </a:r>
            <a:r>
              <a:rPr lang="cs-CZ" dirty="0" smtClean="0"/>
              <a:t>, Praha, 2009</a:t>
            </a:r>
          </a:p>
          <a:p>
            <a:r>
              <a:rPr lang="cs-CZ" dirty="0" err="1" smtClean="0"/>
              <a:t>Heywood</a:t>
            </a:r>
            <a:r>
              <a:rPr lang="cs-CZ" dirty="0" smtClean="0"/>
              <a:t>, A.: Politické ideologie, </a:t>
            </a:r>
            <a:r>
              <a:rPr lang="cs-CZ" dirty="0" err="1" smtClean="0"/>
              <a:t>Eurolex</a:t>
            </a:r>
            <a:r>
              <a:rPr lang="cs-CZ" dirty="0" smtClean="0"/>
              <a:t> Bohemia, Praha, 2005</a:t>
            </a:r>
          </a:p>
          <a:p>
            <a:r>
              <a:rPr lang="cs-CZ" dirty="0" err="1" smtClean="0"/>
              <a:t>Říchová</a:t>
            </a:r>
            <a:r>
              <a:rPr lang="cs-CZ" dirty="0" smtClean="0"/>
              <a:t>, B. Úvod do současné politologie, Portál, Praha, 2002</a:t>
            </a:r>
          </a:p>
          <a:p>
            <a:r>
              <a:rPr lang="cs-CZ" dirty="0" err="1" smtClean="0"/>
              <a:t>Sartori</a:t>
            </a:r>
            <a:r>
              <a:rPr lang="cs-CZ" dirty="0" smtClean="0"/>
              <a:t>, G.: Strany a stranické systémy. Schéma pro analýzu, CDK, Brno, 2005</a:t>
            </a:r>
          </a:p>
          <a:p>
            <a:r>
              <a:rPr lang="cs-CZ" dirty="0" smtClean="0"/>
              <a:t>Vodička, K., </a:t>
            </a:r>
            <a:r>
              <a:rPr lang="cs-CZ" dirty="0" err="1" smtClean="0"/>
              <a:t>Cabada</a:t>
            </a:r>
            <a:r>
              <a:rPr lang="cs-CZ" dirty="0" smtClean="0"/>
              <a:t>, L.: Politický systém české republiky : historie a současnost, </a:t>
            </a:r>
          </a:p>
          <a:p>
            <a:r>
              <a:rPr lang="cs-CZ" dirty="0" smtClean="0"/>
              <a:t>http://cs.wikipedia.org</a:t>
            </a:r>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p:txBody>
      </p:sp>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376</TotalTime>
  <Words>812</Words>
  <Application>Microsoft Office PowerPoint</Application>
  <PresentationFormat>Předvádění na obrazovce (4:3)</PresentationFormat>
  <Paragraphs>124</Paragraphs>
  <Slides>7</Slides>
  <Notes>0</Notes>
  <HiddenSlides>0</HiddenSlides>
  <MMClips>0</MMClips>
  <ScaleCrop>false</ScaleCrop>
  <HeadingPairs>
    <vt:vector size="4" baseType="variant">
      <vt:variant>
        <vt:lpstr>Motiv</vt:lpstr>
      </vt:variant>
      <vt:variant>
        <vt:i4>1</vt:i4>
      </vt:variant>
      <vt:variant>
        <vt:lpstr>Nadpisy snímků</vt:lpstr>
      </vt:variant>
      <vt:variant>
        <vt:i4>7</vt:i4>
      </vt:variant>
    </vt:vector>
  </HeadingPairs>
  <TitlesOfParts>
    <vt:vector size="8" baseType="lpstr">
      <vt:lpstr>Motiv sady Office</vt:lpstr>
      <vt:lpstr>Snímek 1</vt:lpstr>
      <vt:lpstr>Ústava</vt:lpstr>
      <vt:lpstr>Ústava</vt:lpstr>
      <vt:lpstr>Ústava</vt:lpstr>
      <vt:lpstr>Ústava</vt:lpstr>
      <vt:lpstr>Ústava</vt:lpstr>
      <vt:lpstr>Snímek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Ústava</dc:title>
  <dc:creator>Šormovi</dc:creator>
  <cp:lastModifiedBy>Gymnázium a SOŠ</cp:lastModifiedBy>
  <cp:revision>12</cp:revision>
  <dcterms:created xsi:type="dcterms:W3CDTF">2013-09-16T09:52:09Z</dcterms:created>
  <dcterms:modified xsi:type="dcterms:W3CDTF">2013-09-23T07:01:38Z</dcterms:modified>
</cp:coreProperties>
</file>