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57" r:id="rId4"/>
    <p:sldId id="258" r:id="rId5"/>
    <p:sldId id="259" r:id="rId6"/>
    <p:sldId id="260" r:id="rId7"/>
    <p:sldId id="261"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D5BBB41-3EEA-4C2F-A40B-CEDD5422497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D5BBB41-3EEA-4C2F-A40B-CEDD5422497A}"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D5BBB41-3EEA-4C2F-A40B-CEDD5422497A}"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D5BBB41-3EEA-4C2F-A40B-CEDD5422497A}"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D5BBB41-3EEA-4C2F-A40B-CEDD5422497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D5BBB41-3EEA-4C2F-A40B-CEDD5422497A}"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C56C49-D4FF-4F33-8DFE-000613BC22C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5BBB41-3EEA-4C2F-A40B-CEDD5422497A}"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C56C49-D4FF-4F33-8DFE-000613BC22C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19459"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Český ústavní vývoj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VY_32_INOVACE_05.03.11)</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Český ústavní vývoj </a:t>
            </a:r>
          </a:p>
        </p:txBody>
      </p:sp>
      <p:sp>
        <p:nvSpPr>
          <p:cNvPr id="5" name="Zástupný symbol pro obsah 4"/>
          <p:cNvSpPr>
            <a:spLocks noGrp="1"/>
          </p:cNvSpPr>
          <p:nvPr>
            <p:ph idx="1"/>
          </p:nvPr>
        </p:nvSpPr>
        <p:spPr>
          <a:xfrm>
            <a:off x="1259632" y="1484784"/>
            <a:ext cx="7416824" cy="4525963"/>
          </a:xfrm>
        </p:spPr>
        <p:txBody>
          <a:bodyPr>
            <a:normAutofit fontScale="40000" lnSpcReduction="20000"/>
          </a:bodyPr>
          <a:lstStyle/>
          <a:p>
            <a:pPr>
              <a:buNone/>
            </a:pPr>
            <a:r>
              <a:rPr lang="cs-CZ" b="1" dirty="0" smtClean="0"/>
              <a:t>Vývoj ústavnosti v českých zemích </a:t>
            </a:r>
            <a:r>
              <a:rPr lang="cs-CZ" dirty="0" smtClean="0"/>
              <a:t>můžeme rozdělit do tří základních etap:</a:t>
            </a:r>
          </a:p>
          <a:p>
            <a:pPr>
              <a:buNone/>
            </a:pPr>
            <a:r>
              <a:rPr lang="cs-CZ" dirty="0" smtClean="0"/>
              <a:t>1)1848-1918 ústavní vývoj v rámci Rakouska a </a:t>
            </a:r>
            <a:r>
              <a:rPr lang="cs-CZ" dirty="0" err="1" smtClean="0"/>
              <a:t>Rakouska</a:t>
            </a:r>
            <a:r>
              <a:rPr lang="cs-CZ" dirty="0" smtClean="0"/>
              <a:t>-Uherska.</a:t>
            </a:r>
          </a:p>
          <a:p>
            <a:pPr>
              <a:buNone/>
            </a:pPr>
            <a:r>
              <a:rPr lang="cs-CZ" dirty="0" smtClean="0"/>
              <a:t>2)1918-1992 ústavní vývoj v rámci Československa.</a:t>
            </a:r>
          </a:p>
          <a:p>
            <a:pPr>
              <a:buNone/>
            </a:pPr>
            <a:r>
              <a:rPr lang="cs-CZ" dirty="0" smtClean="0"/>
              <a:t>3)1992- současnost, Ústava ČR.</a:t>
            </a:r>
          </a:p>
          <a:p>
            <a:pPr>
              <a:buNone/>
            </a:pPr>
            <a:r>
              <a:rPr lang="cs-CZ" dirty="0" smtClean="0"/>
              <a:t> </a:t>
            </a:r>
          </a:p>
          <a:p>
            <a:pPr>
              <a:buNone/>
            </a:pPr>
            <a:r>
              <a:rPr lang="cs-CZ" dirty="0" smtClean="0"/>
              <a:t>I.	</a:t>
            </a:r>
            <a:r>
              <a:rPr lang="cs-CZ" b="1" i="1" dirty="0" smtClean="0"/>
              <a:t>Období Rakouska a </a:t>
            </a:r>
            <a:r>
              <a:rPr lang="cs-CZ" b="1" i="1" dirty="0" err="1" smtClean="0"/>
              <a:t>Rakouska</a:t>
            </a:r>
            <a:r>
              <a:rPr lang="cs-CZ" b="1" i="1" dirty="0" smtClean="0"/>
              <a:t>-Uherska</a:t>
            </a:r>
          </a:p>
          <a:p>
            <a:pPr>
              <a:buNone/>
            </a:pPr>
            <a:r>
              <a:rPr lang="cs-CZ" dirty="0" smtClean="0"/>
              <a:t> </a:t>
            </a:r>
          </a:p>
          <a:p>
            <a:pPr>
              <a:buNone/>
            </a:pPr>
            <a:r>
              <a:rPr lang="cs-CZ" dirty="0" smtClean="0"/>
              <a:t>Až do roku 1848 můžeme hovořit o existenci absolutní monarchie. 15.března 1848 Ferdinand V. slibuje ústavu a volby. Následně je 25.dubna 1848 vydána První Rakouská ústava - “Dubnová oktrojovaná ústava, která však nenabyla platnosti.</a:t>
            </a:r>
          </a:p>
          <a:p>
            <a:pPr>
              <a:buNone/>
            </a:pPr>
            <a:r>
              <a:rPr lang="cs-CZ" dirty="0" smtClean="0"/>
              <a:t>4.března 1849 panovník vydal novou “Březnovou oktrojovanou ústavu”, jež byla založena na myšlence jednotného monarchistického státu. Panovník měl spolu s parlamentem zákonodárnou moc. Spolu s ministry měl i výkonnou moc. Poprvé se objevil koncept lidských práv. Zřízeny byly nezávislé soudy a Říšský soud jako soud ústavní. Ústava byla zrušena 31.prosince 1851.</a:t>
            </a:r>
          </a:p>
          <a:p>
            <a:pPr>
              <a:buNone/>
            </a:pPr>
            <a:r>
              <a:rPr lang="cs-CZ" dirty="0" smtClean="0"/>
              <a:t>K návratu k parlamentarismu došlo v únoru 1861, kdy byla vydána tzv. “Únorová oktrojovaná ústava”. Zřízeno bylo Říšské dvoukomorové zastupitelstvo - Poslanecká sněmovna (volena zemskými sněmy) a Panská sněmovna (jmenovaná císařem). Výkonnou moc měl císař.</a:t>
            </a:r>
          </a:p>
          <a:p>
            <a:pPr>
              <a:buNone/>
            </a:pPr>
            <a:r>
              <a:rPr lang="cs-CZ" dirty="0" smtClean="0"/>
              <a:t>K důležité ústavní změně došlo v roce 1867 - prosazení dualismu. Byla přijata “Prosincová ústava”, která deklarovala svrchovanost dvou národů v monarchii. Společné zůstaly jen tyto kompetence: zahraniční politika, finance, obrana a osoba panovníka. Byl vytvořen společný zákonodárný sbor - 60 delegátů za Uherský sněm a 60 za Říšskou radu.</a:t>
            </a:r>
          </a:p>
          <a:p>
            <a:pPr>
              <a:buNone/>
            </a:pPr>
            <a:r>
              <a:rPr lang="cs-CZ" dirty="0" smtClean="0"/>
              <a:t>Významným se stal také rok 1907 kdy bylo zavedeno všeobecné, tajné, rovné, přímé hlasovací právo. Aktivní od 24 let a pasivní od 30 let. Z hlasování však byly ještě až do roku 1918 vyloučeny ženy.</a:t>
            </a:r>
          </a:p>
          <a:p>
            <a:pPr>
              <a:buNone/>
            </a:pPr>
            <a:r>
              <a:rPr lang="cs-CZ" dirty="0" smtClean="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Český ústavní vývoj </a:t>
            </a:r>
            <a:endParaRPr lang="cs-CZ" dirty="0"/>
          </a:p>
        </p:txBody>
      </p:sp>
      <p:sp>
        <p:nvSpPr>
          <p:cNvPr id="5" name="Zástupný symbol pro obsah 4"/>
          <p:cNvSpPr>
            <a:spLocks noGrp="1"/>
          </p:cNvSpPr>
          <p:nvPr>
            <p:ph idx="1"/>
          </p:nvPr>
        </p:nvSpPr>
        <p:spPr>
          <a:xfrm>
            <a:off x="1187624" y="1484784"/>
            <a:ext cx="6984776" cy="4641379"/>
          </a:xfrm>
        </p:spPr>
        <p:txBody>
          <a:bodyPr>
            <a:normAutofit fontScale="32500" lnSpcReduction="20000"/>
          </a:bodyPr>
          <a:lstStyle/>
          <a:p>
            <a:pPr>
              <a:buNone/>
            </a:pPr>
            <a:r>
              <a:rPr lang="cs-CZ" sz="3700" dirty="0" smtClean="0"/>
              <a:t>II.	</a:t>
            </a:r>
            <a:r>
              <a:rPr lang="cs-CZ" sz="3700" b="1" i="1" dirty="0" smtClean="0"/>
              <a:t>Období Československa</a:t>
            </a:r>
          </a:p>
          <a:p>
            <a:pPr>
              <a:buNone/>
            </a:pPr>
            <a:r>
              <a:rPr lang="cs-CZ" b="1" dirty="0" smtClean="0"/>
              <a:t> </a:t>
            </a:r>
            <a:endParaRPr lang="cs-CZ" dirty="0" smtClean="0"/>
          </a:p>
          <a:p>
            <a:pPr>
              <a:buNone/>
            </a:pPr>
            <a:r>
              <a:rPr lang="cs-CZ" sz="3700" b="1" dirty="0" smtClean="0"/>
              <a:t>Prozatímní ústava 1918</a:t>
            </a:r>
            <a:endParaRPr lang="cs-CZ" sz="3700" dirty="0" smtClean="0"/>
          </a:p>
          <a:p>
            <a:pPr>
              <a:buNone/>
            </a:pPr>
            <a:r>
              <a:rPr lang="cs-CZ" sz="3700" dirty="0" smtClean="0"/>
              <a:t> </a:t>
            </a:r>
          </a:p>
          <a:p>
            <a:pPr>
              <a:buNone/>
            </a:pPr>
            <a:r>
              <a:rPr lang="cs-CZ" sz="3400" dirty="0" smtClean="0"/>
              <a:t>Prozatímní ústavu přijal Národní výbor dne 13. listopadu 1918 jako zákon č.37/1918 Sb. Hlavním motivem jejího přijetí bylo dát republice co nejdříve základní zákon, který by v hlavních rysech upravil principy fungování nejvyšších státních orgánů.</a:t>
            </a:r>
          </a:p>
          <a:p>
            <a:pPr>
              <a:buNone/>
            </a:pPr>
            <a:r>
              <a:rPr lang="cs-CZ" sz="3400" dirty="0" smtClean="0"/>
              <a:t>Prozatímní ústava zřídila tři základní orgány - Národní shromáždění (také Revoluční národní shromáždění), prezidenta republiky a vládu. Národní shromáždění vzniklo rozšířením Národního výboru na celkový počet 256 poslanců. K obsazení míst byly použity výsledky voleb do Říšské rady v roce 1911. Konkrétní členové parlamentu byli jmenováni vedením svých politických stran a museli podepsat prohlášení, že kdykoliv je strana požádá, tak vrátí svůj mandát. Tato zásada později provázela fungování stranického systému celé první republiky.</a:t>
            </a:r>
          </a:p>
          <a:p>
            <a:pPr>
              <a:buNone/>
            </a:pPr>
            <a:r>
              <a:rPr lang="cs-CZ" sz="3400" dirty="0" smtClean="0"/>
              <a:t>Národní shromáždění mělo zákonodárnou pravomoc a vykonávalo dozor nad výkonnou mocí. Usnášeníschopné bylo za přítomnosti nejméně jedné třetiny poslanců.</a:t>
            </a:r>
          </a:p>
          <a:p>
            <a:pPr>
              <a:buNone/>
            </a:pPr>
            <a:r>
              <a:rPr lang="cs-CZ" sz="3400" dirty="0" smtClean="0"/>
              <a:t>V čele státu stál prezident volený Národním shromážděním. Prezident zastupoval stát navenek, byl vrchním velitelem ozbrojených sil, měl právo milosti apod. Byl ze své funkce politicky neodpovědný.</a:t>
            </a:r>
          </a:p>
          <a:p>
            <a:pPr>
              <a:buNone/>
            </a:pPr>
            <a:r>
              <a:rPr lang="cs-CZ" sz="3400" dirty="0" smtClean="0"/>
              <a:t>Vláda měla pevně určený počet členů na 17 a celou ji volilo Národní shromáždění. Členy vlády mohlo Národní shromáždění také jednotlivě odvolat.</a:t>
            </a:r>
          </a:p>
          <a:p>
            <a:pPr>
              <a:buNone/>
            </a:pPr>
            <a:r>
              <a:rPr lang="cs-CZ" sz="3400" dirty="0" smtClean="0"/>
              <a:t>V uvedené ústavě měl nejsilnější postavení parlament, nejslabší pak prezident, který nemohl ani jmenovat či odvolat vládu. Československo se tak blížilo čisté formě parlamentní republiky.</a:t>
            </a:r>
          </a:p>
          <a:p>
            <a:pPr>
              <a:buNone/>
            </a:pPr>
            <a:endParaRPr lang="cs-CZ" sz="3400" dirty="0" smtClean="0"/>
          </a:p>
          <a:p>
            <a:pPr>
              <a:buNone/>
            </a:pPr>
            <a:r>
              <a:rPr lang="cs-CZ" sz="3400" i="1" dirty="0" smtClean="0"/>
              <a:t>Předním úkolem prozatímního Národního shromáždění bylo přijetí definitivní ústavy. Text ústavy byl však vypracován na ministerstvu vnitra, tedy mimo parlament. Tvůrcem osnovy byl prof. </a:t>
            </a:r>
            <a:r>
              <a:rPr lang="cs-CZ" sz="3400" i="1" dirty="0" err="1" smtClean="0"/>
              <a:t>Hoetzel</a:t>
            </a:r>
            <a:r>
              <a:rPr lang="cs-CZ" sz="3400" i="1" dirty="0" smtClean="0"/>
              <a:t>, obecně politický rámec stanovil ministr vnitra </a:t>
            </a:r>
            <a:r>
              <a:rPr lang="cs-CZ" sz="3400" i="1" dirty="0" err="1" smtClean="0"/>
              <a:t>A</a:t>
            </a:r>
            <a:r>
              <a:rPr lang="cs-CZ" sz="3400" i="1" dirty="0" smtClean="0"/>
              <a:t>.Švehla. V čele parlamentního ústavního výboru stál </a:t>
            </a:r>
            <a:r>
              <a:rPr lang="cs-CZ" sz="3400" i="1" dirty="0" err="1" smtClean="0"/>
              <a:t>Dr.Meissner</a:t>
            </a:r>
            <a:r>
              <a:rPr lang="cs-CZ" sz="3400" i="1" dirty="0" smtClean="0"/>
              <a:t>. Úvodní prohlášení formuloval národní demokrat </a:t>
            </a:r>
            <a:r>
              <a:rPr lang="cs-CZ" sz="3400" i="1" dirty="0" err="1" smtClean="0"/>
              <a:t>Dr.J.Herben</a:t>
            </a:r>
            <a:r>
              <a:rPr lang="cs-CZ" sz="3400" i="1" dirty="0" smtClean="0"/>
              <a:t> podle vzoru ústavy USA. Ještě před projednáváním návrhu ústavy v parlamentu uzavřely politické strany dohodu, že se nebude otvírat diskuse k fundamentálním otázkám navržené ústavní listiny. I přesto probíhala ve sněmovně bouřlivá diskuse k předloženém návrhu od 27.února do rána 29.února 1920. Ústava byla vyhlášena jako zákon č. 29/1920 Sb. Současně s ní byly přijaty: volební řád do poslanecké sněmovny, zákon o složení a pravomoci senátu, jazykový zákon a zákon o župních a okresních úřadech.</a:t>
            </a:r>
          </a:p>
          <a:p>
            <a:pPr>
              <a:buNone/>
            </a:pPr>
            <a:endParaRPr lang="cs-CZ" sz="3400" dirty="0" smtClean="0"/>
          </a:p>
          <a:p>
            <a:pPr>
              <a:buNone/>
            </a:pP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Český ústavní vývoj </a:t>
            </a:r>
            <a:endParaRPr lang="cs-CZ" dirty="0"/>
          </a:p>
        </p:txBody>
      </p:sp>
      <p:sp>
        <p:nvSpPr>
          <p:cNvPr id="6" name="Zástupný symbol pro obsah 4"/>
          <p:cNvSpPr>
            <a:spLocks noGrp="1"/>
          </p:cNvSpPr>
          <p:nvPr>
            <p:ph idx="1"/>
          </p:nvPr>
        </p:nvSpPr>
        <p:spPr>
          <a:xfrm>
            <a:off x="1259632" y="1484784"/>
            <a:ext cx="7344816" cy="4641379"/>
          </a:xfrm>
        </p:spPr>
        <p:txBody>
          <a:bodyPr>
            <a:normAutofit fontScale="25000" lnSpcReduction="20000"/>
          </a:bodyPr>
          <a:lstStyle/>
          <a:p>
            <a:pPr>
              <a:buNone/>
            </a:pPr>
            <a:r>
              <a:rPr lang="cs-CZ" sz="4800" b="1" dirty="0" smtClean="0"/>
              <a:t>Ústava z roku 1920</a:t>
            </a:r>
            <a:endParaRPr lang="cs-CZ" sz="4800" dirty="0" smtClean="0"/>
          </a:p>
          <a:p>
            <a:pPr>
              <a:buNone/>
            </a:pPr>
            <a:r>
              <a:rPr lang="cs-CZ" dirty="0" smtClean="0"/>
              <a:t> </a:t>
            </a:r>
            <a:r>
              <a:rPr lang="cs-CZ" sz="4000" i="1" dirty="0" smtClean="0"/>
              <a:t>Úvodní prohlášení </a:t>
            </a:r>
            <a:r>
              <a:rPr lang="cs-CZ" sz="4000" dirty="0" smtClean="0"/>
              <a:t>deklarovalo touhu začlenit se do společnosti národů jako “člen vzdělaný, mírumilovný, demokratický a pokrokový”. </a:t>
            </a:r>
          </a:p>
          <a:p>
            <a:pPr>
              <a:buNone/>
            </a:pPr>
            <a:r>
              <a:rPr lang="cs-CZ" sz="4000" i="1" dirty="0" smtClean="0"/>
              <a:t>Uvozovací zákon </a:t>
            </a:r>
            <a:r>
              <a:rPr lang="cs-CZ" sz="4000" dirty="0" smtClean="0"/>
              <a:t>o deseti článcích, který ústavu označoval jako normu nejvyšší právní síly a jež se dá měnit pouze ústavními zákony. Za celé období první republiky bylo přijato takových ústavních zákonů celkem osm. Dále také vymezoval složení a kompetence ústavního soudu. Obsahoval také některá přechodná ustanovení související s postupným konstituováním nových orgánů.</a:t>
            </a:r>
          </a:p>
          <a:p>
            <a:pPr>
              <a:buNone/>
            </a:pPr>
            <a:r>
              <a:rPr lang="cs-CZ" sz="4000" dirty="0" smtClean="0"/>
              <a:t>Další text ústavy byl strukturován do šesti hlav. </a:t>
            </a:r>
          </a:p>
          <a:p>
            <a:pPr>
              <a:buNone/>
            </a:pPr>
            <a:r>
              <a:rPr lang="cs-CZ" sz="4000" i="1" dirty="0" smtClean="0"/>
              <a:t>Hlava I.</a:t>
            </a:r>
            <a:r>
              <a:rPr lang="cs-CZ" sz="4000" dirty="0" smtClean="0"/>
              <a:t> označená jako všeobecná ustanovení, vymezovala základní státní principy. Československo bylo charakterizováno jako demokratická republika, v čele s voleným prezidentem. Výchozí zásadou byla svrchovanost lidu, který byl označen za jediný zdroj státní moci. V této hlavě bylo také řešeno postavení Podkarpatské Rusi, u níž se předpokládalo konstituování sněmu a jmenování guvernéra. K uvedenému řešení však nikdy nedošlo.</a:t>
            </a:r>
          </a:p>
          <a:p>
            <a:pPr>
              <a:buNone/>
            </a:pPr>
            <a:r>
              <a:rPr lang="cs-CZ" sz="4000" i="1" dirty="0" smtClean="0"/>
              <a:t>Hlava II. </a:t>
            </a:r>
            <a:r>
              <a:rPr lang="cs-CZ" sz="4000" dirty="0" smtClean="0"/>
              <a:t>upravovala zákonodárnou moc, kterou tvořilo dvoukomorové Národní shromáždění, složené z Poslanecké sněmovny a Senátu. Poslanecká sněmovna měla 300 členů a Senát 150 členů. Obě komory byly voleny poměrným systémem (volební právo akt.:21 a 26 a pas.: 30 a 45). Zákonodárná iniciativa byla přiznána vládě a členům obou sněmoven. U běžných zákonů byla zajištěna převaha Poslanecké sněmovny u ústavních bylo třeba souhlasu obou komor. Tato hlava obsahovala i možnost vyhlášení referenda v tom případě, že parlament zamítne návrh zákona podaný vládou mohla právě ona o tomto návrhu vypsat lidové hlasování. Nikdy však nebyl vydán prováděcí zákon o referendu. Zajímavým prvorepublikovým institutem byl výbor, který v době nečinnosti jedné z komor parlamentu zastával všechny její funkce kromě: volby prezidenta, změny ústavy, vypovězení války a ukládání nových finančních povinností či zcizování státního majetku. 16 členů výboru volila Poslanecká sněmovna a 8 členů senát. Všechna rozhodnutí podléhala následnému schválení parlamentem.</a:t>
            </a:r>
          </a:p>
          <a:p>
            <a:pPr>
              <a:buNone/>
            </a:pPr>
            <a:r>
              <a:rPr lang="cs-CZ" sz="4000" i="1" dirty="0" smtClean="0"/>
              <a:t>Hlava III. </a:t>
            </a:r>
            <a:r>
              <a:rPr lang="cs-CZ" sz="4000" dirty="0" smtClean="0"/>
              <a:t>pojednávala o vládě a ve své druhé části o prezidentu republiky. Hned na začátku bylo ustanovení, že výkonná moc může vydávat nařízení pouze k provedení a v mezích zákona. Prezidentem mohl být zvolen každý občan volitelný do Poslanecké sněmovny, který dosáhl 35 let věku. Kromě T.G.M. mohl být zvolen každý prezidentem jen dvakrát. Prezident byl i nadále politicky neodpovědný. Oproti prozatímní ústavě však jmenoval a propouštěl ministry. Vláda byla odpovědná Poslanecké sněmovně.</a:t>
            </a:r>
          </a:p>
          <a:p>
            <a:pPr>
              <a:buNone/>
            </a:pPr>
            <a:r>
              <a:rPr lang="cs-CZ" sz="4000" i="1" dirty="0" smtClean="0"/>
              <a:t>Hlava IV. </a:t>
            </a:r>
            <a:r>
              <a:rPr lang="cs-CZ" sz="4000" dirty="0" smtClean="0"/>
              <a:t>řešila otázky soudnictví a mj. určovala právo každého občana na zákonný soud.</a:t>
            </a:r>
          </a:p>
          <a:p>
            <a:pPr>
              <a:buNone/>
            </a:pPr>
            <a:r>
              <a:rPr lang="cs-CZ" sz="4000" i="1" dirty="0" smtClean="0"/>
              <a:t>Hlava V.</a:t>
            </a:r>
            <a:r>
              <a:rPr lang="cs-CZ" sz="4000" dirty="0" smtClean="0"/>
              <a:t> obsahovala výčet občanských práv a svobod. Byla vyhlášena rovnost občanů a povolání. Stejná práva požívali i všichni ostatní obyvatelé státu. K základním svobodám patřila svoboda osobní, domovní a listovní. Výslovná ochrana se poskytovala soukromému vlastnictví. Vymezena byla i svoboda tisku, právo petiční a shromažďovací a spolčovací. Jediná povinnost byla nutnost podrobení se vojenskému výcviku a uposlechnou výzvy k obraně vlasti.</a:t>
            </a:r>
          </a:p>
          <a:p>
            <a:pPr>
              <a:buNone/>
            </a:pPr>
            <a:r>
              <a:rPr lang="cs-CZ" sz="4000" i="1" dirty="0" smtClean="0"/>
              <a:t>Hlava VI., </a:t>
            </a:r>
            <a:r>
              <a:rPr lang="cs-CZ" sz="4000" dirty="0" smtClean="0"/>
              <a:t>poslední hlava ústavy, se týkala ochrany národnostních, náboženských a rasových menšin. Mimo jiné se zajišťovalo právo na vyučování v mateřském jazyce v obcích s jistým “zlomkem” cizojazyčného obyvatelstva. Jako trestné bylo vyhlášeno jakékoliv odnárodňování.</a:t>
            </a:r>
          </a:p>
          <a:p>
            <a:pPr>
              <a:buNone/>
            </a:pPr>
            <a:r>
              <a:rPr lang="cs-CZ" sz="4000" dirty="0" smtClean="0"/>
              <a:t>Tvůrcové ústavy se opírali především o ústavu francouzské </a:t>
            </a:r>
            <a:r>
              <a:rPr lang="cs-CZ" sz="4000" dirty="0" err="1" smtClean="0"/>
              <a:t>III.republiky</a:t>
            </a:r>
            <a:r>
              <a:rPr lang="cs-CZ" sz="4000" dirty="0" smtClean="0"/>
              <a:t> z roku 1875, rakouskou prosincovou ústavu z roku 1867, americkou ústavu a švýcarskou ústavu z roku 1848. Jako celek vytvořila prvorepubliková ústava parlamentní systém s dominantním postavením Poslanecké sněmovny. Patřila k rigidním ústavám.</a:t>
            </a:r>
          </a:p>
          <a:p>
            <a:pPr>
              <a:buNone/>
            </a:pPr>
            <a:r>
              <a:rPr lang="cs-CZ" sz="4000" dirty="0" smtClean="0"/>
              <a:t> </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Český ústavní vývoj </a:t>
            </a:r>
            <a:endParaRPr lang="cs-CZ" dirty="0"/>
          </a:p>
        </p:txBody>
      </p:sp>
      <p:sp>
        <p:nvSpPr>
          <p:cNvPr id="5" name="Zástupný symbol pro obsah 4"/>
          <p:cNvSpPr>
            <a:spLocks noGrp="1"/>
          </p:cNvSpPr>
          <p:nvPr>
            <p:ph idx="1"/>
          </p:nvPr>
        </p:nvSpPr>
        <p:spPr>
          <a:xfrm>
            <a:off x="1331640" y="1484784"/>
            <a:ext cx="7355160" cy="4641379"/>
          </a:xfrm>
        </p:spPr>
        <p:txBody>
          <a:bodyPr>
            <a:normAutofit fontScale="25000" lnSpcReduction="20000"/>
          </a:bodyPr>
          <a:lstStyle/>
          <a:p>
            <a:pPr>
              <a:buNone/>
            </a:pPr>
            <a:r>
              <a:rPr lang="cs-CZ" sz="4800" b="1" dirty="0" smtClean="0"/>
              <a:t>Druhá republika</a:t>
            </a:r>
            <a:endParaRPr lang="cs-CZ" sz="4800" dirty="0" smtClean="0"/>
          </a:p>
          <a:p>
            <a:pPr>
              <a:buNone/>
            </a:pPr>
            <a:r>
              <a:rPr lang="cs-CZ" sz="4400" dirty="0" smtClean="0"/>
              <a:t>V roce 1938 v období tzv. druhé republiky došlo k výrazné ústavněprávní změně. 19.listopadu 1938 byl bez debaty Poslaneckou sněmovnou schválen ústavní zákon o autonomii </a:t>
            </a:r>
            <a:r>
              <a:rPr lang="cs-CZ" sz="4400" dirty="0" err="1" smtClean="0"/>
              <a:t>Slovenskej</a:t>
            </a:r>
            <a:r>
              <a:rPr lang="cs-CZ" sz="4400" dirty="0" smtClean="0"/>
              <a:t> krajiny (č.299/1938 Sb.) a současně byl přijat téměř identický zákon o autonomii Podkarpatské Rusi (č.328/1938 Sb.). V prvé části ústavního zákona se rozšiřovala kompetence ústavního soudu, který měl rozhodovat i o tom, zda zákony sněmu slovenské krajiny jsou v souladu s ústavou. Složení tohoto orgánu se doplňovalo o dva členy, které měla jmenovat slovenská vláda. Druhá část zákona obsahovala změnu ústavy. Slovenská krajina byla prohlášena za autonomní část republiky, která nadále nesla název Česko-Slovenská. Úředním jazykem na jejím území se stala slovenština a uzákonila se krajinská příslušnost. Zákon dále vymezoval působnost zákonodárné moci Národního shromáždění na celém území republiky v těchto oblastech: záležitosti ústavy, vnější politické a hospodářské vztahy, národní obrany, státního občanství, měny, měr a vah, věcí patentních, cel, dopravy a pošt, telekomunikací, celostátního rozpočtu, daní, dávek a poplatků, monopolů. Ostatní záležitosti byly zcela v kompetenci sněmu slovenské krajiny. Slovenští poslanci se v Národním shromáždění účastnili pouze projednávání věcí společného zájmu. Platil rovněž zákaz majorizace. Co se týče vlády, tak jí náležela </a:t>
            </a:r>
            <a:r>
              <a:rPr lang="cs-CZ" sz="4400" dirty="0" err="1" smtClean="0"/>
              <a:t>celoúzemní</a:t>
            </a:r>
            <a:r>
              <a:rPr lang="cs-CZ" sz="4400" dirty="0" smtClean="0"/>
              <a:t> působnost jen v těchto oblastech: zahraniční politiky, obrany, měny a státního rozpočtu. Slovenská vláda byla automaticky členem ústřední vlády.</a:t>
            </a:r>
          </a:p>
          <a:p>
            <a:pPr>
              <a:buNone/>
            </a:pPr>
            <a:r>
              <a:rPr lang="cs-CZ" sz="4400" dirty="0" smtClean="0"/>
              <a:t>Československo přijetím obou ústavních zákonů přestalo být unitárním státem. Vznikla zvláštní forma federace, kdy dva ze tří jejích subjektů mají vlastní vrcholné orgány, kdežto třetí ze subjektů je spravován přímo orgány ústředními (federálními).</a:t>
            </a:r>
          </a:p>
          <a:p>
            <a:pPr>
              <a:buNone/>
            </a:pPr>
            <a:r>
              <a:rPr lang="cs-CZ" sz="4400" dirty="0" smtClean="0"/>
              <a:t>Druhá republika a její ústavní systém neměla dlouhého trvání a 14.března 1939 odtržením Slovenska zanikla.</a:t>
            </a:r>
          </a:p>
          <a:p>
            <a:pPr>
              <a:buNone/>
            </a:pPr>
            <a:r>
              <a:rPr lang="cs-CZ" sz="4800" b="1" dirty="0" smtClean="0"/>
              <a:t>Koncepce právní kontinuity</a:t>
            </a:r>
            <a:endParaRPr lang="cs-CZ" sz="4800" dirty="0" smtClean="0"/>
          </a:p>
          <a:p>
            <a:pPr>
              <a:buNone/>
            </a:pPr>
            <a:r>
              <a:rPr lang="cs-CZ" sz="4400" dirty="0" smtClean="0"/>
              <a:t>Po okupaci zbytku Československa byla v emigraci vytvořena koncepce, podle níž mnichovská dohoda a vše, co po ní následovalo, jsou právně irelevantní. Tato teorie tedy proklamovala existenci Československé republiky ve své kontinuální podobě z doby před Mnichovem. Postupně tento koncept uznaly všechny vítězné mocnosti.</a:t>
            </a:r>
          </a:p>
          <a:p>
            <a:pPr>
              <a:buNone/>
            </a:pPr>
            <a:r>
              <a:rPr lang="cs-CZ" sz="4400" dirty="0" smtClean="0"/>
              <a:t>Už 17.října 1939 byl na základě existence československé státnosti vytvořen Československý národní výbor v Paříži. Základním článkem institucí ČSR se však stal prezident Beneš a mimo něj vláda a Státní rada. V platnosti zůstala i ústava z roku 1920. Podle ní zůstává prezident ve funkci i po uplynutí svého mandátu, pokud není možné zvolit nového prezidenta. Prezident začal od roku 1940 vydávat dekrety s mocí zákona, které se staly součástí československého právního řádu a podléhaly dodatečnému schválení Národního shromáždění. Mezi nejdůležitější dekrety patří ústavní dekret č.11/1944, který stanovuje, že všechny právní předpisy vydané po 30.září 1938 nejsou součástí československého právního řádu a jsou tudíž neplatné.</a:t>
            </a:r>
          </a:p>
          <a:p>
            <a:pPr>
              <a:buNone/>
            </a:pPr>
            <a:r>
              <a:rPr lang="cs-CZ" sz="4400" dirty="0" smtClean="0"/>
              <a:t>Z právního hlediska tedy Československá republika nepřestala existovat.</a:t>
            </a:r>
          </a:p>
          <a:p>
            <a:pPr>
              <a:buNone/>
            </a:pPr>
            <a:r>
              <a:rPr lang="cs-CZ" sz="3400" dirty="0" smtClean="0"/>
              <a:t> </a:t>
            </a:r>
          </a:p>
          <a:p>
            <a:pPr>
              <a:buNone/>
            </a:pPr>
            <a:r>
              <a:rPr lang="cs-CZ" dirty="0" smtClean="0"/>
              <a:t> </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Český ústavní vývoj </a:t>
            </a:r>
            <a:endParaRPr lang="cs-CZ" dirty="0"/>
          </a:p>
        </p:txBody>
      </p:sp>
      <p:sp>
        <p:nvSpPr>
          <p:cNvPr id="5" name="Zástupný symbol pro obsah 4"/>
          <p:cNvSpPr>
            <a:spLocks noGrp="1"/>
          </p:cNvSpPr>
          <p:nvPr>
            <p:ph idx="1"/>
          </p:nvPr>
        </p:nvSpPr>
        <p:spPr>
          <a:xfrm>
            <a:off x="1475656" y="1484784"/>
            <a:ext cx="7211144" cy="4641379"/>
          </a:xfrm>
        </p:spPr>
        <p:txBody>
          <a:bodyPr>
            <a:normAutofit fontScale="32500" lnSpcReduction="20000"/>
          </a:bodyPr>
          <a:lstStyle/>
          <a:p>
            <a:pPr>
              <a:buNone/>
            </a:pPr>
            <a:r>
              <a:rPr lang="cs-CZ" sz="3700" b="1" dirty="0" smtClean="0"/>
              <a:t>Druhá republika</a:t>
            </a:r>
            <a:endParaRPr lang="cs-CZ" sz="3700" dirty="0" smtClean="0"/>
          </a:p>
          <a:p>
            <a:pPr>
              <a:buNone/>
            </a:pPr>
            <a:r>
              <a:rPr lang="cs-CZ" sz="3700" b="1" dirty="0" smtClean="0"/>
              <a:t>Období 1945-1960</a:t>
            </a:r>
            <a:endParaRPr lang="cs-CZ" sz="3700" dirty="0" smtClean="0"/>
          </a:p>
          <a:p>
            <a:pPr>
              <a:buNone/>
            </a:pPr>
            <a:r>
              <a:rPr lang="cs-CZ" sz="3700" dirty="0" smtClean="0"/>
              <a:t> V tomto období došlo ke změně povahy státního zřízení. Ustavila se tzv. lidová demokracie. Z ústavního hlediska je to období rozporné, protože klíčová rozhodnutí už neprobíhala dle platné ústavy, ale zcela dle vůle ústředního výboru KSČ či dle moskevských direktiv. Ústava tedy již nebyla určující direktivou, proto toto údobí ve své práci pomíjím.</a:t>
            </a:r>
          </a:p>
          <a:p>
            <a:pPr>
              <a:buNone/>
            </a:pPr>
            <a:r>
              <a:rPr lang="cs-CZ" sz="3700" b="1" dirty="0" smtClean="0"/>
              <a:t>Socialistická a federální ústava</a:t>
            </a:r>
            <a:endParaRPr lang="cs-CZ" sz="3700" dirty="0" smtClean="0"/>
          </a:p>
          <a:p>
            <a:pPr>
              <a:buNone/>
            </a:pPr>
            <a:r>
              <a:rPr lang="cs-CZ" sz="3700" dirty="0" smtClean="0"/>
              <a:t> 11.července 1960 byla přijata Ústava Československé socialistické republiky. Podstatně změněna pak byla novelizací ústavním zákonem o Československé federaci z 27.října 1968. S určitými změnami platila tato ústavní listina až do roku 1992. </a:t>
            </a:r>
          </a:p>
          <a:p>
            <a:pPr>
              <a:buNone/>
            </a:pPr>
            <a:r>
              <a:rPr lang="cs-CZ" sz="3700" dirty="0" smtClean="0"/>
              <a:t>Československo charakterizovala jako federální stát složený ze dvou rovnoprávných republik České a Slovenské. Do výlučné působnosti federace byla stanoveny: zahraniční politika, obrana, měna, federální hmotné rezervy, federální zákonodárství a ochrana federální ústavnosti.</a:t>
            </a:r>
          </a:p>
          <a:p>
            <a:pPr>
              <a:buNone/>
            </a:pPr>
            <a:r>
              <a:rPr lang="cs-CZ" sz="3700" dirty="0" smtClean="0"/>
              <a:t>Jediným zákonodárným sborem federace bylo Federální shromáždění složené ze Sněmovny lidu a ze Sněmovny národů. Obě komory byly rovnoprávné a ve Sněmovně národů platil zákaz majorizace.</a:t>
            </a:r>
          </a:p>
          <a:p>
            <a:pPr>
              <a:buNone/>
            </a:pPr>
            <a:r>
              <a:rPr lang="cs-CZ" sz="3700" dirty="0" smtClean="0"/>
              <a:t>V čele federace stál prezident republiky. Zastupoval stát navenek, mohl rozpustit federální shromáždění, podepisoval zákony, podával zprávu o stavu federace, jmenoval a odvolával předsedu a členy vlády a byl také mj. vrchním velitelem ozbrojených sil.</a:t>
            </a:r>
          </a:p>
          <a:p>
            <a:pPr>
              <a:buNone/>
            </a:pPr>
            <a:r>
              <a:rPr lang="cs-CZ" sz="3700" dirty="0" smtClean="0"/>
              <a:t>Zajímavé je také to, že jednotlivé republiky neměly vlastní ústavy a jejich zřízení a orgány byly zakotveny ve federální ústavě. Jednalo se tedy o federaci zřízenou a řízenou jaksi shora.</a:t>
            </a:r>
          </a:p>
          <a:p>
            <a:pPr>
              <a:buNone/>
            </a:pPr>
            <a:r>
              <a:rPr lang="cs-CZ" sz="3700" dirty="0" smtClean="0"/>
              <a:t>Po listopadových událostech r. 1989 došlo v našem ústavním systému k výrazným změnám: byl odstraněn čtvrtý článek ústavy zaručující vedoucí postavení KSČ, došlo k realizaci hlavních zásad právního státu a naplnění základních práv a svobod, byla umožněna volná soutěž politických stran, zahájena transformace ekonomického systému…</a:t>
            </a:r>
            <a:endParaRPr lang="cs-CZ" sz="3700" dirty="0"/>
          </a:p>
          <a:p>
            <a:pPr>
              <a:buNone/>
            </a:pPr>
            <a:r>
              <a:rPr lang="cs-CZ" sz="3700" dirty="0" smtClean="0"/>
              <a:t> Poslední období 1990-92 bylo poznamenáno vážným kompetenčními spory mezi federací a Slovenskou republikou. Ústava pozbyla platnosti 31.prosince 1992 zánikem České a Slovenské federativní republiky. </a:t>
            </a:r>
          </a:p>
          <a:p>
            <a:pPr>
              <a:buNone/>
            </a:pPr>
            <a:r>
              <a:rPr lang="cs-CZ" sz="3700" dirty="0" smtClean="0"/>
              <a:t> </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Český ústavní vývoj </a:t>
            </a:r>
            <a:endParaRPr lang="cs-CZ" dirty="0"/>
          </a:p>
        </p:txBody>
      </p:sp>
      <p:sp>
        <p:nvSpPr>
          <p:cNvPr id="5" name="Zástupný symbol pro obsah 4"/>
          <p:cNvSpPr>
            <a:spLocks noGrp="1"/>
          </p:cNvSpPr>
          <p:nvPr>
            <p:ph idx="1"/>
          </p:nvPr>
        </p:nvSpPr>
        <p:spPr>
          <a:xfrm>
            <a:off x="1691680" y="1600200"/>
            <a:ext cx="6995120" cy="4525963"/>
          </a:xfrm>
        </p:spPr>
        <p:txBody>
          <a:bodyPr>
            <a:normAutofit fontScale="92500" lnSpcReduction="10000"/>
          </a:bodyPr>
          <a:lstStyle/>
          <a:p>
            <a:pPr>
              <a:buNone/>
            </a:pPr>
            <a:r>
              <a:rPr lang="cs-CZ" sz="2900" b="1" dirty="0" smtClean="0"/>
              <a:t>Ústavy platné na území České republiky</a:t>
            </a:r>
          </a:p>
          <a:p>
            <a:pPr>
              <a:buNone/>
            </a:pPr>
            <a:endParaRPr lang="cs-CZ" b="1" dirty="0" smtClean="0"/>
          </a:p>
          <a:p>
            <a:pPr lvl="2"/>
            <a:r>
              <a:rPr lang="cs-CZ" sz="1800" dirty="0" smtClean="0"/>
              <a:t>vladislavské zřízení zemské z roku 1500 </a:t>
            </a:r>
          </a:p>
          <a:p>
            <a:pPr lvl="2"/>
            <a:r>
              <a:rPr lang="cs-CZ" sz="1800" dirty="0" smtClean="0"/>
              <a:t>česká konfederace z roku 1619</a:t>
            </a:r>
          </a:p>
          <a:p>
            <a:pPr lvl="2"/>
            <a:r>
              <a:rPr lang="cs-CZ" sz="1800" dirty="0" smtClean="0"/>
              <a:t>obnovené zřízení zemské z roku 1627 </a:t>
            </a:r>
          </a:p>
          <a:p>
            <a:pPr lvl="2"/>
            <a:r>
              <a:rPr lang="cs-CZ" sz="1800" dirty="0" smtClean="0"/>
              <a:t>dubnová ústava z roku 1848 </a:t>
            </a:r>
          </a:p>
          <a:p>
            <a:pPr lvl="2"/>
            <a:r>
              <a:rPr lang="cs-CZ" sz="1800" dirty="0" smtClean="0"/>
              <a:t>březnová ústava z roku 1849</a:t>
            </a:r>
          </a:p>
          <a:p>
            <a:pPr lvl="2"/>
            <a:r>
              <a:rPr lang="cs-CZ" sz="1800" dirty="0" smtClean="0"/>
              <a:t>únorová ústava z roku 1861 </a:t>
            </a:r>
          </a:p>
          <a:p>
            <a:pPr lvl="2"/>
            <a:r>
              <a:rPr lang="cs-CZ" sz="1800" dirty="0" smtClean="0"/>
              <a:t>prosincová ústava z roku 1867 </a:t>
            </a:r>
          </a:p>
          <a:p>
            <a:pPr lvl="2"/>
            <a:r>
              <a:rPr lang="cs-CZ" sz="1800" dirty="0" smtClean="0"/>
              <a:t>prozatímní ústava z roku 1918 </a:t>
            </a:r>
          </a:p>
          <a:p>
            <a:pPr lvl="2"/>
            <a:r>
              <a:rPr lang="cs-CZ" sz="1800" dirty="0" smtClean="0"/>
              <a:t>ústava z roku 1920 </a:t>
            </a:r>
          </a:p>
          <a:p>
            <a:pPr lvl="2"/>
            <a:r>
              <a:rPr lang="cs-CZ" sz="1800" dirty="0" smtClean="0"/>
              <a:t>ústava 9. května z roku 1948 </a:t>
            </a:r>
          </a:p>
          <a:p>
            <a:pPr lvl="2"/>
            <a:r>
              <a:rPr lang="cs-CZ" sz="1800" dirty="0" smtClean="0"/>
              <a:t>"socialistická" ústava z roku 1960 </a:t>
            </a:r>
          </a:p>
          <a:p>
            <a:pPr lvl="2"/>
            <a:r>
              <a:rPr lang="cs-CZ" sz="1800" dirty="0" smtClean="0"/>
              <a:t>ústava ČR z 16. prosince 1992 </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279</Words>
  <Application>Microsoft Office PowerPoint</Application>
  <PresentationFormat>Předvádění na obrazovce (4:3)</PresentationFormat>
  <Paragraphs>111</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Český ústavní vývoj </vt:lpstr>
      <vt:lpstr>Český ústavní vývoj </vt:lpstr>
      <vt:lpstr>Český ústavní vývoj </vt:lpstr>
      <vt:lpstr>Český ústavní vývoj </vt:lpstr>
      <vt:lpstr>Český ústavní vývoj </vt:lpstr>
      <vt:lpstr>Český ústavní vývoj </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Český ústavní vývoj </dc:title>
  <dc:creator>Šormovi</dc:creator>
  <cp:lastModifiedBy>Gymnázium a SOŠ</cp:lastModifiedBy>
  <cp:revision>5</cp:revision>
  <dcterms:created xsi:type="dcterms:W3CDTF">2013-09-16T15:48:56Z</dcterms:created>
  <dcterms:modified xsi:type="dcterms:W3CDTF">2013-09-23T07:02:47Z</dcterms:modified>
</cp:coreProperties>
</file>