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3" r:id="rId2"/>
    <p:sldId id="257" r:id="rId3"/>
    <p:sldId id="258" r:id="rId4"/>
    <p:sldId id="259" r:id="rId5"/>
    <p:sldId id="260" r:id="rId6"/>
    <p:sldId id="261" r:id="rId7"/>
    <p:sldId id="262"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7" d="100"/>
          <a:sy n="107" d="100"/>
        </p:scale>
        <p:origin x="-90" y="-28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70DC4074-0C03-42DB-A5C4-7162FB43D4BA}" type="datetimeFigureOut">
              <a:rPr lang="cs-CZ" smtClean="0"/>
              <a:pPr/>
              <a:t>23.9.2013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C0C5CE3-3E84-4D5D-8CE0-FACE9A7D764C}"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0DC4074-0C03-42DB-A5C4-7162FB43D4BA}" type="datetimeFigureOut">
              <a:rPr lang="cs-CZ" smtClean="0"/>
              <a:pPr/>
              <a:t>23.9.2013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C0C5CE3-3E84-4D5D-8CE0-FACE9A7D764C}"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70DC4074-0C03-42DB-A5C4-7162FB43D4BA}" type="datetimeFigureOut">
              <a:rPr lang="cs-CZ" smtClean="0"/>
              <a:pPr/>
              <a:t>23.9.2013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C0C5CE3-3E84-4D5D-8CE0-FACE9A7D764C}"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70DC4074-0C03-42DB-A5C4-7162FB43D4BA}" type="datetimeFigureOut">
              <a:rPr lang="cs-CZ" smtClean="0"/>
              <a:pPr/>
              <a:t>23.9.2013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C0C5CE3-3E84-4D5D-8CE0-FACE9A7D764C}"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70DC4074-0C03-42DB-A5C4-7162FB43D4BA}" type="datetimeFigureOut">
              <a:rPr lang="cs-CZ" smtClean="0"/>
              <a:pPr/>
              <a:t>23.9.2013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EC0C5CE3-3E84-4D5D-8CE0-FACE9A7D764C}"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70DC4074-0C03-42DB-A5C4-7162FB43D4BA}" type="datetimeFigureOut">
              <a:rPr lang="cs-CZ" smtClean="0"/>
              <a:pPr/>
              <a:t>23.9.2013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EC0C5CE3-3E84-4D5D-8CE0-FACE9A7D764C}"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70DC4074-0C03-42DB-A5C4-7162FB43D4BA}" type="datetimeFigureOut">
              <a:rPr lang="cs-CZ" smtClean="0"/>
              <a:pPr/>
              <a:t>23.9.2013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EC0C5CE3-3E84-4D5D-8CE0-FACE9A7D764C}"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70DC4074-0C03-42DB-A5C4-7162FB43D4BA}" type="datetimeFigureOut">
              <a:rPr lang="cs-CZ" smtClean="0"/>
              <a:pPr/>
              <a:t>23.9.2013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C0C5CE3-3E84-4D5D-8CE0-FACE9A7D764C}"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70DC4074-0C03-42DB-A5C4-7162FB43D4BA}" type="datetimeFigureOut">
              <a:rPr lang="cs-CZ" smtClean="0"/>
              <a:pPr/>
              <a:t>23.9.2013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C0C5CE3-3E84-4D5D-8CE0-FACE9A7D764C}"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0DC4074-0C03-42DB-A5C4-7162FB43D4BA}" type="datetimeFigureOut">
              <a:rPr lang="cs-CZ" smtClean="0"/>
              <a:pPr/>
              <a:t>23.9.2013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C0C5CE3-3E84-4D5D-8CE0-FACE9A7D764C}"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0DC4074-0C03-42DB-A5C4-7162FB43D4BA}" type="datetimeFigureOut">
              <a:rPr lang="cs-CZ" smtClean="0"/>
              <a:pPr/>
              <a:t>23.9.2013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C0C5CE3-3E84-4D5D-8CE0-FACE9A7D764C}"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0DC4074-0C03-42DB-A5C4-7162FB43D4BA}" type="datetimeFigureOut">
              <a:rPr lang="cs-CZ" smtClean="0"/>
              <a:pPr/>
              <a:t>23.9.2013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0C5CE3-3E84-4D5D-8CE0-FACE9A7D764C}"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Obrázek 4"/>
          <p:cNvPicPr>
            <a:picLocks noChangeAspect="1"/>
          </p:cNvPicPr>
          <p:nvPr/>
        </p:nvPicPr>
        <p:blipFill>
          <a:blip r:embed="rId2" cstate="print"/>
          <a:srcRect/>
          <a:stretch>
            <a:fillRect/>
          </a:stretch>
        </p:blipFill>
        <p:spPr bwMode="auto">
          <a:xfrm>
            <a:off x="1835150" y="333375"/>
            <a:ext cx="5761038" cy="1258888"/>
          </a:xfrm>
          <a:prstGeom prst="rect">
            <a:avLst/>
          </a:prstGeom>
          <a:noFill/>
          <a:ln w="9525">
            <a:noFill/>
            <a:miter lim="800000"/>
            <a:headEnd/>
            <a:tailEnd/>
          </a:ln>
        </p:spPr>
      </p:pic>
      <p:graphicFrame>
        <p:nvGraphicFramePr>
          <p:cNvPr id="20483" name="Group 3"/>
          <p:cNvGraphicFramePr>
            <a:graphicFrameLocks noGrp="1"/>
          </p:cNvGraphicFramePr>
          <p:nvPr/>
        </p:nvGraphicFramePr>
        <p:xfrm>
          <a:off x="1258888" y="1773238"/>
          <a:ext cx="6769100" cy="4886022"/>
        </p:xfrm>
        <a:graphic>
          <a:graphicData uri="http://schemas.openxmlformats.org/drawingml/2006/table">
            <a:tbl>
              <a:tblPr/>
              <a:tblGrid>
                <a:gridCol w="1512887"/>
                <a:gridCol w="5256213"/>
              </a:tblGrid>
              <a:tr h="506413">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charset="0"/>
                          <a:ea typeface="Times New Roman" pitchFamily="18" charset="0"/>
                          <a:cs typeface="Arial" charset="0"/>
                        </a:rPr>
                        <a:t>Název školy</a:t>
                      </a:r>
                      <a:endParaRPr kumimoji="0" lang="cs-CZ" sz="1400" b="0" i="0" u="none" strike="noStrike" cap="none" normalizeH="0" baseline="0" dirty="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Gymnázium, střední odborná škola, střední odborné učiliště a vyšší odborná škola, Hořice</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Číslo projektu</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CZ.1.07/1.5.00/34.0873</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Název materiálu</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rPr>
                        <a:t>Ústava ČR </a:t>
                      </a:r>
                      <a:r>
                        <a:rPr kumimoji="0" lang="cs-CZ" sz="1400" b="0" i="0" u="none" strike="noStrike" cap="none" normalizeH="0" baseline="0" dirty="0" smtClean="0">
                          <a:ln>
                            <a:noFill/>
                          </a:ln>
                          <a:solidFill>
                            <a:schemeClr val="tx1"/>
                          </a:solidFill>
                          <a:effectLst/>
                          <a:latin typeface="Arial" charset="0"/>
                          <a:ea typeface="Times New Roman" pitchFamily="18" charset="0"/>
                          <a:cs typeface="Arial" charset="0"/>
                        </a:rPr>
                        <a:t>(</a:t>
                      </a:r>
                      <a:r>
                        <a:rPr kumimoji="0" lang="cs-CZ" sz="1400" b="0" i="0" u="none" strike="noStrike" cap="none" normalizeH="0" baseline="0" dirty="0" smtClean="0">
                          <a:ln>
                            <a:noFill/>
                          </a:ln>
                          <a:solidFill>
                            <a:schemeClr val="tx1"/>
                          </a:solidFill>
                          <a:effectLst/>
                          <a:latin typeface="Arial" charset="0"/>
                          <a:cs typeface="Arial" charset="0"/>
                        </a:rPr>
                        <a:t>VY_32_INOVACE_05.03.12)</a:t>
                      </a: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23838">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Autor</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Mgr. Vladimír Šorma</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Tematická oblast</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Základy politologie</a:t>
                      </a: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Ročník</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Sedmý</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Datum tvorby</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Březen</a:t>
                      </a: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 2012</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992188">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Anotace</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Prezentace je určena pro výuku základů politologie (politické vědy) v hodinách Základů společenských věd ve třetím ročníku, seznamuje studenty se základními termíny v oboru </a:t>
                      </a:r>
                      <a:r>
                        <a:rPr kumimoji="0" lang="cs-CZ" sz="1400" b="0" i="0" u="none" strike="noStrike" cap="none" normalizeH="0" baseline="0" smtClean="0">
                          <a:ln>
                            <a:noFill/>
                          </a:ln>
                          <a:solidFill>
                            <a:schemeClr val="tx1"/>
                          </a:solidFill>
                          <a:effectLst/>
                          <a:latin typeface="Arial" charset="0"/>
                          <a:cs typeface="Arial" charset="0"/>
                        </a:rPr>
                        <a:t>politologie a politiky</a:t>
                      </a:r>
                      <a:endParaRPr kumimoji="0" lang="cs-CZ" sz="1400" b="0" i="0" u="none" strike="noStrike" cap="none" normalizeH="0" baseline="0" smtClean="0">
                        <a:ln>
                          <a:noFill/>
                        </a:ln>
                        <a:solidFill>
                          <a:schemeClr val="tx1"/>
                        </a:solidFill>
                        <a:effectLst/>
                        <a:latin typeface="Arial" charset="0"/>
                        <a:ea typeface="Calibri" pitchFamily="34" charset="0"/>
                        <a:cs typeface="Calibri" pitchFamily="34"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809625">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Metodický pokyn</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Šablona slouží jako digitalizovaná učebnice pro žáky třetího ročníku  Základů společenských věd – Politologie; jednotlivé strany prezentace na sebe tematicky navazují, řeší problematiku definování a cílů </a:t>
                      </a:r>
                      <a:r>
                        <a:rPr kumimoji="0" lang="cs-CZ" sz="1400" b="0" i="0" u="none" strike="noStrike" cap="none" normalizeH="0" baseline="0" smtClean="0">
                          <a:ln>
                            <a:noFill/>
                          </a:ln>
                          <a:solidFill>
                            <a:schemeClr val="tx1"/>
                          </a:solidFill>
                          <a:effectLst/>
                          <a:latin typeface="Arial" charset="0"/>
                          <a:cs typeface="Arial" charset="0"/>
                        </a:rPr>
                        <a:t>politologie a politiky</a:t>
                      </a:r>
                      <a:r>
                        <a:rPr kumimoji="0" lang="cs-CZ" sz="1400" b="0" i="0" u="none" strike="noStrike" cap="none" normalizeH="0" baseline="0" smtClean="0">
                          <a:ln>
                            <a:noFill/>
                          </a:ln>
                          <a:solidFill>
                            <a:schemeClr val="tx1"/>
                          </a:solidFill>
                          <a:effectLst/>
                          <a:latin typeface="Arial" charset="0"/>
                          <a:cs typeface="Times New Roman" pitchFamily="18" charset="0"/>
                        </a:rPr>
                        <a:t>. Časová dotace materiálu je 15-20 minut.</a:t>
                      </a:r>
                      <a:endParaRPr kumimoji="0" lang="cs-CZ" sz="1400" b="0" i="0" u="none" strike="noStrike" cap="none" normalizeH="0" baseline="0" smtClean="0">
                        <a:ln>
                          <a:noFill/>
                        </a:ln>
                        <a:solidFill>
                          <a:schemeClr val="tx1"/>
                        </a:solidFill>
                        <a:effectLst/>
                        <a:latin typeface="Arial" charset="0"/>
                        <a:ea typeface="Calibri" pitchFamily="34" charset="0"/>
                        <a:cs typeface="Calibri" pitchFamily="34"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a:t>Ústava ČR </a:t>
            </a:r>
          </a:p>
        </p:txBody>
      </p:sp>
      <p:sp>
        <p:nvSpPr>
          <p:cNvPr id="5" name="Zástupný symbol pro obsah 4"/>
          <p:cNvSpPr>
            <a:spLocks noGrp="1"/>
          </p:cNvSpPr>
          <p:nvPr>
            <p:ph idx="1"/>
          </p:nvPr>
        </p:nvSpPr>
        <p:spPr>
          <a:xfrm>
            <a:off x="1691680" y="1600200"/>
            <a:ext cx="6840760" cy="4997152"/>
          </a:xfrm>
        </p:spPr>
        <p:txBody>
          <a:bodyPr>
            <a:normAutofit fontScale="40000" lnSpcReduction="20000"/>
          </a:bodyPr>
          <a:lstStyle/>
          <a:p>
            <a:pPr>
              <a:buNone/>
            </a:pPr>
            <a:r>
              <a:rPr lang="cs-CZ" sz="3500" b="1" dirty="0" smtClean="0"/>
              <a:t>Ústava České republiky</a:t>
            </a:r>
          </a:p>
          <a:p>
            <a:pPr>
              <a:buNone/>
            </a:pPr>
            <a:r>
              <a:rPr lang="cs-CZ" sz="3000" dirty="0" smtClean="0"/>
              <a:t> je základní zákon České republiky. Byl přijat jako ústavní zákon Českou národní radou 16. prosince 1992 a publikován v české Sbírce zákonů pod č. 1/1993 Sb.</a:t>
            </a:r>
          </a:p>
          <a:p>
            <a:pPr>
              <a:buNone/>
            </a:pPr>
            <a:r>
              <a:rPr lang="cs-CZ" sz="3000" dirty="0" smtClean="0"/>
              <a:t>Na základě ústavního zákona o československé federaci z roku 1968 nejenže 1. ledna 1969 vznikla Česká socialistická republika, ale bylo také počítáno s přijetím republikových ústav, které však do roku 1989 přijaty nebyly. Po roce 1989 byly zahájeny přípravné práce, avšak nejasnosti kolem budoucnosti federace způsobily, že práce v České republice stagnovaly. Nakonec začala být první česká ústava připravována až v časové tísni, jež souvisela s blížícím se zánikem Československa.</a:t>
            </a:r>
          </a:p>
          <a:p>
            <a:pPr>
              <a:buNone/>
            </a:pPr>
            <a:r>
              <a:rPr lang="cs-CZ" sz="3000" dirty="0" smtClean="0"/>
              <a:t>Ústava navazuje na Českou republiku existující v rámci zanikající federace a stanoví přechodná opatření pro působnost ústavních orgánů. Výslovně zrušila Ústavu České a Slovenské Federativní Republiky, ústavní zákon o československé federaci, ústavní zákony, které je měnily a doplňovaly a ústavní zákon České národní rady č. 67/1990 Sb., o státních symbolech České republiky. Naopak vyjmenovává, které dosavadní československé i české ústavní zákony platí v České republice jako ústavní zákony i nadále (ty, které upravují státní hranice, a ty, které Česká národní rada přijala po 6. červnu 1992), ty jsou spolu s Listinou základních práv a svobod součástí tzv. ústavního pořádku. Ostatním ústavním zákonům dosud platným na území České republiky pak přiznala sílu (obyčejného) zákona.</a:t>
            </a:r>
          </a:p>
          <a:p>
            <a:pPr>
              <a:buNone/>
            </a:pPr>
            <a:r>
              <a:rPr lang="cs-CZ" sz="3000" dirty="0" smtClean="0"/>
              <a:t>Česká ústava je tvořena preambulí a 8 hlavami, zahrnujícími základní ustanovení, moc zákonodárnou, moc výkonnou, moc soudní, Nejvyšší kontrolní úřad, Českou národní banku, územní samosprávu a přechodná a závěrečná ustanovení. Do dubna 2013 byla Ústava sedmkrát novelizovaná. </a:t>
            </a:r>
          </a:p>
          <a:p>
            <a:pPr>
              <a:buNone/>
            </a:pPr>
            <a:r>
              <a:rPr lang="cs-CZ" sz="3000" dirty="0" smtClean="0"/>
              <a:t>Skutečně zásadní změnu ústavních poměrů novodobých českých zemí však přinesla novela Ústavy z 8. února 2012 provedená ústavním zákonem č. 71/2012 Sb., jímž byla zavedena přímá volba prezidenta republiky veškerým lidem, oproti volbě nepřímé zákonodárným sborem, uplatňované od vzniku samostatné Československé republiky v roce 1918. Spolu se změnou způsobu volby hlavy státu byly paradoxně ztíženy procesní podmínky pro zahájení řízení před Ústavním soudem ve věci podezření, že se prezident republiky dopustil velezrady nebo hrubého porušení Ústavy nebo jiné součásti ústavního pořádku (tzv. impeachment); nově se k podání ústavní žaloby Senátu vyžaduje souhlas Poslanecké sněmovny, nadto obě komory se na podání ústavní žaloby musí usnést kvalifikovanou ústavní, tj. třípětinovou většinou. Tato ústavní novela je účinná od 1. října 2012</a:t>
            </a:r>
            <a:endParaRPr lang="cs-CZ" sz="3000" baseline="30000" dirty="0" smtClean="0"/>
          </a:p>
          <a:p>
            <a:pPr>
              <a:buNone/>
            </a:pPr>
            <a:r>
              <a:rPr lang="cs-CZ" sz="3000" dirty="0" smtClean="0"/>
              <a:t> </a:t>
            </a:r>
          </a:p>
          <a:p>
            <a:endParaRPr lang="cs-CZ" sz="3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Ústava ČR </a:t>
            </a:r>
            <a:endParaRPr lang="cs-CZ" dirty="0"/>
          </a:p>
        </p:txBody>
      </p:sp>
      <p:sp>
        <p:nvSpPr>
          <p:cNvPr id="3" name="Zástupný symbol pro obsah 2"/>
          <p:cNvSpPr>
            <a:spLocks noGrp="1"/>
          </p:cNvSpPr>
          <p:nvPr>
            <p:ph idx="1"/>
          </p:nvPr>
        </p:nvSpPr>
        <p:spPr>
          <a:xfrm>
            <a:off x="1763688" y="1600200"/>
            <a:ext cx="6768752" cy="4853136"/>
          </a:xfrm>
        </p:spPr>
        <p:txBody>
          <a:bodyPr>
            <a:normAutofit fontScale="25000" lnSpcReduction="20000"/>
          </a:bodyPr>
          <a:lstStyle/>
          <a:p>
            <a:pPr>
              <a:buNone/>
            </a:pPr>
            <a:r>
              <a:rPr lang="cs-CZ" sz="5600" b="1" dirty="0" smtClean="0"/>
              <a:t>Ústava České republiky</a:t>
            </a:r>
          </a:p>
          <a:p>
            <a:pPr>
              <a:buNone/>
            </a:pPr>
            <a:r>
              <a:rPr lang="cs-CZ" sz="4800" b="1" dirty="0" smtClean="0"/>
              <a:t>Preambule</a:t>
            </a:r>
            <a:r>
              <a:rPr lang="cs-CZ" sz="4800" dirty="0" smtClean="0"/>
              <a:t>: Je napsána slavnostní formou. Preambule je uvozujícím prohlášením, které obsahuje odkaz na tradice zemí koruny české i státnosti československé. Je zde zakotveno odhodlání budovat, chránit a rozvíjet Českou republiku v duchu nedotknutelnosti lidské důstojnosti a svobody a uznávaných moderních hodnot a ideálů jako součást společenství evropských a světových demokracií. Návaznost na tradici se projevuje mimo jiné i ve schválených státních symbolech a státních svátcích.</a:t>
            </a:r>
          </a:p>
          <a:p>
            <a:pPr>
              <a:buNone/>
            </a:pPr>
            <a:r>
              <a:rPr lang="cs-CZ" sz="4800" b="1" dirty="0" smtClean="0"/>
              <a:t>Hlava první- základní ustanovení </a:t>
            </a:r>
            <a:r>
              <a:rPr lang="cs-CZ" sz="4800" dirty="0" smtClean="0"/>
              <a:t>(čl. 1- čl.14)</a:t>
            </a:r>
            <a:br>
              <a:rPr lang="cs-CZ" sz="4800" dirty="0" smtClean="0"/>
            </a:br>
            <a:r>
              <a:rPr lang="cs-CZ" sz="4800" dirty="0" smtClean="0"/>
              <a:t>V hlavě první je ustanovena charakteristika státu, základní prvky právního státu, princip pluralistického politického systému. Je zde ukotvena liberální zásada územní samosprávy, vymezení území České republiky a změny státních hranic, určení hlavního města a povinnost státu dbát na šetrné využití přírodních zdrojů a na ochranu životního prostředí. Najdeme v ní základní principy, na kterých je založen český stát. A to, že státní moc se odvíjí od lidu, je rozdělena na tři složky (moc zákonodárnou, moc výkonnou a moc soudní), jejichž úkolem je služba všem občanům a výkon státní moci je omezen zákonem.</a:t>
            </a:r>
          </a:p>
          <a:p>
            <a:pPr>
              <a:buNone/>
            </a:pPr>
            <a:r>
              <a:rPr lang="cs-CZ" sz="4800" b="1" dirty="0" smtClean="0"/>
              <a:t>Hlava druhá- moc zákonodárná </a:t>
            </a:r>
            <a:r>
              <a:rPr lang="cs-CZ" sz="4800" dirty="0" smtClean="0"/>
              <a:t>(čl. 15- čl. 53)</a:t>
            </a:r>
            <a:br>
              <a:rPr lang="cs-CZ" sz="4800" dirty="0" smtClean="0"/>
            </a:br>
            <a:r>
              <a:rPr lang="cs-CZ" sz="4800" dirty="0" smtClean="0"/>
              <a:t>Hlava druhá Ústavy České republiky definuje zákonodárnou moc, funkce a složení Parlamentu, způsob voleb, proces schvalování zákonů a mezinárodních smluv apod. Zákonodárná moc náleží v České republice Parlamentu, který je rozdělen na dvě komory. Poslaneckou sněmovnu a senát. Poslanecká sněmovna má 200 poslanců, Kteří jsou voleni na období čtyř let. Aby mohli být voleni, musí dosáhnout věku 21 let. Jsou voleni tajným hlasováním na základě všeobecného, rovného a přímého volebního práva, poměrným systémem voleb.</a:t>
            </a:r>
            <a:br>
              <a:rPr lang="cs-CZ" sz="4800" dirty="0" smtClean="0"/>
            </a:br>
            <a:r>
              <a:rPr lang="cs-CZ" sz="4800" dirty="0" smtClean="0"/>
              <a:t>Senát je tvořen 81 senátory, kteří jsou voleni na dobu šesti let, přičemž každé dva roky je volena třetina senátorů. Senátor musí mít alespoň 40 let. Senátoři jsou voleni rovněž tajným hlasováním na základě všeobecného, rovného a přímého volebního práva, ovšem systémem většinovým. Zvolením občana mu vzniká mandát poslance nebo senátora.</a:t>
            </a:r>
            <a:br>
              <a:rPr lang="cs-CZ" sz="4800" dirty="0" smtClean="0"/>
            </a:br>
            <a:r>
              <a:rPr lang="cs-CZ" sz="4800" dirty="0" smtClean="0"/>
              <a:t>Nutností je složení slibu poslance nebo senátora. S mandátem poslance či senátora souvisí i imunita. Poslanecká sněmovna může být podle Ústavy rozpuštěna.</a:t>
            </a:r>
            <a:br>
              <a:rPr lang="cs-CZ" sz="4800" dirty="0" smtClean="0"/>
            </a:br>
            <a:r>
              <a:rPr lang="cs-CZ" sz="4800" dirty="0" smtClean="0"/>
              <a:t/>
            </a:r>
            <a:br>
              <a:rPr lang="cs-CZ" sz="4800" dirty="0" smtClean="0"/>
            </a:br>
            <a:r>
              <a:rPr lang="cs-CZ" dirty="0" smtClean="0"/>
              <a:t/>
            </a:r>
            <a:br>
              <a:rPr lang="cs-CZ" dirty="0" smtClean="0"/>
            </a:br>
            <a:r>
              <a:rPr lang="cs-CZ" dirty="0" smtClean="0"/>
              <a:t/>
            </a:r>
            <a:br>
              <a:rPr lang="cs-CZ" dirty="0" smtClean="0"/>
            </a:br>
            <a:r>
              <a:rPr lang="cs-CZ" dirty="0" smtClean="0"/>
              <a:t/>
            </a:r>
            <a:br>
              <a:rPr lang="cs-CZ" dirty="0" smtClean="0"/>
            </a:br>
            <a:r>
              <a:rPr lang="cs-CZ" dirty="0" smtClean="0"/>
              <a:t/>
            </a:r>
            <a:br>
              <a:rPr lang="cs-CZ" dirty="0" smtClean="0"/>
            </a:br>
            <a:endParaRPr lang="cs-CZ"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Ústava ČR </a:t>
            </a:r>
            <a:endParaRPr lang="cs-CZ" dirty="0"/>
          </a:p>
        </p:txBody>
      </p:sp>
      <p:sp>
        <p:nvSpPr>
          <p:cNvPr id="3" name="Zástupný symbol pro obsah 2"/>
          <p:cNvSpPr>
            <a:spLocks noGrp="1"/>
          </p:cNvSpPr>
          <p:nvPr>
            <p:ph idx="1"/>
          </p:nvPr>
        </p:nvSpPr>
        <p:spPr>
          <a:xfrm>
            <a:off x="1835696" y="1700808"/>
            <a:ext cx="6851104" cy="4425355"/>
          </a:xfrm>
        </p:spPr>
        <p:txBody>
          <a:bodyPr>
            <a:normAutofit fontScale="40000" lnSpcReduction="20000"/>
          </a:bodyPr>
          <a:lstStyle/>
          <a:p>
            <a:pPr>
              <a:buNone/>
            </a:pPr>
            <a:r>
              <a:rPr lang="cs-CZ" b="1" dirty="0" smtClean="0"/>
              <a:t>Hlava třetí- moc výkonná </a:t>
            </a:r>
            <a:r>
              <a:rPr lang="cs-CZ" dirty="0" smtClean="0"/>
              <a:t>(čl. 54- čl. 66)</a:t>
            </a:r>
            <a:br>
              <a:rPr lang="cs-CZ" dirty="0" smtClean="0"/>
            </a:br>
            <a:r>
              <a:rPr lang="cs-CZ" dirty="0" smtClean="0"/>
              <a:t>Hlava třetí je složena ze dvou částí. První z nich se zabývá presidentem republiky. Definuje jeho funkci, volbu a pravomoci. Druhá část se zabývá vládou, jejím složením a postavením, Vztahem k poslanecké sněmovně atd.</a:t>
            </a:r>
            <a:br>
              <a:rPr lang="cs-CZ" dirty="0" smtClean="0"/>
            </a:br>
            <a:r>
              <a:rPr lang="cs-CZ" dirty="0" smtClean="0"/>
              <a:t>President republiky je hlavou státu, je volen parlamentem a není z výkonu moci nikomu odpovědný.</a:t>
            </a:r>
            <a:br>
              <a:rPr lang="cs-CZ" dirty="0" smtClean="0"/>
            </a:br>
            <a:r>
              <a:rPr lang="cs-CZ" dirty="0" smtClean="0"/>
              <a:t>President zastupuje stát navenek. Mezi jeho pravomoci patří například to, že svolává zasedání poslanecké sněmovny,tu může i rozpustit. Jmenuje a odvolává předsedu i jiné členy vlády, sjednává mezinárodní smlouvy, je vrchním velitelem ozbrojených sil a podobně.</a:t>
            </a:r>
            <a:br>
              <a:rPr lang="cs-CZ" dirty="0" smtClean="0"/>
            </a:br>
            <a:r>
              <a:rPr lang="cs-CZ" dirty="0" smtClean="0"/>
              <a:t>Vláda je vrcholný orgán moci výkonné. Je to orgán kolektivní. Je tvořena předsednictvem vlády a ministry. Vláda je odpovědná poslanecké sněmovně. Ta může vládě vyslovit nedůvěru. Členové vlády (ministři) stojí v čele zákonem zřizovaných ministerstev. V rámci ustanovení o vládě je zakotveno také státní zastupitelství, jako orgán, který v trestních řízeních zastupuje veřejnou žalobu.</a:t>
            </a:r>
          </a:p>
          <a:p>
            <a:pPr>
              <a:buNone/>
            </a:pPr>
            <a:r>
              <a:rPr lang="cs-CZ" b="1" dirty="0" smtClean="0"/>
              <a:t>Hlava čtvrtá- moc soudní </a:t>
            </a:r>
            <a:r>
              <a:rPr lang="cs-CZ" dirty="0" smtClean="0"/>
              <a:t>(čl. 81- čl. 96)</a:t>
            </a:r>
            <a:br>
              <a:rPr lang="cs-CZ" dirty="0" smtClean="0"/>
            </a:br>
            <a:r>
              <a:rPr lang="cs-CZ" dirty="0" smtClean="0"/>
              <a:t>Čtvrtá hlava se zabývá jurisdikcí(soudní mocí). V úvodu hlavy čtvrté je zdůrazněn požadavek, aby soudní moc byla vykonávána nezávislými a nestrannými soudy některé předpoklady pro výkon funkce soudce. Dále se pak čtvrtá hlava dělí na část pojednávající o Ústavním soudu, jeho funkci, složení, jmenování a pravomocích a na část , která se zabývá spíše soudy, jejich soustavou, jmenováním soudců atd.</a:t>
            </a:r>
            <a:br>
              <a:rPr lang="cs-CZ" dirty="0" smtClean="0"/>
            </a:br>
            <a:r>
              <a:rPr lang="cs-CZ" dirty="0" smtClean="0"/>
              <a:t>Ústavní soud je soudním orgánem, chránícím ústavnost(soulad právních norem nižší právní síly s ústavou), zatím co soudy jsou orgánem pro ochranu práv(zákonem stanoveným způsobem)</a:t>
            </a:r>
            <a:br>
              <a:rPr lang="cs-CZ" dirty="0" smtClean="0"/>
            </a:br>
            <a:r>
              <a:rPr lang="cs-CZ" dirty="0" smtClean="0"/>
              <a:t/>
            </a:r>
            <a:br>
              <a:rPr lang="cs-CZ" dirty="0" smtClean="0"/>
            </a:br>
            <a:endParaRPr lang="cs-CZ"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Ústava ČR </a:t>
            </a:r>
            <a:endParaRPr lang="cs-CZ" dirty="0"/>
          </a:p>
        </p:txBody>
      </p:sp>
      <p:sp>
        <p:nvSpPr>
          <p:cNvPr id="3" name="Zástupný symbol pro obsah 2"/>
          <p:cNvSpPr>
            <a:spLocks noGrp="1"/>
          </p:cNvSpPr>
          <p:nvPr>
            <p:ph idx="1"/>
          </p:nvPr>
        </p:nvSpPr>
        <p:spPr>
          <a:xfrm>
            <a:off x="1907704" y="1700808"/>
            <a:ext cx="6779096" cy="4425355"/>
          </a:xfrm>
        </p:spPr>
        <p:txBody>
          <a:bodyPr>
            <a:normAutofit/>
          </a:bodyPr>
          <a:lstStyle/>
          <a:p>
            <a:pPr>
              <a:buNone/>
            </a:pPr>
            <a:r>
              <a:rPr lang="cs-CZ" sz="1400" b="1" dirty="0" smtClean="0"/>
              <a:t>Hlava pátá- Nejvyšší kontrolní úřad </a:t>
            </a:r>
            <a:r>
              <a:rPr lang="cs-CZ" sz="1400" dirty="0" smtClean="0"/>
              <a:t>(čl. 97)</a:t>
            </a:r>
            <a:br>
              <a:rPr lang="cs-CZ" sz="1400" dirty="0" smtClean="0"/>
            </a:br>
            <a:r>
              <a:rPr lang="cs-CZ" sz="1400" dirty="0" smtClean="0"/>
              <a:t>Článek 97, který tvoří hlavu pátou zakotvuje existenci tohoto nezávislého orgánu, který vykonává kontrolu hospodaření se státním majetkem a plnění státního rozpočtu.</a:t>
            </a:r>
          </a:p>
          <a:p>
            <a:pPr>
              <a:buNone/>
            </a:pPr>
            <a:r>
              <a:rPr lang="cs-CZ" sz="1400" b="1" dirty="0" smtClean="0"/>
              <a:t>Hlava šestá- Česká národní banka </a:t>
            </a:r>
            <a:r>
              <a:rPr lang="cs-CZ" sz="1400" dirty="0" smtClean="0"/>
              <a:t>(čl. 98)</a:t>
            </a:r>
            <a:br>
              <a:rPr lang="cs-CZ" sz="1400" dirty="0" smtClean="0"/>
            </a:br>
            <a:r>
              <a:rPr lang="cs-CZ" sz="1400" dirty="0" smtClean="0"/>
              <a:t>Česká národní banka je charakterizována jako ústřední banka státu, hlavním cílem její činnosti je péče o stabilitu měny. Do její činnosti lze zasahovat pouze na základě zákona. </a:t>
            </a:r>
          </a:p>
          <a:p>
            <a:pPr>
              <a:buNone/>
            </a:pPr>
            <a:r>
              <a:rPr lang="cs-CZ" sz="1400" b="1" dirty="0" smtClean="0"/>
              <a:t>Hlava sedmá- územní samospráva </a:t>
            </a:r>
            <a:r>
              <a:rPr lang="cs-CZ" sz="1400" dirty="0" smtClean="0"/>
              <a:t>(čl.99- čl. 105)</a:t>
            </a:r>
            <a:br>
              <a:rPr lang="cs-CZ" sz="1400" dirty="0" smtClean="0"/>
            </a:br>
            <a:r>
              <a:rPr lang="cs-CZ" sz="1400" dirty="0" smtClean="0"/>
              <a:t>Hlava sedmá mluví o členění České republiky na základní samosprávné celky- obce. Vyššími územními samosprávnými celky jsou země nebo kraje, které je možno zrušit nebo vytvořit pouze ústavním zákonem.</a:t>
            </a:r>
          </a:p>
          <a:p>
            <a:pPr>
              <a:buNone/>
            </a:pPr>
            <a:r>
              <a:rPr lang="cs-CZ" sz="1400" b="1" dirty="0" smtClean="0"/>
              <a:t>Hlava osmá- přechodná a závěrečná ustanovení </a:t>
            </a:r>
            <a:r>
              <a:rPr lang="cs-CZ" sz="1400" dirty="0" smtClean="0"/>
              <a:t>(čl. 106- čl. 113)</a:t>
            </a:r>
            <a:br>
              <a:rPr lang="cs-CZ" sz="1400" dirty="0" smtClean="0"/>
            </a:br>
            <a:r>
              <a:rPr lang="cs-CZ" sz="1400" dirty="0" smtClean="0"/>
              <a:t>Hlava osmá obsahuje ustanovení procesního charakteru, dále pak obsahuje derogační(zrušovací) klauzuli a také datum počátku účinnosti Ústavy České republiky.</a:t>
            </a:r>
            <a:endParaRPr lang="cs-CZ" sz="1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Ústava ČR </a:t>
            </a:r>
            <a:endParaRPr lang="cs-CZ" dirty="0"/>
          </a:p>
        </p:txBody>
      </p:sp>
      <p:sp>
        <p:nvSpPr>
          <p:cNvPr id="3" name="Zástupný symbol pro obsah 2"/>
          <p:cNvSpPr>
            <a:spLocks noGrp="1"/>
          </p:cNvSpPr>
          <p:nvPr>
            <p:ph idx="1"/>
          </p:nvPr>
        </p:nvSpPr>
        <p:spPr>
          <a:xfrm>
            <a:off x="1835696" y="1556792"/>
            <a:ext cx="6984776" cy="4824536"/>
          </a:xfrm>
        </p:spPr>
        <p:txBody>
          <a:bodyPr>
            <a:noAutofit/>
          </a:bodyPr>
          <a:lstStyle/>
          <a:p>
            <a:pPr>
              <a:buNone/>
            </a:pPr>
            <a:r>
              <a:rPr lang="cs-CZ" sz="1200" b="1" dirty="0" smtClean="0"/>
              <a:t>Ústavní pořádek</a:t>
            </a:r>
          </a:p>
          <a:p>
            <a:pPr>
              <a:buNone/>
            </a:pPr>
            <a:r>
              <a:rPr lang="cs-CZ" sz="1200" dirty="0" smtClean="0"/>
              <a:t>Ústava a dokumenty, které ji doplňují jsou souhrnně nazývány ústavním pořádkem.Současný Ústavní pořádek České republiky je tvořen samotnou Ústavou České republiky, Listinou základních lidských práv a svobod, ústavními zákony České republiky, ale i ústavními zákony České národní rady, přijaté po 6. červnu 1992, ústavními zákony Československé republiky a také ústavními zákony Československé federativní republiky, Federálního shromáždění a České národní rady, upravují-li státní hranice. </a:t>
            </a:r>
          </a:p>
          <a:p>
            <a:pPr>
              <a:buNone/>
            </a:pPr>
            <a:r>
              <a:rPr lang="cs-CZ" sz="1200" dirty="0" smtClean="0"/>
              <a:t>Ústava České republiky a Listina základních lidských práv a svobod tvoří, přesto, že Listina základních lidských práv a svobod není součástí samotné Ústavy České republiky, v jistém smyslu</a:t>
            </a:r>
            <a:br>
              <a:rPr lang="cs-CZ" sz="1200" dirty="0" smtClean="0"/>
            </a:br>
            <a:r>
              <a:rPr lang="cs-CZ" sz="1200" dirty="0" smtClean="0"/>
              <a:t>určitý nerozdělitelný celek. </a:t>
            </a:r>
          </a:p>
          <a:p>
            <a:pPr>
              <a:buNone/>
            </a:pPr>
            <a:r>
              <a:rPr lang="cs-CZ" sz="1200" dirty="0" smtClean="0"/>
              <a:t>Listina základních lidských práv a svobod</a:t>
            </a:r>
            <a:br>
              <a:rPr lang="cs-CZ" sz="1200" dirty="0" smtClean="0"/>
            </a:br>
            <a:r>
              <a:rPr lang="cs-CZ" sz="1200" dirty="0" smtClean="0"/>
              <a:t>Je tvořena usnesením předsednictva České národní rady o jejím vyhlášení jako součásti Ústavního pořádku České republiky a její samotný text, složený z Preambule a 44 článků, rozdělených šesti hlav.</a:t>
            </a:r>
          </a:p>
          <a:p>
            <a:pPr>
              <a:buNone/>
            </a:pPr>
            <a:r>
              <a:rPr lang="cs-CZ" sz="1200" dirty="0" smtClean="0"/>
              <a:t>Preambule:Klade důraz na přirozená práva člověka, práva občana a svrchovanost zákona.</a:t>
            </a:r>
          </a:p>
          <a:p>
            <a:pPr>
              <a:buNone/>
            </a:pPr>
            <a:r>
              <a:rPr lang="cs-CZ" sz="1200" dirty="0" smtClean="0"/>
              <a:t>Hlava první: Obecná ustanovení</a:t>
            </a:r>
            <a:br>
              <a:rPr lang="cs-CZ" sz="1200" dirty="0" smtClean="0"/>
            </a:br>
            <a:r>
              <a:rPr lang="cs-CZ" sz="1200" dirty="0" smtClean="0"/>
              <a:t>Hlava první zakotvuje zásady, na kterých jsou práva a svobody založeny, jako jsou rovnost, nepromlčitelnost, nezrušitelnost a jiné</a:t>
            </a:r>
            <a:br>
              <a:rPr lang="cs-CZ" sz="1200" dirty="0" smtClean="0"/>
            </a:br>
            <a:r>
              <a:rPr lang="cs-CZ" sz="1200" dirty="0" smtClean="0"/>
              <a:t>Hlava druhá:Obsahuje dvě základní části: Základní lidská práva a svobody a Práva politická</a:t>
            </a:r>
            <a:br>
              <a:rPr lang="cs-CZ" sz="1200" dirty="0" smtClean="0"/>
            </a:br>
            <a:r>
              <a:rPr lang="cs-CZ" sz="1200" dirty="0" smtClean="0"/>
              <a:t>Hlava třetí:Práva národnostních a etnických menšin</a:t>
            </a:r>
            <a:br>
              <a:rPr lang="cs-CZ" sz="1200" dirty="0" smtClean="0"/>
            </a:br>
            <a:r>
              <a:rPr lang="cs-CZ" sz="1200" dirty="0" smtClean="0"/>
              <a:t>vychází z toho, že to, že někdo náleží k jakékoliv národnostní nebo etnické menšině nesmí být nikomu na škodu.</a:t>
            </a:r>
            <a:br>
              <a:rPr lang="cs-CZ" sz="1200" dirty="0" smtClean="0"/>
            </a:br>
            <a:r>
              <a:rPr lang="cs-CZ" sz="1200" dirty="0" smtClean="0"/>
              <a:t>Hlava čtvrtá:Hospodářská,sociální a kulturní práva</a:t>
            </a:r>
            <a:br>
              <a:rPr lang="cs-CZ" sz="1200" dirty="0" smtClean="0"/>
            </a:br>
            <a:r>
              <a:rPr lang="cs-CZ" sz="1200" dirty="0" smtClean="0"/>
              <a:t>Hlava pátá: Právo na soudní a jinou právní ochranu</a:t>
            </a:r>
            <a:br>
              <a:rPr lang="cs-CZ" sz="1200" dirty="0" smtClean="0"/>
            </a:br>
            <a:r>
              <a:rPr lang="cs-CZ" sz="1200" dirty="0" smtClean="0"/>
              <a:t>Hlava šestá: Ustanovení společná</a:t>
            </a:r>
            <a:br>
              <a:rPr lang="cs-CZ" sz="1200" dirty="0" smtClean="0"/>
            </a:br>
            <a:r>
              <a:rPr lang="cs-CZ" sz="1200" dirty="0" smtClean="0"/>
              <a:t>Je v ní ustaveno právo azylu pro pronásledované cizince. Obsahuje některé výkladové a procesní přístupy k ustanovením listiny.</a:t>
            </a:r>
            <a:endParaRPr lang="cs-CZ"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899592" y="1124744"/>
            <a:ext cx="6984776" cy="5909310"/>
          </a:xfrm>
          <a:prstGeom prst="rect">
            <a:avLst/>
          </a:prstGeom>
        </p:spPr>
        <p:txBody>
          <a:bodyPr wrap="square">
            <a:spAutoFit/>
          </a:bodyPr>
          <a:lstStyle/>
          <a:p>
            <a:pPr marL="114300" indent="0">
              <a:buNone/>
            </a:pPr>
            <a:r>
              <a:rPr lang="cs-CZ" dirty="0" smtClean="0"/>
              <a:t>Zdroje:</a:t>
            </a:r>
          </a:p>
          <a:p>
            <a:r>
              <a:rPr lang="cs-CZ" dirty="0" err="1" smtClean="0"/>
              <a:t>Cabada</a:t>
            </a:r>
            <a:r>
              <a:rPr lang="cs-CZ" dirty="0" smtClean="0"/>
              <a:t>, L., Kubát, M.: Úvod do studia politické vědy, </a:t>
            </a:r>
            <a:r>
              <a:rPr lang="cs-CZ" dirty="0" err="1" smtClean="0"/>
              <a:t>Eurolex</a:t>
            </a:r>
            <a:r>
              <a:rPr lang="cs-CZ" dirty="0" smtClean="0"/>
              <a:t> Bohemia, Praha, 2002</a:t>
            </a:r>
          </a:p>
          <a:p>
            <a:r>
              <a:rPr lang="cs-CZ" dirty="0" smtClean="0"/>
              <a:t>David, R.: Politologie, Základy společenských věd, Nakladatelství Olomouc, 2002</a:t>
            </a:r>
          </a:p>
          <a:p>
            <a:r>
              <a:rPr lang="cs-CZ" dirty="0" smtClean="0"/>
              <a:t>Dočekalová, P., Švec, K. a kol.: Úvod do politologie, </a:t>
            </a:r>
            <a:r>
              <a:rPr lang="cs-CZ" dirty="0" err="1" smtClean="0"/>
              <a:t>Grada</a:t>
            </a:r>
            <a:r>
              <a:rPr lang="cs-CZ" dirty="0" smtClean="0"/>
              <a:t> </a:t>
            </a:r>
            <a:r>
              <a:rPr lang="cs-CZ" dirty="0" err="1" smtClean="0"/>
              <a:t>Publishing</a:t>
            </a:r>
            <a:r>
              <a:rPr lang="cs-CZ" dirty="0" smtClean="0"/>
              <a:t>, Praha, 2009</a:t>
            </a:r>
          </a:p>
          <a:p>
            <a:r>
              <a:rPr lang="cs-CZ" dirty="0" err="1" smtClean="0"/>
              <a:t>Heywood</a:t>
            </a:r>
            <a:r>
              <a:rPr lang="cs-CZ" dirty="0" smtClean="0"/>
              <a:t>, A.: Politické ideologie, </a:t>
            </a:r>
            <a:r>
              <a:rPr lang="cs-CZ" dirty="0" err="1" smtClean="0"/>
              <a:t>Eurolex</a:t>
            </a:r>
            <a:r>
              <a:rPr lang="cs-CZ" dirty="0" smtClean="0"/>
              <a:t> Bohemia, Praha, 2005</a:t>
            </a:r>
          </a:p>
          <a:p>
            <a:r>
              <a:rPr lang="cs-CZ" dirty="0" err="1" smtClean="0"/>
              <a:t>Říchová</a:t>
            </a:r>
            <a:r>
              <a:rPr lang="cs-CZ" dirty="0" smtClean="0"/>
              <a:t>, B. Úvod do současné politologie, Portál, Praha, 2002</a:t>
            </a:r>
          </a:p>
          <a:p>
            <a:r>
              <a:rPr lang="cs-CZ" dirty="0" err="1" smtClean="0"/>
              <a:t>Sartori</a:t>
            </a:r>
            <a:r>
              <a:rPr lang="cs-CZ" dirty="0" smtClean="0"/>
              <a:t>, G.: Strany a stranické systémy. Schéma pro analýzu, CDK, Brno, 2005</a:t>
            </a:r>
          </a:p>
          <a:p>
            <a:r>
              <a:rPr lang="cs-CZ" dirty="0" smtClean="0"/>
              <a:t>Vodička, K., </a:t>
            </a:r>
            <a:r>
              <a:rPr lang="cs-CZ" dirty="0" err="1" smtClean="0"/>
              <a:t>Cabada</a:t>
            </a:r>
            <a:r>
              <a:rPr lang="cs-CZ" dirty="0" smtClean="0"/>
              <a:t>, L.: Politický systém české republiky : historie a současnost, </a:t>
            </a:r>
          </a:p>
          <a:p>
            <a:r>
              <a:rPr lang="cs-CZ" dirty="0" smtClean="0"/>
              <a:t>http://cs.wikipedia.org</a:t>
            </a:r>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p:txBody>
      </p:sp>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463</TotalTime>
  <Words>479</Words>
  <Application>Microsoft Office PowerPoint</Application>
  <PresentationFormat>Předvádění na obrazovce (4:3)</PresentationFormat>
  <Paragraphs>60</Paragraphs>
  <Slides>7</Slides>
  <Notes>0</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Motiv sady Office</vt:lpstr>
      <vt:lpstr>Snímek 1</vt:lpstr>
      <vt:lpstr>Ústava ČR </vt:lpstr>
      <vt:lpstr>Ústava ČR </vt:lpstr>
      <vt:lpstr>Ústava ČR </vt:lpstr>
      <vt:lpstr>Ústava ČR </vt:lpstr>
      <vt:lpstr>Ústava ČR </vt:lpstr>
      <vt:lpstr>Snímek 7</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Ústava ČR </dc:title>
  <dc:creator>Šormovi</dc:creator>
  <cp:lastModifiedBy>Gymnázium a SOŠ</cp:lastModifiedBy>
  <cp:revision>21</cp:revision>
  <dcterms:created xsi:type="dcterms:W3CDTF">2013-09-16T10:05:45Z</dcterms:created>
  <dcterms:modified xsi:type="dcterms:W3CDTF">2013-09-23T07:03:15Z</dcterms:modified>
</cp:coreProperties>
</file>