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6" r:id="rId2"/>
    <p:sldId id="256" r:id="rId3"/>
    <p:sldId id="257" r:id="rId4"/>
    <p:sldId id="258" r:id="rId5"/>
    <p:sldId id="259" r:id="rId6"/>
    <p:sldId id="260" r:id="rId7"/>
    <p:sldId id="261" r:id="rId8"/>
    <p:sldId id="262" r:id="rId9"/>
    <p:sldId id="264" r:id="rId10"/>
    <p:sldId id="265"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7" d="100"/>
          <a:sy n="107" d="100"/>
        </p:scale>
        <p:origin x="-90" y="-28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64F2DCA-D0E7-4E12-A68C-8DFEC714F57B}"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A410DA-DF95-48EE-8269-608852776D62}"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64F2DCA-D0E7-4E12-A68C-8DFEC714F57B}"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A410DA-DF95-48EE-8269-608852776D62}"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64F2DCA-D0E7-4E12-A68C-8DFEC714F57B}"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A410DA-DF95-48EE-8269-608852776D62}"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64F2DCA-D0E7-4E12-A68C-8DFEC714F57B}" type="datetimeFigureOut">
              <a:rPr lang="cs-CZ" smtClean="0"/>
              <a:pPr/>
              <a:t>23.9.2013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1A410DA-DF95-48EE-8269-608852776D62}"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64F2DCA-D0E7-4E12-A68C-8DFEC714F57B}" type="datetimeFigureOut">
              <a:rPr lang="cs-CZ" smtClean="0"/>
              <a:pPr/>
              <a:t>23.9.2013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31A410DA-DF95-48EE-8269-608852776D62}"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64F2DCA-D0E7-4E12-A68C-8DFEC714F57B}" type="datetimeFigureOut">
              <a:rPr lang="cs-CZ" smtClean="0"/>
              <a:pPr/>
              <a:t>23.9.2013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31A410DA-DF95-48EE-8269-608852776D62}"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64F2DCA-D0E7-4E12-A68C-8DFEC714F57B}" type="datetimeFigureOut">
              <a:rPr lang="cs-CZ" smtClean="0"/>
              <a:pPr/>
              <a:t>23.9.2013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31A410DA-DF95-48EE-8269-608852776D62}"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64F2DCA-D0E7-4E12-A68C-8DFEC714F57B}" type="datetimeFigureOut">
              <a:rPr lang="cs-CZ" smtClean="0"/>
              <a:pPr/>
              <a:t>23.9.2013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1A410DA-DF95-48EE-8269-608852776D62}"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64F2DCA-D0E7-4E12-A68C-8DFEC714F57B}" type="datetimeFigureOut">
              <a:rPr lang="cs-CZ" smtClean="0"/>
              <a:pPr/>
              <a:t>23.9.2013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1A410DA-DF95-48EE-8269-608852776D62}"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64F2DCA-D0E7-4E12-A68C-8DFEC714F57B}"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A410DA-DF95-48EE-8269-608852776D62}"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64F2DCA-D0E7-4E12-A68C-8DFEC714F57B}"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A410DA-DF95-48EE-8269-608852776D62}"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4F2DCA-D0E7-4E12-A68C-8DFEC714F57B}" type="datetimeFigureOut">
              <a:rPr lang="cs-CZ" smtClean="0"/>
              <a:pPr/>
              <a:t>23.9.2013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A410DA-DF95-48EE-8269-608852776D62}"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psp.cz/kps/pi/gi/schema_bezne_zakony.pdf"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psp.cz/kps/pi/gi/schema_zakony_vPS.pdf"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psp.cz/kps/pi/gi/schema_ustavni_zakony.pd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www.psp.cz/kps/pi/gi/schema_statni_rozpocet.pdf"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psp.cz/kps/pi/gi/schema_mezinarodni_smlouvy.pdf"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Obrázek 4"/>
          <p:cNvPicPr>
            <a:picLocks noChangeAspect="1"/>
          </p:cNvPicPr>
          <p:nvPr/>
        </p:nvPicPr>
        <p:blipFill>
          <a:blip r:embed="rId2" cstate="print"/>
          <a:srcRect/>
          <a:stretch>
            <a:fillRect/>
          </a:stretch>
        </p:blipFill>
        <p:spPr bwMode="auto">
          <a:xfrm>
            <a:off x="1835150" y="333375"/>
            <a:ext cx="5761038" cy="1258888"/>
          </a:xfrm>
          <a:prstGeom prst="rect">
            <a:avLst/>
          </a:prstGeom>
          <a:noFill/>
          <a:ln w="9525">
            <a:noFill/>
            <a:miter lim="800000"/>
            <a:headEnd/>
            <a:tailEnd/>
          </a:ln>
        </p:spPr>
      </p:pic>
      <p:graphicFrame>
        <p:nvGraphicFramePr>
          <p:cNvPr id="21507" name="Group 3"/>
          <p:cNvGraphicFramePr>
            <a:graphicFrameLocks noGrp="1"/>
          </p:cNvGraphicFramePr>
          <p:nvPr/>
        </p:nvGraphicFramePr>
        <p:xfrm>
          <a:off x="1258888" y="1773238"/>
          <a:ext cx="6769100" cy="4886022"/>
        </p:xfrm>
        <a:graphic>
          <a:graphicData uri="http://schemas.openxmlformats.org/drawingml/2006/table">
            <a:tbl>
              <a:tblPr/>
              <a:tblGrid>
                <a:gridCol w="1512887"/>
                <a:gridCol w="5256213"/>
              </a:tblGrid>
              <a:tr h="506413">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charset="0"/>
                          <a:ea typeface="Times New Roman" pitchFamily="18" charset="0"/>
                          <a:cs typeface="Arial" charset="0"/>
                        </a:rPr>
                        <a:t>Název školy</a:t>
                      </a:r>
                      <a:endParaRPr kumimoji="0" lang="cs-CZ" sz="1400" b="0" i="0" u="none" strike="noStrike" cap="none" normalizeH="0" baseline="0" dirty="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Gymnázium, střední odborná škola, střední odborné učiliště a vyšší odborná škola, Hořice</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Číslo projektu</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CZ.1.07/1.5.00/34.0873</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Název materiálu</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rPr>
                        <a:t>Zákonodárný proces v ČR </a:t>
                      </a:r>
                      <a:r>
                        <a:rPr kumimoji="0" lang="cs-CZ" sz="1400" b="0" i="0" u="none" strike="noStrike" cap="none" normalizeH="0" baseline="0" dirty="0" smtClean="0">
                          <a:ln>
                            <a:noFill/>
                          </a:ln>
                          <a:solidFill>
                            <a:schemeClr val="tx1"/>
                          </a:solidFill>
                          <a:effectLst/>
                          <a:latin typeface="Arial" charset="0"/>
                          <a:ea typeface="Times New Roman" pitchFamily="18" charset="0"/>
                          <a:cs typeface="Arial" charset="0"/>
                        </a:rPr>
                        <a:t>(</a:t>
                      </a:r>
                      <a:r>
                        <a:rPr kumimoji="0" lang="cs-CZ" sz="1400" b="0" i="0" u="none" strike="noStrike" cap="none" normalizeH="0" baseline="0" dirty="0" smtClean="0">
                          <a:ln>
                            <a:noFill/>
                          </a:ln>
                          <a:solidFill>
                            <a:schemeClr val="tx1"/>
                          </a:solidFill>
                          <a:effectLst/>
                          <a:latin typeface="Arial" charset="0"/>
                          <a:cs typeface="Arial" charset="0"/>
                        </a:rPr>
                        <a:t>VY_32_INOVACE_05.03.13)</a:t>
                      </a: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23838">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Autor</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Mgr. Vladimír Šorma</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Tematická oblast</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Základy politologie</a:t>
                      </a: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Ročník</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Sedmý</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Datum tvorby</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Březen</a:t>
                      </a: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 2012</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992188">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Anotace</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Prezentace je určena pro výuku základů politologie (politické vědy) v hodinách Základů společenských věd ve třetím ročníku, seznamuje studenty se základními termíny v oboru </a:t>
                      </a:r>
                      <a:r>
                        <a:rPr kumimoji="0" lang="cs-CZ" sz="1400" b="0" i="0" u="none" strike="noStrike" cap="none" normalizeH="0" baseline="0" smtClean="0">
                          <a:ln>
                            <a:noFill/>
                          </a:ln>
                          <a:solidFill>
                            <a:schemeClr val="tx1"/>
                          </a:solidFill>
                          <a:effectLst/>
                          <a:latin typeface="Arial" charset="0"/>
                          <a:cs typeface="Arial" charset="0"/>
                        </a:rPr>
                        <a:t>politologie a politiky</a:t>
                      </a:r>
                      <a:endParaRPr kumimoji="0" lang="cs-CZ" sz="1400" b="0" i="0" u="none" strike="noStrike" cap="none" normalizeH="0" baseline="0" smtClean="0">
                        <a:ln>
                          <a:noFill/>
                        </a:ln>
                        <a:solidFill>
                          <a:schemeClr val="tx1"/>
                        </a:solidFill>
                        <a:effectLst/>
                        <a:latin typeface="Arial" charset="0"/>
                        <a:ea typeface="Calibri" pitchFamily="34" charset="0"/>
                        <a:cs typeface="Calibri" pitchFamily="34"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09625">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Metodický pokyn</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Šablona slouží jako digitalizovaná učebnice pro žáky třetího ročníku  Základů společenských věd – Politologie; jednotlivé strany prezentace na sebe tematicky navazují, řeší problematiku definování a cílů </a:t>
                      </a:r>
                      <a:r>
                        <a:rPr kumimoji="0" lang="cs-CZ" sz="1400" b="0" i="0" u="none" strike="noStrike" cap="none" normalizeH="0" baseline="0" smtClean="0">
                          <a:ln>
                            <a:noFill/>
                          </a:ln>
                          <a:solidFill>
                            <a:schemeClr val="tx1"/>
                          </a:solidFill>
                          <a:effectLst/>
                          <a:latin typeface="Arial" charset="0"/>
                          <a:cs typeface="Arial" charset="0"/>
                        </a:rPr>
                        <a:t>politologie a politiky</a:t>
                      </a:r>
                      <a:r>
                        <a:rPr kumimoji="0" lang="cs-CZ" sz="1400" b="0" i="0" u="none" strike="noStrike" cap="none" normalizeH="0" baseline="0" smtClean="0">
                          <a:ln>
                            <a:noFill/>
                          </a:ln>
                          <a:solidFill>
                            <a:schemeClr val="tx1"/>
                          </a:solidFill>
                          <a:effectLst/>
                          <a:latin typeface="Arial" charset="0"/>
                          <a:cs typeface="Times New Roman" pitchFamily="18" charset="0"/>
                        </a:rPr>
                        <a:t>. Časová dotace materiálu je 15-20 minut.</a:t>
                      </a:r>
                      <a:endParaRPr kumimoji="0" lang="cs-CZ" sz="1400" b="0" i="0" u="none" strike="noStrike" cap="none" normalizeH="0" baseline="0" smtClean="0">
                        <a:ln>
                          <a:noFill/>
                        </a:ln>
                        <a:solidFill>
                          <a:schemeClr val="tx1"/>
                        </a:solidFill>
                        <a:effectLst/>
                        <a:latin typeface="Arial" charset="0"/>
                        <a:ea typeface="Calibri" pitchFamily="34" charset="0"/>
                        <a:cs typeface="Calibri" pitchFamily="34"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Zákonodárný </a:t>
            </a:r>
            <a:r>
              <a:rPr lang="cs-CZ" dirty="0"/>
              <a:t>proces v ČR </a:t>
            </a:r>
          </a:p>
        </p:txBody>
      </p:sp>
      <p:sp>
        <p:nvSpPr>
          <p:cNvPr id="5" name="Zástupný symbol pro obsah 4"/>
          <p:cNvSpPr>
            <a:spLocks noGrp="1"/>
          </p:cNvSpPr>
          <p:nvPr>
            <p:ph idx="1"/>
          </p:nvPr>
        </p:nvSpPr>
        <p:spPr>
          <a:xfrm>
            <a:off x="1403648" y="1600200"/>
            <a:ext cx="7272808" cy="4853136"/>
          </a:xfrm>
        </p:spPr>
        <p:txBody>
          <a:bodyPr>
            <a:normAutofit fontScale="32500" lnSpcReduction="20000"/>
          </a:bodyPr>
          <a:lstStyle/>
          <a:p>
            <a:pPr>
              <a:buNone/>
            </a:pPr>
            <a:r>
              <a:rPr lang="cs-CZ" sz="3400" b="1" dirty="0"/>
              <a:t>Zákonodárná funkce </a:t>
            </a:r>
            <a:endParaRPr lang="cs-CZ" sz="3400" dirty="0"/>
          </a:p>
          <a:p>
            <a:pPr>
              <a:buFontTx/>
              <a:buChar char="-"/>
            </a:pPr>
            <a:r>
              <a:rPr lang="cs-CZ" sz="3400" dirty="0" smtClean="0"/>
              <a:t>znamená </a:t>
            </a:r>
            <a:r>
              <a:rPr lang="cs-CZ" sz="3400" dirty="0"/>
              <a:t>přijímání ústavních zákonů a zákonů ostatních. V České republice je Parlament výhradním zákonodárcem, i když se do budoucna nevylučuje použít některý z nástrojů přímé demokracie. Ústava může být měněna pouze ústavními zákony. Změna podstatných náležitostí demokratického právního státu je podle české Ústavy nepřípustná</a:t>
            </a:r>
            <a:r>
              <a:rPr lang="cs-CZ" sz="3400" dirty="0" smtClean="0"/>
              <a:t>.</a:t>
            </a:r>
          </a:p>
          <a:p>
            <a:pPr>
              <a:buNone/>
            </a:pPr>
            <a:r>
              <a:rPr lang="cs-CZ" sz="3400" b="1" dirty="0"/>
              <a:t>Zákonodárná </a:t>
            </a:r>
            <a:r>
              <a:rPr lang="cs-CZ" sz="3400" b="1" dirty="0" smtClean="0"/>
              <a:t>procedura</a:t>
            </a:r>
            <a:endParaRPr lang="cs-CZ" sz="3400" dirty="0"/>
          </a:p>
          <a:p>
            <a:pPr>
              <a:buFontTx/>
              <a:buChar char="-"/>
            </a:pPr>
            <a:r>
              <a:rPr lang="cs-CZ" sz="3400" dirty="0" smtClean="0"/>
              <a:t>projednávání </a:t>
            </a:r>
            <a:r>
              <a:rPr lang="cs-CZ" sz="3400" dirty="0"/>
              <a:t>zákonů se rozdílnou měrou účastní Parlament, resp. obě jeho komory, vláda a prezident republiky. Zákonodárnou iniciativu mají i krajská zastupitelstva. Návrh zákona je podán jako zákonodárná iniciativa do Poslanecké sněmovny, po jeho projednání a schválení Poslaneckou sněmovnou postupuje do Senátu. Pokud není návrh v senátní fázi schválen, návrh se vrací do Poslanecké sněmovny, kde se rozhodne o výsledku projednávání. Poté je zákon postoupen prezidentu republiky, kterému Ústava svěřuje zákon vrátit, což se někdy nazývá jako právo veta. Prezident republiky má pravomoc návrh zákona vrátit, s výjimkou zákonů ústavních. Pokud je zákon vrácen, hlasuje o něm Poslanecká sněmovně nadpoloviční většinou všech poslanců. V případě schválení je zákon podepsán předsedou Poslanecké sněmovny, prezidentem republiky a předsedou vlády a následně vyhlášen ve Sbírce zákonů České republiky.  </a:t>
            </a:r>
            <a:r>
              <a:rPr lang="cs-CZ" sz="3400" b="1" i="1" dirty="0"/>
              <a:t> </a:t>
            </a:r>
            <a:endParaRPr lang="cs-CZ" sz="3400" b="1" i="1" dirty="0" smtClean="0"/>
          </a:p>
          <a:p>
            <a:pPr>
              <a:buNone/>
            </a:pPr>
            <a:r>
              <a:rPr lang="cs-CZ" sz="3400" b="1" dirty="0"/>
              <a:t>Tři typy zákonodárné procedury v Parlamentu</a:t>
            </a:r>
            <a:endParaRPr lang="cs-CZ" sz="3400" dirty="0"/>
          </a:p>
          <a:p>
            <a:pPr>
              <a:buNone/>
            </a:pPr>
            <a:r>
              <a:rPr lang="cs-CZ" sz="3400" b="1" dirty="0" smtClean="0"/>
              <a:t>1. </a:t>
            </a:r>
            <a:r>
              <a:rPr lang="cs-CZ" sz="3400" b="1" dirty="0"/>
              <a:t>Přijímání návrhů zákonů ve standardním legislativním procesu</a:t>
            </a:r>
            <a:r>
              <a:rPr lang="cs-CZ" sz="3400" dirty="0"/>
              <a:t>, ve kterém má Senát na projednávání pouze 30 denní lhůtu. Senát však nemusí návrh zákona vůbec projednat nebo může vyjádřit vůli se návrhem nezabývat, pak se zákon považuje za schválený. Senát po projednání může návrh zákona schválit, zamítnout nebo vrátit s pozměňovacími návrhy. Sněmovna má oprávnění přijmout všechny Senátem přijaté pozměňovací návrhy nadpoloviční většinou přítomných; nebo může senátní pozměňovací návrhy nebo senátní zamítnutí návrhu zákona nadpoloviční většinou všech poslanců přehlasovat.</a:t>
            </a:r>
          </a:p>
          <a:p>
            <a:pPr>
              <a:buNone/>
            </a:pPr>
            <a:r>
              <a:rPr lang="cs-CZ" sz="3400" b="1" dirty="0" smtClean="0"/>
              <a:t>2. </a:t>
            </a:r>
            <a:r>
              <a:rPr lang="cs-CZ" sz="3400" b="1" dirty="0"/>
              <a:t>Přijímání návrhů zákonů, u kterých je zapotřebí souhlasu obou komor.</a:t>
            </a:r>
            <a:r>
              <a:rPr lang="cs-CZ" sz="3400" dirty="0"/>
              <a:t> Ústava tuto proceduru předepisuje k přijetí ústavních zákonů, volebních zákonů,</a:t>
            </a:r>
            <a:r>
              <a:rPr lang="cs-CZ" sz="3400" i="1" dirty="0"/>
              <a:t> </a:t>
            </a:r>
            <a:r>
              <a:rPr lang="cs-CZ" sz="3400" dirty="0"/>
              <a:t>zákona o jednacím řádu Senátu</a:t>
            </a:r>
            <a:r>
              <a:rPr lang="cs-CZ" sz="3400" i="1" dirty="0"/>
              <a:t> </a:t>
            </a:r>
            <a:r>
              <a:rPr lang="cs-CZ" sz="3400" dirty="0"/>
              <a:t>a zákona o zásadách jednání a styku obou komor mezi sebou, jakož i navenek. (Posledně uvedený zákon dosud nebyl přijat.)</a:t>
            </a:r>
          </a:p>
          <a:p>
            <a:pPr>
              <a:buNone/>
            </a:pPr>
            <a:r>
              <a:rPr lang="cs-CZ" sz="3400" b="1" dirty="0" smtClean="0"/>
              <a:t>3. </a:t>
            </a:r>
            <a:r>
              <a:rPr lang="cs-CZ" sz="3400" b="1" dirty="0"/>
              <a:t>Přijímání návrhů zákonů v jediné komoře</a:t>
            </a:r>
            <a:r>
              <a:rPr lang="cs-CZ" sz="3400" dirty="0"/>
              <a:t> – týká se pouze zákona o státním rozpočtu, který je projednáván a schvalován pouze v Poslanecké sněmovně</a:t>
            </a:r>
            <a:r>
              <a:rPr lang="cs-CZ" sz="3400" dirty="0" smtClean="0"/>
              <a:t>.</a:t>
            </a:r>
          </a:p>
          <a:p>
            <a:pPr>
              <a:buNone/>
            </a:pPr>
            <a:r>
              <a:rPr lang="cs-CZ" sz="3400" b="1" dirty="0"/>
              <a:t>Zákonná opatření v Senátu</a:t>
            </a:r>
            <a:endParaRPr lang="cs-CZ" sz="3400" dirty="0"/>
          </a:p>
          <a:p>
            <a:pPr>
              <a:buNone/>
            </a:pPr>
            <a:r>
              <a:rPr lang="cs-CZ" sz="3400" dirty="0"/>
              <a:t>Pokud je Poslanecká sněmovna rozpuštěna, náleží omezená zákonodárná funkce Senátu, který může přijímat </a:t>
            </a:r>
            <a:r>
              <a:rPr lang="cs-CZ" sz="3400" b="1" dirty="0"/>
              <a:t>zákonná opatření</a:t>
            </a:r>
            <a:r>
              <a:rPr lang="cs-CZ" sz="3400" dirty="0"/>
              <a:t> </a:t>
            </a:r>
            <a:r>
              <a:rPr lang="cs-CZ" sz="3400" b="1" dirty="0"/>
              <a:t>Senátu</a:t>
            </a:r>
            <a:r>
              <a:rPr lang="cs-CZ" sz="3400" dirty="0"/>
              <a:t> ve věcech, které nesnesou odkladu a vyžadovaly by jinak přijetí zákona. Senátu však nepřísluší přijímat zákonné opatření ve věcech Ústavy, státního rozpočtu, státního závěrečného účtu, volebního zákona a mezinárodních smluv podle čl. 10 Ústavy. Zákonné opatření může Senátu navrhnout jen vláda a musí být následně schváleno Poslaneckou sněmovnou na její první schůzi. Neschválí-li je Poslanecká sněmovna, pozbývá další platnosti.</a:t>
            </a:r>
          </a:p>
          <a:p>
            <a:pPr>
              <a:buNone/>
            </a:pPr>
            <a:endParaRPr lang="cs-CZ" sz="3700" dirty="0"/>
          </a:p>
          <a:p>
            <a:pPr>
              <a:buFontTx/>
              <a:buChar char="-"/>
            </a:pPr>
            <a:endParaRPr lang="cs-CZ" sz="3400" dirty="0"/>
          </a:p>
          <a:p>
            <a:pPr>
              <a:buFontTx/>
              <a:buChar char="-"/>
            </a:pPr>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Zákonodárný </a:t>
            </a:r>
            <a:r>
              <a:rPr lang="cs-CZ" dirty="0"/>
              <a:t>proces v ČR </a:t>
            </a:r>
          </a:p>
        </p:txBody>
      </p:sp>
      <p:sp>
        <p:nvSpPr>
          <p:cNvPr id="5" name="Zástupný symbol pro obsah 4"/>
          <p:cNvSpPr>
            <a:spLocks noGrp="1"/>
          </p:cNvSpPr>
          <p:nvPr>
            <p:ph idx="1"/>
          </p:nvPr>
        </p:nvSpPr>
        <p:spPr>
          <a:xfrm>
            <a:off x="1259632" y="1600200"/>
            <a:ext cx="6624736" cy="4525963"/>
          </a:xfrm>
        </p:spPr>
        <p:txBody>
          <a:bodyPr>
            <a:normAutofit/>
          </a:bodyPr>
          <a:lstStyle/>
          <a:p>
            <a:pPr>
              <a:buNone/>
            </a:pPr>
            <a:r>
              <a:rPr lang="cs-CZ" sz="1200" b="1" dirty="0" smtClean="0"/>
              <a:t>            Schéma </a:t>
            </a:r>
            <a:r>
              <a:rPr lang="cs-CZ" sz="1200" b="1" dirty="0"/>
              <a:t>legislativního </a:t>
            </a:r>
            <a:r>
              <a:rPr lang="cs-CZ" sz="1200" b="1" dirty="0" smtClean="0"/>
              <a:t>procesu</a:t>
            </a:r>
            <a:endParaRPr lang="cs-CZ" sz="1200" dirty="0"/>
          </a:p>
        </p:txBody>
      </p:sp>
      <p:pic>
        <p:nvPicPr>
          <p:cNvPr id="6" name="Obrázek 5" descr="Schéma legislativniho procesu">
            <a:hlinkClick r:id="rId2" tgtFrame="&quot;_blank&quot;"/>
          </p:cNvPr>
          <p:cNvPicPr/>
          <p:nvPr/>
        </p:nvPicPr>
        <p:blipFill>
          <a:blip r:embed="rId3" cstate="print"/>
          <a:srcRect/>
          <a:stretch>
            <a:fillRect/>
          </a:stretch>
        </p:blipFill>
        <p:spPr bwMode="auto">
          <a:xfrm>
            <a:off x="1187624" y="1844824"/>
            <a:ext cx="6840760" cy="4824536"/>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Zákonodárný proces v ČR </a:t>
            </a:r>
            <a:endParaRPr lang="cs-CZ" dirty="0"/>
          </a:p>
        </p:txBody>
      </p:sp>
      <p:pic>
        <p:nvPicPr>
          <p:cNvPr id="5" name="Zástupný symbol pro obsah 4" descr="Graf legislativniho procesu v Poslanecke snemovne">
            <a:hlinkClick r:id="rId2" tgtFrame="&quot;_blank&quot;"/>
          </p:cNvPr>
          <p:cNvPicPr>
            <a:picLocks noGrp="1"/>
          </p:cNvPicPr>
          <p:nvPr>
            <p:ph idx="1"/>
          </p:nvPr>
        </p:nvPicPr>
        <p:blipFill>
          <a:blip r:embed="rId3" cstate="print"/>
          <a:srcRect/>
          <a:stretch>
            <a:fillRect/>
          </a:stretch>
        </p:blipFill>
        <p:spPr bwMode="auto">
          <a:xfrm>
            <a:off x="2195736" y="1124744"/>
            <a:ext cx="4464496" cy="5733256"/>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Zákonodárný proces v ČR </a:t>
            </a:r>
            <a:endParaRPr lang="cs-CZ" dirty="0"/>
          </a:p>
        </p:txBody>
      </p:sp>
      <p:sp>
        <p:nvSpPr>
          <p:cNvPr id="3" name="Zástupný symbol pro obsah 2"/>
          <p:cNvSpPr>
            <a:spLocks noGrp="1"/>
          </p:cNvSpPr>
          <p:nvPr>
            <p:ph idx="1"/>
          </p:nvPr>
        </p:nvSpPr>
        <p:spPr>
          <a:xfrm>
            <a:off x="1835696" y="1600200"/>
            <a:ext cx="6851104" cy="4853136"/>
          </a:xfrm>
        </p:spPr>
        <p:txBody>
          <a:bodyPr>
            <a:normAutofit fontScale="32500" lnSpcReduction="20000"/>
          </a:bodyPr>
          <a:lstStyle/>
          <a:p>
            <a:pPr>
              <a:buNone/>
            </a:pPr>
            <a:r>
              <a:rPr lang="cs-CZ" sz="3700" b="1" dirty="0"/>
              <a:t>Zákonodárná iniciativa</a:t>
            </a:r>
            <a:endParaRPr lang="cs-CZ" sz="3700" dirty="0"/>
          </a:p>
          <a:p>
            <a:pPr>
              <a:buNone/>
            </a:pPr>
            <a:r>
              <a:rPr lang="cs-CZ" dirty="0"/>
              <a:t>Ústava České republiky přiznává právo zákonodárné iniciativy následujícím subjektům:  </a:t>
            </a:r>
            <a:r>
              <a:rPr lang="cs-CZ" b="1" i="1" dirty="0"/>
              <a:t>poslanec,  skupina poslanců (jakkoliv vzniklá a jakkoliv velká),  Senát (jako celek),  vláda,  krajské zastupitelstvo nebo zastupitelstvo hlavního města </a:t>
            </a:r>
            <a:r>
              <a:rPr lang="cs-CZ" b="1" i="1" dirty="0" smtClean="0"/>
              <a:t>Prahy</a:t>
            </a:r>
            <a:r>
              <a:rPr lang="cs-CZ" dirty="0" smtClean="0"/>
              <a:t>. Návrh </a:t>
            </a:r>
            <a:r>
              <a:rPr lang="cs-CZ" dirty="0"/>
              <a:t>zákona se předkládá předsedovi Sněmovny, který jej postoupí organizačnímu výboru. Předseda zároveň rozešle návrh zákona všem poslancům a poslaneckým klubům, aby se mohli na jeho projednávání včas připravit</a:t>
            </a:r>
            <a:r>
              <a:rPr lang="cs-CZ" dirty="0" smtClean="0"/>
              <a:t>.</a:t>
            </a:r>
            <a:r>
              <a:rPr lang="cs-CZ" b="1" dirty="0"/>
              <a:t> Formální náležitosti zákona</a:t>
            </a:r>
            <a:endParaRPr lang="cs-CZ" dirty="0"/>
          </a:p>
          <a:p>
            <a:pPr>
              <a:buNone/>
            </a:pPr>
            <a:r>
              <a:rPr lang="cs-CZ" dirty="0"/>
              <a:t>Formální náležitosti zákona stanoví ustanovení § 86 Jednacího řádu Poslanecké sněmovny. Návrh se předkládá písemně a elektronicky. Návrh musí obsahovat přesné znění toho, na čem se má Sněmovna usnést, tedy tzv. paragrafované znění návrhu zákona. Součástí návrhu je kromě jeho znění i důvodová zpráva. </a:t>
            </a:r>
            <a:endParaRPr lang="cs-CZ" dirty="0" smtClean="0"/>
          </a:p>
          <a:p>
            <a:pPr>
              <a:buNone/>
            </a:pPr>
            <a:r>
              <a:rPr lang="cs-CZ" sz="3700" b="1" dirty="0"/>
              <a:t>Řízení po podání návrhu zákona</a:t>
            </a:r>
            <a:endParaRPr lang="cs-CZ" sz="3700" dirty="0"/>
          </a:p>
          <a:p>
            <a:pPr>
              <a:buNone/>
            </a:pPr>
            <a:r>
              <a:rPr lang="cs-CZ" b="1" dirty="0"/>
              <a:t>Stanovisko ORGV</a:t>
            </a:r>
            <a:endParaRPr lang="cs-CZ" dirty="0"/>
          </a:p>
          <a:p>
            <a:pPr>
              <a:buNone/>
            </a:pPr>
            <a:r>
              <a:rPr lang="cs-CZ" dirty="0"/>
              <a:t>Pokud se nejedná o vládní návrh, zašle předseda Sněmovny návrh vládě a požádá ji, aby se do 30 dnů od doručení žádosti k návrhu vyjádřila svým stanoviskem. </a:t>
            </a:r>
            <a:r>
              <a:rPr lang="cs-CZ" b="1" dirty="0"/>
              <a:t>Vláda zasílá stanovisko</a:t>
            </a:r>
            <a:r>
              <a:rPr lang="cs-CZ" dirty="0"/>
              <a:t>, ve kterém vyjadřuje svůj souhlas, </a:t>
            </a:r>
            <a:r>
              <a:rPr lang="cs-CZ" dirty="0" err="1"/>
              <a:t>souhlas</a:t>
            </a:r>
            <a:r>
              <a:rPr lang="cs-CZ" dirty="0"/>
              <a:t> s připomínkami, nebo nesouhlas. Pokud vláda nevyjádří své stanovisko včas, platí, že se vláda vyjádřila kladně</a:t>
            </a:r>
            <a:r>
              <a:rPr lang="cs-CZ" dirty="0" smtClean="0"/>
              <a:t>.</a:t>
            </a:r>
          </a:p>
          <a:p>
            <a:pPr>
              <a:buNone/>
            </a:pPr>
            <a:r>
              <a:rPr lang="cs-CZ" u="sng" dirty="0"/>
              <a:t>1. čtení</a:t>
            </a:r>
            <a:r>
              <a:rPr lang="cs-CZ" dirty="0"/>
              <a:t> – diskutuje se o kvalitě, významu a účelu zákona; hlasuje se o něm; výsledkem může být zamítnutí návrhu, postoupení výborům s následným druhým čtením, vrácení předkladateli</a:t>
            </a:r>
          </a:p>
          <a:p>
            <a:pPr>
              <a:buNone/>
            </a:pPr>
            <a:r>
              <a:rPr lang="cs-CZ" u="sng" dirty="0" smtClean="0"/>
              <a:t>2</a:t>
            </a:r>
            <a:r>
              <a:rPr lang="cs-CZ" u="sng" dirty="0"/>
              <a:t>. čtení</a:t>
            </a:r>
            <a:r>
              <a:rPr lang="cs-CZ" dirty="0"/>
              <a:t> – jednání ve výborech, podrobná rozprava v Poslanecké sněmovně, předkládají se pozměňovací návrhy a hlasuje se o zamítnutí návrhu, vrácení výboru nebo postoupení ke 3. čtení</a:t>
            </a:r>
            <a:endParaRPr lang="cs-CZ" dirty="0" smtClean="0"/>
          </a:p>
          <a:p>
            <a:pPr>
              <a:buNone/>
            </a:pPr>
            <a:r>
              <a:rPr lang="cs-CZ" u="sng" dirty="0" smtClean="0"/>
              <a:t>3</a:t>
            </a:r>
            <a:r>
              <a:rPr lang="cs-CZ" u="sng" dirty="0"/>
              <a:t>. čtení</a:t>
            </a:r>
            <a:r>
              <a:rPr lang="cs-CZ" dirty="0"/>
              <a:t> – pouze odstranění případných nejasností a vad, návrhy opravy </a:t>
            </a:r>
            <a:r>
              <a:rPr lang="cs-CZ" dirty="0" smtClean="0"/>
              <a:t>legislativně </a:t>
            </a:r>
            <a:r>
              <a:rPr lang="cs-CZ" dirty="0"/>
              <a:t>technických, příp. gramatických nebo tiskových chyb, končí hlasováním – je-li návrh přijat, jde do </a:t>
            </a:r>
            <a:r>
              <a:rPr lang="cs-CZ" dirty="0" smtClean="0"/>
              <a:t>Senátu</a:t>
            </a:r>
          </a:p>
          <a:p>
            <a:pPr>
              <a:buNone/>
            </a:pPr>
            <a:r>
              <a:rPr lang="cs-CZ" b="1" dirty="0"/>
              <a:t>Zvláštní jednání a zkrácená jednání</a:t>
            </a:r>
            <a:endParaRPr lang="cs-CZ" dirty="0"/>
          </a:p>
          <a:p>
            <a:pPr>
              <a:buNone/>
            </a:pPr>
            <a:r>
              <a:rPr lang="cs-CZ" dirty="0"/>
              <a:t>Jednací řád Poslanecké sněmovny upravuje několik zvláštních procedur projednávání zákonů v Poslanecké sněmovně, které zkracují Jednacím řádem stanovené lhůty při projednání zákona.</a:t>
            </a:r>
          </a:p>
          <a:p>
            <a:pPr>
              <a:buNone/>
            </a:pPr>
            <a:r>
              <a:rPr lang="cs-CZ" dirty="0"/>
              <a:t>1.      procedura schválení zákona v prvém čtení </a:t>
            </a:r>
          </a:p>
          <a:p>
            <a:pPr>
              <a:buNone/>
            </a:pPr>
            <a:r>
              <a:rPr lang="cs-CZ" dirty="0"/>
              <a:t>2.      jednání o návrhu zákona, s nímž vláda spojila žádost o vyslovení důvěry</a:t>
            </a:r>
          </a:p>
          <a:p>
            <a:pPr>
              <a:buNone/>
            </a:pPr>
            <a:r>
              <a:rPr lang="cs-CZ" dirty="0"/>
              <a:t>3.      zákonodárný proces ve stavu legislativní nouze</a:t>
            </a:r>
          </a:p>
          <a:p>
            <a:pPr>
              <a:buNone/>
            </a:pPr>
            <a:r>
              <a:rPr lang="cs-CZ" dirty="0"/>
              <a:t>4.      zákonodárný proces k provedení rozhodnutí Rady bezpečnosti OSN o akcích k zajištění mezinárodního míru a bezpečnosti</a:t>
            </a:r>
          </a:p>
          <a:p>
            <a:pPr>
              <a:buNone/>
            </a:pPr>
            <a:r>
              <a:rPr lang="cs-CZ" dirty="0"/>
              <a:t>5.      zákonodárný proces za stavu ohrožení státu nebo válečného stavu</a:t>
            </a:r>
          </a:p>
          <a:p>
            <a:endParaRPr lang="cs-CZ" dirty="0" smtClean="0"/>
          </a:p>
          <a:p>
            <a:pPr>
              <a:buNone/>
            </a:pPr>
            <a:endParaRPr lang="cs-CZ" dirty="0"/>
          </a:p>
          <a:p>
            <a:pPr>
              <a:buNone/>
            </a:pPr>
            <a:endParaRPr lang="cs-CZ" dirty="0"/>
          </a:p>
          <a:p>
            <a:endParaRPr lang="cs-CZ"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Zákonodárný proces v ČR </a:t>
            </a:r>
            <a:endParaRPr lang="cs-CZ" dirty="0"/>
          </a:p>
        </p:txBody>
      </p:sp>
      <p:sp>
        <p:nvSpPr>
          <p:cNvPr id="3" name="Zástupný symbol pro obsah 2"/>
          <p:cNvSpPr>
            <a:spLocks noGrp="1"/>
          </p:cNvSpPr>
          <p:nvPr>
            <p:ph idx="1"/>
          </p:nvPr>
        </p:nvSpPr>
        <p:spPr>
          <a:xfrm>
            <a:off x="1547664" y="1600200"/>
            <a:ext cx="7139136" cy="4525963"/>
          </a:xfrm>
        </p:spPr>
        <p:txBody>
          <a:bodyPr>
            <a:normAutofit fontScale="32500" lnSpcReduction="20000"/>
          </a:bodyPr>
          <a:lstStyle/>
          <a:p>
            <a:pPr>
              <a:buNone/>
            </a:pPr>
            <a:r>
              <a:rPr lang="cs-CZ" sz="3700" b="1" dirty="0" smtClean="0"/>
              <a:t>Zákonodárný proces v Poslanecké sněmovně po vrácení návrhu zákona Senátem</a:t>
            </a:r>
            <a:endParaRPr lang="cs-CZ" sz="3700" dirty="0" smtClean="0"/>
          </a:p>
          <a:p>
            <a:pPr>
              <a:buNone/>
            </a:pPr>
            <a:r>
              <a:rPr lang="cs-CZ" dirty="0" smtClean="0"/>
              <a:t>Poté, co byl návrh zákona v Senátu zamítnut nebo vrácen s pozměňovacími návrhy, zašle toto usnesení předseda Senátu předsedovi Poslanecké sněmovny.</a:t>
            </a:r>
          </a:p>
          <a:p>
            <a:pPr>
              <a:buNone/>
            </a:pPr>
            <a:r>
              <a:rPr lang="cs-CZ" dirty="0" smtClean="0"/>
              <a:t>Pokud Senát svým usnesením návrh zákona zamítl, je </a:t>
            </a:r>
            <a:r>
              <a:rPr lang="cs-CZ" b="1" dirty="0" smtClean="0"/>
              <a:t>usnesení o zamítnutí</a:t>
            </a:r>
            <a:r>
              <a:rPr lang="cs-CZ" dirty="0" smtClean="0"/>
              <a:t> rozesláno poslancům a předseda Sněmovny předloží návrh zákona znovu Sněmovně k hlasování na nejbližší schůzi Sněmovny. Nejdříve může být návrh projednán deset dnů od doručení usnesení o zamítnutí Poslanecké sněmovně. Sněmovna je povinna hlasovat o návrhu zamítnutého zákona znovu. Podávání pozměňovacích návrhů není přípustné, rozprava je však možná. Pokud při hlasování vysloví Sněmovna souhlas </a:t>
            </a:r>
            <a:r>
              <a:rPr lang="cs-CZ" b="1" dirty="0" smtClean="0"/>
              <a:t>nadpoloviční většinou všech poslanců</a:t>
            </a:r>
            <a:r>
              <a:rPr lang="cs-CZ" dirty="0" smtClean="0"/>
              <a:t>, je zamítavé stanovisko Senátu tzv. přehlasováno a zákon je přijat. V opačném případě návrh zákona nebyl přijat a jeho projednávání končí.</a:t>
            </a:r>
          </a:p>
          <a:p>
            <a:pPr>
              <a:buNone/>
            </a:pPr>
            <a:r>
              <a:rPr lang="cs-CZ" dirty="0" smtClean="0"/>
              <a:t>Pokud Senát návrh zákona nezamítl, </a:t>
            </a:r>
            <a:r>
              <a:rPr lang="cs-CZ" b="1" dirty="0" smtClean="0"/>
              <a:t>ale vrátil jej s pozměňovacími návrhy</a:t>
            </a:r>
            <a:r>
              <a:rPr lang="cs-CZ" dirty="0" smtClean="0"/>
              <a:t>, rozešle předseda Sněmovny příslušné usnesení Senátu všem poslancům. Na nejbližší schůzi, nejdříve však po deseti dnech od doručení usnesení Senátu se může konat hlasování o tomto návrhu zákona. Ani v tomto případě není přípustné podávání dalších pozměňovacích návrhů, rozprava je však možná. Hlasování o vráceném návrhu probíhá ve dvou fázích – nejprve se hlasuje o návrhu zákona ve znění schváleném Senátem, tedy v pozměněném znění. Návrh zákona je přijat, pokud jej schválí prostá většina Sněmovny, tedy nadpoloviční většina přítomných poslanců. Pokud se tak nestane, hlasuje se o návrhu zákona ve znění, které původně schválila Sněmovna. Tento návrh pak musí být přijat kvalifikovanou - nadpoloviční většinou všech poslanců. </a:t>
            </a:r>
          </a:p>
          <a:p>
            <a:pPr>
              <a:buNone/>
            </a:pPr>
            <a:r>
              <a:rPr lang="cs-CZ" sz="3700" b="1" dirty="0" smtClean="0"/>
              <a:t>Veto prezidenta republiky</a:t>
            </a:r>
            <a:endParaRPr lang="cs-CZ" sz="3700" dirty="0" smtClean="0"/>
          </a:p>
          <a:p>
            <a:pPr>
              <a:buNone/>
            </a:pPr>
            <a:r>
              <a:rPr lang="cs-CZ" dirty="0" smtClean="0"/>
              <a:t>Prošel-li návrh zákona úspěšně celým legislativním procesem v Parlamentu, je zákon přijat. Následuje podpis předsedy Poslanecké sněmovny a postoupení zákona k podpisu prezidentu republiky. Prezident má možnost vrátit přijatý zákon, s výjimkou zákona ústavního, s odůvodněním do 15 dnů ode dne, kdy mu byl postoupen - viz čl. 50 Ústavy České republiky. Jde o rozhodnutí, které prezident republiky činí bez kontrasignace předsedou vlády. Pokud je zákon prezidentem republiky vrácen, rozešle se jeho stanovisko poslancům. Předseda Poslanecké sněmovny je povinen předložit vrácený zákon Sněmovně k hlasování na nejbližší schůzi, nejdříve však 10 dnů od jeho doručení. Podávat pozměňovací návrhy není přípustné. Jestliže Poslanecká sněmovna setrvá na vráceném zákonu nadpoloviční většinou všech poslanců, zákon se vyhlásí - viz § 98 jednacího řádu PSP. Pokud se předepsané většiny nepodaří dosáhnout, nebyl zákon přijat a jeho projednávání končí.</a:t>
            </a:r>
          </a:p>
          <a:p>
            <a:pPr>
              <a:buNone/>
            </a:pPr>
            <a:r>
              <a:rPr lang="cs-CZ" sz="3700" b="1" dirty="0" smtClean="0"/>
              <a:t>Podpisy pod zákonem, vyhlášení zákona</a:t>
            </a:r>
            <a:endParaRPr lang="cs-CZ" sz="3700" dirty="0" smtClean="0"/>
          </a:p>
          <a:p>
            <a:pPr>
              <a:buNone/>
            </a:pPr>
            <a:r>
              <a:rPr lang="cs-CZ" dirty="0" smtClean="0"/>
              <a:t>Zákon podepisuje předseda Poslanecké sněmovny, prezident republiky a předseda vlády. Pokud prezident republiky zákon nevrátí, podepíše jej. V tomto případě není nutno čekat na uplynutí patnáctidenní lhůty a je možno zákon vyhlásit ve Sbírce zákonů. Pokud se prezident rozhodne zákon vrátit, nepodepíše jej. I když je poté prezidentské veto Sněmovnou přehlasováno, a zákon tedy bude vyhlášen, prezident jej už podle § 107 jednacího řádu Poslanecké sněmovny nepodepisuje. Posledním, kdo je povinen zákon podepsat, je předseda vlády. Zákony se vyhlašují uveřejněním ve Sbírce zákonů podle zákona o Sbírce zákonů a Sbírce mezinárodních smluv</a:t>
            </a:r>
            <a:endParaRPr lang="cs-CZ"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Zákonodárný proces v ČR </a:t>
            </a:r>
            <a:endParaRPr lang="cs-CZ" dirty="0"/>
          </a:p>
        </p:txBody>
      </p:sp>
      <p:sp>
        <p:nvSpPr>
          <p:cNvPr id="3" name="Zástupný symbol pro obsah 2"/>
          <p:cNvSpPr>
            <a:spLocks noGrp="1"/>
          </p:cNvSpPr>
          <p:nvPr>
            <p:ph idx="1"/>
          </p:nvPr>
        </p:nvSpPr>
        <p:spPr>
          <a:xfrm>
            <a:off x="1691680" y="1600200"/>
            <a:ext cx="6995120" cy="4525963"/>
          </a:xfrm>
        </p:spPr>
        <p:txBody>
          <a:bodyPr>
            <a:normAutofit/>
          </a:bodyPr>
          <a:lstStyle/>
          <a:p>
            <a:pPr>
              <a:buNone/>
            </a:pPr>
            <a:r>
              <a:rPr lang="cs-CZ" sz="1300" b="1" dirty="0" smtClean="0"/>
              <a:t>Ústavodárný proces</a:t>
            </a:r>
            <a:endParaRPr lang="cs-CZ" sz="1300" dirty="0" smtClean="0"/>
          </a:p>
          <a:p>
            <a:pPr>
              <a:buNone/>
            </a:pPr>
            <a:r>
              <a:rPr lang="cs-CZ" sz="1300" dirty="0" smtClean="0"/>
              <a:t>Ústava České republiky patří do skupiny tzv. rigidních ústav - rigidněji než běžný zákonodárný proces je upraven ústavodárný proces. Na rozdíl od řady jiných států Ústava ČR upravuje jedinou proceduru pro přijímání ústavních zákonů. Tato procedura je upravena v čl. 39, podle nějž </a:t>
            </a:r>
            <a:r>
              <a:rPr lang="cs-CZ" sz="1300" i="1" dirty="0" smtClean="0"/>
              <a:t>k přijetí ústavního zákona (…) je třeba souhlasu třípětinové většiny všech poslanců a třípětinové většiny přítomných senátorů</a:t>
            </a:r>
            <a:r>
              <a:rPr lang="cs-CZ" sz="1300" dirty="0" smtClean="0"/>
              <a:t>.</a:t>
            </a:r>
          </a:p>
          <a:p>
            <a:pPr>
              <a:buNone/>
            </a:pPr>
            <a:endParaRPr lang="cs-CZ" dirty="0"/>
          </a:p>
        </p:txBody>
      </p:sp>
      <p:pic>
        <p:nvPicPr>
          <p:cNvPr id="4" name="Obrázek 3" descr="Graf ustavodarneho procesu">
            <a:hlinkClick r:id="rId2" tgtFrame="&quot;_blank&quot;"/>
          </p:cNvPr>
          <p:cNvPicPr/>
          <p:nvPr/>
        </p:nvPicPr>
        <p:blipFill>
          <a:blip r:embed="rId3" cstate="print"/>
          <a:srcRect/>
          <a:stretch>
            <a:fillRect/>
          </a:stretch>
        </p:blipFill>
        <p:spPr bwMode="auto">
          <a:xfrm>
            <a:off x="2051720" y="2852936"/>
            <a:ext cx="5543813" cy="3789040"/>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Zákonodárný proces v ČR </a:t>
            </a:r>
            <a:endParaRPr lang="cs-CZ" dirty="0"/>
          </a:p>
        </p:txBody>
      </p:sp>
      <p:sp>
        <p:nvSpPr>
          <p:cNvPr id="3" name="Zástupný symbol pro obsah 2"/>
          <p:cNvSpPr>
            <a:spLocks noGrp="1"/>
          </p:cNvSpPr>
          <p:nvPr>
            <p:ph idx="1"/>
          </p:nvPr>
        </p:nvSpPr>
        <p:spPr>
          <a:xfrm>
            <a:off x="1403648" y="1600200"/>
            <a:ext cx="3024336" cy="4525963"/>
          </a:xfrm>
        </p:spPr>
        <p:txBody>
          <a:bodyPr>
            <a:normAutofit/>
          </a:bodyPr>
          <a:lstStyle/>
          <a:p>
            <a:pPr>
              <a:buNone/>
            </a:pPr>
            <a:r>
              <a:rPr lang="cs-CZ" sz="1000" b="1" dirty="0" smtClean="0"/>
              <a:t>Zákon o státním rozpočtu</a:t>
            </a:r>
            <a:endParaRPr lang="cs-CZ" sz="1000" dirty="0" smtClean="0"/>
          </a:p>
          <a:p>
            <a:pPr>
              <a:buNone/>
            </a:pPr>
            <a:r>
              <a:rPr lang="cs-CZ" sz="1000" dirty="0" smtClean="0"/>
              <a:t>Zákon o státním rozpočtu je základním zákonem pro fungování státu, zejména pro výkon státní a veřejné správy. Zákon o státním rozpočtu umožňuje vládě výkon jejích pravomocí. Návrh zákona o státním rozpočtu může Poslanecké sněmovně předkládat pouze vláda, a to nejpozději tři měsíce před začátkem kalendářního roku. Návrh zákona projednává a schvaluje pouze Poslanecká sněmovna, Senát se státním rozpočtem nezabývá. Procedura schvalování státního rozpočtu v Poslanecké sněmovně je odlišná od legislativního procesu ostatních zákonů. Návrh státního rozpočtu je projednáván samostatně, nesmí s ním být spojen návrh na přijetí nebo změnu jiného zákona. </a:t>
            </a:r>
          </a:p>
          <a:p>
            <a:pPr>
              <a:buNone/>
            </a:pPr>
            <a:r>
              <a:rPr lang="cs-CZ" sz="1000" b="1" dirty="0" smtClean="0"/>
              <a:t>Rozpočtové provizorium</a:t>
            </a:r>
            <a:endParaRPr lang="cs-CZ" sz="1000" dirty="0" smtClean="0"/>
          </a:p>
          <a:p>
            <a:pPr>
              <a:buNone/>
            </a:pPr>
            <a:r>
              <a:rPr lang="cs-CZ" sz="1000" dirty="0" smtClean="0"/>
              <a:t>V případě, že Poslanecká sněmovna zamítne návrh státního rozpočtu a nepodaří se upravenou verzi schválit do začátku rozpočtového tj. kalendářního roku, nastupuje tzv. </a:t>
            </a:r>
            <a:r>
              <a:rPr lang="cs-CZ" sz="1000" b="1" dirty="0" smtClean="0"/>
              <a:t>rozpočtové provizorium</a:t>
            </a:r>
            <a:r>
              <a:rPr lang="cs-CZ" sz="1000" dirty="0" smtClean="0"/>
              <a:t>, které trvá až do nabytí účinnosti zákona o státním rozpočtu na nový rozpočtový rok. Objem příjmů a výdajů v období tohoto provizoria se řídí objemem příjmů a výdajů státního rozpočtu schváleného pro předchozí rozpočtový rok.</a:t>
            </a:r>
            <a:endParaRPr lang="cs-CZ" sz="1000" dirty="0"/>
          </a:p>
        </p:txBody>
      </p:sp>
      <p:pic>
        <p:nvPicPr>
          <p:cNvPr id="4" name="Obrázek 3" descr="Schema projednavani schvalovani statniho rozpoctu">
            <a:hlinkClick r:id="rId2" tgtFrame="&quot;_blank&quot;"/>
          </p:cNvPr>
          <p:cNvPicPr/>
          <p:nvPr/>
        </p:nvPicPr>
        <p:blipFill>
          <a:blip r:embed="rId3" cstate="print"/>
          <a:srcRect/>
          <a:stretch>
            <a:fillRect/>
          </a:stretch>
        </p:blipFill>
        <p:spPr bwMode="auto">
          <a:xfrm>
            <a:off x="4355976" y="1412776"/>
            <a:ext cx="4392488" cy="5445224"/>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Zákonodárný proces v ČR </a:t>
            </a:r>
            <a:endParaRPr lang="cs-CZ" dirty="0"/>
          </a:p>
        </p:txBody>
      </p:sp>
      <p:sp>
        <p:nvSpPr>
          <p:cNvPr id="5" name="Zástupný symbol pro obsah 4"/>
          <p:cNvSpPr>
            <a:spLocks noGrp="1"/>
          </p:cNvSpPr>
          <p:nvPr>
            <p:ph sz="half" idx="1"/>
          </p:nvPr>
        </p:nvSpPr>
        <p:spPr>
          <a:xfrm>
            <a:off x="971600" y="1600200"/>
            <a:ext cx="3888432" cy="4525963"/>
          </a:xfrm>
        </p:spPr>
        <p:txBody>
          <a:bodyPr>
            <a:normAutofit fontScale="40000" lnSpcReduction="20000"/>
          </a:bodyPr>
          <a:lstStyle/>
          <a:p>
            <a:pPr>
              <a:buNone/>
            </a:pPr>
            <a:r>
              <a:rPr lang="cs-CZ" b="1" dirty="0" smtClean="0"/>
              <a:t>Jednání o návrzích zákonných opatření Senátu</a:t>
            </a:r>
            <a:endParaRPr lang="cs-CZ" dirty="0" smtClean="0"/>
          </a:p>
          <a:p>
            <a:pPr>
              <a:buNone/>
            </a:pPr>
            <a:r>
              <a:rPr lang="cs-CZ" dirty="0" smtClean="0"/>
              <a:t>Ústava ČR svěřuje Senátu pravomoc vydávat zákonná opatření Senátu v situaci, kdy je Poslanecká sněmovna rozpuštěna a kdy je třeba rozhodnout o věci, která by jinak vyžadovala přijetí zákona. Ústava vymezuje podmínky, za nichž je možno zákonné opatření Senátu vydat:</a:t>
            </a:r>
          </a:p>
          <a:p>
            <a:pPr>
              <a:buNone/>
            </a:pPr>
            <a:r>
              <a:rPr lang="cs-CZ" dirty="0" smtClean="0"/>
              <a:t>-          musí jít o věci, které nesnesou odkladu,</a:t>
            </a:r>
          </a:p>
          <a:p>
            <a:pPr>
              <a:buNone/>
            </a:pPr>
            <a:r>
              <a:rPr lang="cs-CZ" dirty="0" smtClean="0"/>
              <a:t>-          musí jít o věci, které by jinak vyžadovaly přijetí zákona,</a:t>
            </a:r>
          </a:p>
          <a:p>
            <a:pPr>
              <a:buNone/>
            </a:pPr>
            <a:r>
              <a:rPr lang="cs-CZ" dirty="0" smtClean="0"/>
              <a:t>-          zákonné opatření musí navrhnout vláda,</a:t>
            </a:r>
          </a:p>
          <a:p>
            <a:pPr>
              <a:buNone/>
            </a:pPr>
            <a:r>
              <a:rPr lang="cs-CZ" dirty="0" smtClean="0"/>
              <a:t>-          Senátu nepřísluší přijímat zákonná opatření ve věcech Ústavy, státního rozpočtu a volebního zákona.</a:t>
            </a:r>
          </a:p>
          <a:p>
            <a:pPr>
              <a:buNone/>
            </a:pPr>
            <a:r>
              <a:rPr lang="cs-CZ" b="1" dirty="0" smtClean="0"/>
              <a:t>Parlamentní schvalování mezinárodních smluv</a:t>
            </a:r>
            <a:endParaRPr lang="cs-CZ" dirty="0" smtClean="0"/>
          </a:p>
          <a:p>
            <a:pPr>
              <a:buNone/>
            </a:pPr>
            <a:r>
              <a:rPr lang="cs-CZ" dirty="0" smtClean="0"/>
              <a:t>Jednání o mezinárodních smlouvách není považováno za legislativní funkci. Zahraniční politika patří v parlamentních demokraciích tradičně do kompetence exekutivy. V České republice se určité mezinárodní smlouvy sjednané vládou schvalují v Parlamentu oběma komorami. Smlouvy, které vyžadují souhlas Parlamentu, jsou vyjmenovány v Ústavě České republiky v </a:t>
            </a:r>
            <a:r>
              <a:rPr lang="cs-CZ" dirty="0" err="1" smtClean="0"/>
              <a:t>čl</a:t>
            </a:r>
            <a:r>
              <a:rPr lang="cs-CZ" dirty="0" smtClean="0"/>
              <a:t> 49.</a:t>
            </a:r>
            <a:r>
              <a:rPr lang="cs-CZ" i="1" dirty="0" smtClean="0"/>
              <a:t> </a:t>
            </a:r>
            <a:r>
              <a:rPr lang="cs-CZ" dirty="0" smtClean="0"/>
              <a:t> Kromě toho souhlas Parlamentu vyžadují mezinárodní smlouvy o státních hranicích, a to ve formě ústavního zákona. Zvláštní postavení mají dále mezinárodní smlouvy, kterými se přenáší některé pravomoci orgánů České republiky na mezinárodní organizaci nebo instituci. Tyto smlouvy musí být schváleny v Parlamentu oběma komorami ústavní většinou nebo musí být schváleny celostátním referendem, pokud to stanoví ústavní zákon.</a:t>
            </a:r>
          </a:p>
          <a:p>
            <a:pPr>
              <a:buNone/>
            </a:pPr>
            <a:r>
              <a:rPr lang="cs-CZ" dirty="0" smtClean="0"/>
              <a:t>Ostatní mezinárodní smlouvy souhlas Parlamentu nevyžadují a jsou přijímány vládou České republiky a ratifikovány prezidentem republiky.</a:t>
            </a:r>
          </a:p>
          <a:p>
            <a:endParaRPr lang="cs-CZ" dirty="0"/>
          </a:p>
        </p:txBody>
      </p:sp>
      <p:pic>
        <p:nvPicPr>
          <p:cNvPr id="7" name="Zástupný symbol pro obsah 6" descr="Schema projednavani mezinarodnich smluv">
            <a:hlinkClick r:id="rId2" tgtFrame="&quot;_blank&quot;"/>
          </p:cNvPr>
          <p:cNvPicPr>
            <a:picLocks noGrp="1"/>
          </p:cNvPicPr>
          <p:nvPr>
            <p:ph sz="half" idx="2"/>
          </p:nvPr>
        </p:nvPicPr>
        <p:blipFill>
          <a:blip r:embed="rId3" cstate="print"/>
          <a:srcRect/>
          <a:stretch>
            <a:fillRect/>
          </a:stretch>
        </p:blipFill>
        <p:spPr bwMode="auto">
          <a:xfrm>
            <a:off x="4788024" y="2204864"/>
            <a:ext cx="4104456" cy="3456384"/>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899592" y="1124744"/>
            <a:ext cx="6984776" cy="5909310"/>
          </a:xfrm>
          <a:prstGeom prst="rect">
            <a:avLst/>
          </a:prstGeom>
        </p:spPr>
        <p:txBody>
          <a:bodyPr wrap="square">
            <a:spAutoFit/>
          </a:bodyPr>
          <a:lstStyle/>
          <a:p>
            <a:pPr marL="114300" indent="0">
              <a:buNone/>
            </a:pPr>
            <a:r>
              <a:rPr lang="cs-CZ" dirty="0" smtClean="0"/>
              <a:t>Zdroje:</a:t>
            </a:r>
          </a:p>
          <a:p>
            <a:r>
              <a:rPr lang="cs-CZ" dirty="0" err="1" smtClean="0"/>
              <a:t>Cabada</a:t>
            </a:r>
            <a:r>
              <a:rPr lang="cs-CZ" dirty="0" smtClean="0"/>
              <a:t>, L., Kubát, M.: Úvod do studia politické vědy, </a:t>
            </a:r>
            <a:r>
              <a:rPr lang="cs-CZ" dirty="0" err="1" smtClean="0"/>
              <a:t>Eurolex</a:t>
            </a:r>
            <a:r>
              <a:rPr lang="cs-CZ" dirty="0" smtClean="0"/>
              <a:t> Bohemia, Praha, 2002</a:t>
            </a:r>
          </a:p>
          <a:p>
            <a:r>
              <a:rPr lang="cs-CZ" dirty="0" smtClean="0"/>
              <a:t>David, R.: Politologie, Základy společenských věd, Nakladatelství Olomouc, 2002</a:t>
            </a:r>
          </a:p>
          <a:p>
            <a:r>
              <a:rPr lang="cs-CZ" dirty="0" smtClean="0"/>
              <a:t>Dočekalová, P., Švec, K. a kol.: Úvod do politologie, </a:t>
            </a:r>
            <a:r>
              <a:rPr lang="cs-CZ" dirty="0" err="1" smtClean="0"/>
              <a:t>Grada</a:t>
            </a:r>
            <a:r>
              <a:rPr lang="cs-CZ" dirty="0" smtClean="0"/>
              <a:t> </a:t>
            </a:r>
            <a:r>
              <a:rPr lang="cs-CZ" dirty="0" err="1" smtClean="0"/>
              <a:t>Publishing</a:t>
            </a:r>
            <a:r>
              <a:rPr lang="cs-CZ" dirty="0" smtClean="0"/>
              <a:t>, Praha, 2009</a:t>
            </a:r>
          </a:p>
          <a:p>
            <a:r>
              <a:rPr lang="cs-CZ" dirty="0" err="1" smtClean="0"/>
              <a:t>Heywood</a:t>
            </a:r>
            <a:r>
              <a:rPr lang="cs-CZ" dirty="0" smtClean="0"/>
              <a:t>, A.: Politické ideologie, </a:t>
            </a:r>
            <a:r>
              <a:rPr lang="cs-CZ" dirty="0" err="1" smtClean="0"/>
              <a:t>Eurolex</a:t>
            </a:r>
            <a:r>
              <a:rPr lang="cs-CZ" dirty="0" smtClean="0"/>
              <a:t> Bohemia, Praha, 2005</a:t>
            </a:r>
          </a:p>
          <a:p>
            <a:r>
              <a:rPr lang="cs-CZ" dirty="0" err="1" smtClean="0"/>
              <a:t>Říchová</a:t>
            </a:r>
            <a:r>
              <a:rPr lang="cs-CZ" dirty="0" smtClean="0"/>
              <a:t>, B. Úvod do současné politologie, Portál, Praha, 2002</a:t>
            </a:r>
          </a:p>
          <a:p>
            <a:r>
              <a:rPr lang="cs-CZ" dirty="0" err="1" smtClean="0"/>
              <a:t>Sartori</a:t>
            </a:r>
            <a:r>
              <a:rPr lang="cs-CZ" dirty="0" smtClean="0"/>
              <a:t>, G.: Strany a stranické systémy. Schéma pro analýzu, CDK, Brno, 2005</a:t>
            </a:r>
          </a:p>
          <a:p>
            <a:r>
              <a:rPr lang="cs-CZ" dirty="0" smtClean="0"/>
              <a:t>Vodička, K., </a:t>
            </a:r>
            <a:r>
              <a:rPr lang="cs-CZ" dirty="0" err="1" smtClean="0"/>
              <a:t>Cabada</a:t>
            </a:r>
            <a:r>
              <a:rPr lang="cs-CZ" dirty="0" smtClean="0"/>
              <a:t>, L.: Politický systém české republiky : historie a současnost, </a:t>
            </a:r>
          </a:p>
          <a:p>
            <a:r>
              <a:rPr lang="cs-CZ" dirty="0" smtClean="0"/>
              <a:t>http://cs.wikipedia.org</a:t>
            </a:r>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59</TotalTime>
  <Words>572</Words>
  <Application>Microsoft Office PowerPoint</Application>
  <PresentationFormat>Předvádění na obrazovce (4:3)</PresentationFormat>
  <Paragraphs>93</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sady Office</vt:lpstr>
      <vt:lpstr>Snímek 1</vt:lpstr>
      <vt:lpstr>Zákonodárný proces v ČR </vt:lpstr>
      <vt:lpstr>Zákonodárný proces v ČR </vt:lpstr>
      <vt:lpstr>Zákonodárný proces v ČR </vt:lpstr>
      <vt:lpstr>Zákonodárný proces v ČR </vt:lpstr>
      <vt:lpstr>Zákonodárný proces v ČR </vt:lpstr>
      <vt:lpstr>Zákonodárný proces v ČR </vt:lpstr>
      <vt:lpstr>Zákonodárný proces v ČR </vt:lpstr>
      <vt:lpstr>Zákonodárný proces v ČR </vt:lpstr>
      <vt:lpstr>Snímek 10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Zákonodárná proces v ČR</dc:title>
  <dc:creator>Šormovi</dc:creator>
  <cp:lastModifiedBy>Gymnázium a SOŠ</cp:lastModifiedBy>
  <cp:revision>9</cp:revision>
  <dcterms:created xsi:type="dcterms:W3CDTF">2013-09-17T04:54:55Z</dcterms:created>
  <dcterms:modified xsi:type="dcterms:W3CDTF">2013-09-23T07:03:53Z</dcterms:modified>
</cp:coreProperties>
</file>