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7" r:id="rId2"/>
    <p:sldId id="292" r:id="rId3"/>
    <p:sldId id="293" r:id="rId4"/>
    <p:sldId id="294" r:id="rId5"/>
    <p:sldId id="295" r:id="rId6"/>
    <p:sldId id="296" r:id="rId7"/>
    <p:sldId id="289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00"/>
    <a:srgbClr val="00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0" d="100"/>
          <a:sy n="4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4CD4BE-9DE4-4562-AEA4-EC5A1C869028}" type="datetimeFigureOut">
              <a:rPr lang="cs-CZ"/>
              <a:pPr>
                <a:defRPr/>
              </a:pPr>
              <a:t>27.1.2014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1592F9-B693-4F19-9378-49007867DBC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6D415C-BF49-4DEC-BC5F-AB51B983FC82}" type="datetimeFigureOut">
              <a:rPr lang="cs-CZ"/>
              <a:pPr>
                <a:defRPr/>
              </a:pPr>
              <a:t>27.1.2014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C7E6FC-EA6E-4056-B495-C7F72027FF2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34F7AB-D5C1-4DA5-AB2F-3C4451513019}" type="datetimeFigureOut">
              <a:rPr lang="cs-CZ"/>
              <a:pPr>
                <a:defRPr/>
              </a:pPr>
              <a:t>27.1.2014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A9137E-EA67-4195-ABB2-14A9E1853BD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9D443F-6BDA-45C9-832B-0A961B1BAAED}" type="datetimeFigureOut">
              <a:rPr lang="cs-CZ"/>
              <a:pPr>
                <a:defRPr/>
              </a:pPr>
              <a:t>27.1.2014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541DB5-2646-42F5-BEDD-20D13F266E6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91AA28-DD1E-4BAB-8038-C9CCB8196F8E}" type="datetimeFigureOut">
              <a:rPr lang="cs-CZ"/>
              <a:pPr>
                <a:defRPr/>
              </a:pPr>
              <a:t>27.1.2014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63E880-8C74-4079-815C-F020A42E9B7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89636A-236D-46E6-88B2-76DEB14140DD}" type="datetimeFigureOut">
              <a:rPr lang="cs-CZ"/>
              <a:pPr>
                <a:defRPr/>
              </a:pPr>
              <a:t>27.1.2014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9C77CC-E6D9-4A67-919C-A0F4A17479F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06D9E1-2DD8-4665-9664-7350A9CBB0C1}" type="datetimeFigureOut">
              <a:rPr lang="cs-CZ"/>
              <a:pPr>
                <a:defRPr/>
              </a:pPr>
              <a:t>27.1.2014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224AAA-8323-42BF-89B2-143BD78319C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49A7C3-D930-46E0-AC5D-C5FC7DA656A2}" type="datetimeFigureOut">
              <a:rPr lang="cs-CZ"/>
              <a:pPr>
                <a:defRPr/>
              </a:pPr>
              <a:t>27.1.2014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D58060-5D05-40BF-964A-0F5C835E748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B129B5-7315-487E-A915-A643E5861408}" type="datetimeFigureOut">
              <a:rPr lang="cs-CZ"/>
              <a:pPr>
                <a:defRPr/>
              </a:pPr>
              <a:t>27.1.2014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015E9F-48CD-4135-9D65-A9EF1DF8593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840489-F7A8-425B-973E-ABA20FB3DB65}" type="datetimeFigureOut">
              <a:rPr lang="cs-CZ"/>
              <a:pPr>
                <a:defRPr/>
              </a:pPr>
              <a:t>27.1.2014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79B8B0-C331-4369-8A10-8476B063C4D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9743B9-8EAB-4BCD-8B8B-DAE66089DC26}" type="datetimeFigureOut">
              <a:rPr lang="cs-CZ"/>
              <a:pPr>
                <a:defRPr/>
              </a:pPr>
              <a:t>27.1.2014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6CE23E-0B73-43C1-8673-B1A06B5D564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18BA061-828F-4213-91A8-19777DAC8952}" type="datetimeFigureOut">
              <a:rPr lang="cs-CZ"/>
              <a:pPr>
                <a:defRPr/>
              </a:pPr>
              <a:t>27.1.2014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10D5D72-F004-41AC-9486-D9D123F493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00113" y="1412875"/>
            <a:ext cx="7772400" cy="792163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4800" b="1" dirty="0" smtClean="0">
                <a:effectLst>
                  <a:outerShdw sx="1000" sy="1000" algn="tl">
                    <a:schemeClr val="tx1"/>
                  </a:outerShdw>
                  <a:reflection endPos="0" dir="5400000" sy="-100000" algn="bl" rotWithShape="0"/>
                </a:effectLst>
              </a:rPr>
              <a:t>Český jazyk</a:t>
            </a:r>
            <a:r>
              <a:rPr lang="cs-CZ" sz="4800" b="1" dirty="0" smtClean="0">
                <a:effectLst>
                  <a:outerShdw sx="1000" sy="1000" algn="tl">
                    <a:schemeClr val="tx1">
                      <a:alpha val="51000"/>
                    </a:schemeClr>
                  </a:outerShdw>
                  <a:reflection endPos="0" dir="5400000" sy="-100000" algn="bl" rotWithShape="0"/>
                </a:effectLst>
              </a:rPr>
              <a:t> – Slovní druhy</a:t>
            </a:r>
            <a:endParaRPr lang="cs-CZ" sz="4800" b="1" dirty="0">
              <a:effectLst>
                <a:outerShdw sx="1000" sy="1000" algn="tl">
                  <a:schemeClr val="tx1">
                    <a:alpha val="51000"/>
                  </a:schemeClr>
                </a:outerShdw>
                <a:reflection endPos="0" dir="5400000" sy="-100000" algn="bl" rotWithShape="0"/>
              </a:effectLst>
            </a:endParaRPr>
          </a:p>
        </p:txBody>
      </p:sp>
      <p:pic>
        <p:nvPicPr>
          <p:cNvPr id="13314" name="Picture 2" descr="C:\Users\Uživatel\Pictures\logo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25750" y="5589588"/>
            <a:ext cx="3602038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TextovéPole 4"/>
          <p:cNvSpPr txBox="1">
            <a:spLocks noChangeArrowheads="1"/>
          </p:cNvSpPr>
          <p:nvPr/>
        </p:nvSpPr>
        <p:spPr bwMode="auto">
          <a:xfrm>
            <a:off x="1042988" y="620713"/>
            <a:ext cx="7129462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1600">
                <a:latin typeface="Calibri" pitchFamily="34" charset="0"/>
              </a:rPr>
              <a:t>Základní škola a Mateřská škola, Liberec, Barvířská 38/6, příspěvková organizace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677863" y="2751138"/>
            <a:ext cx="7848600" cy="1570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dirty="0">
                <a:latin typeface="+mn-lt"/>
                <a:cs typeface="+mn-cs"/>
              </a:rPr>
              <a:t>Název :      </a:t>
            </a:r>
            <a:r>
              <a:rPr lang="cs-CZ" sz="1600" b="1" dirty="0">
                <a:latin typeface="+mn-lt"/>
                <a:cs typeface="+mn-cs"/>
              </a:rPr>
              <a:t>VY_32_inovace_14 </a:t>
            </a:r>
            <a:r>
              <a:rPr lang="cs-CZ" sz="1600" b="1" dirty="0">
                <a:effectLst>
                  <a:outerShdw sx="1000" sy="1000" algn="tl">
                    <a:schemeClr val="tx1"/>
                  </a:outerShdw>
                  <a:reflection endPos="0" dir="5400000" sy="-100000" algn="bl" rotWithShape="0"/>
                </a:effectLst>
                <a:latin typeface="+mn-lt"/>
                <a:cs typeface="+mn-cs"/>
              </a:rPr>
              <a:t>Český jazyk</a:t>
            </a:r>
            <a:r>
              <a:rPr lang="cs-CZ" sz="1600" b="1" dirty="0">
                <a:effectLst>
                  <a:outerShdw sx="1000" sy="1000" algn="tl">
                    <a:schemeClr val="tx1">
                      <a:alpha val="51000"/>
                    </a:schemeClr>
                  </a:outerShdw>
                  <a:reflection endPos="0" dir="5400000" sy="-100000" algn="bl" rotWithShape="0"/>
                </a:effectLst>
                <a:latin typeface="+mn-lt"/>
                <a:cs typeface="+mn-cs"/>
              </a:rPr>
              <a:t> – </a:t>
            </a:r>
            <a:r>
              <a:rPr lang="cs-CZ" sz="1600" b="1" dirty="0">
                <a:effectLst>
                  <a:outerShdw sx="1000" sy="1000" algn="tl">
                    <a:schemeClr val="tx1">
                      <a:alpha val="51000"/>
                    </a:schemeClr>
                  </a:outerShdw>
                  <a:reflection endPos="0" dir="5400000" sy="-100000" algn="bl" rotWithShape="0"/>
                </a:effectLst>
                <a:latin typeface="+mn-lt"/>
                <a:cs typeface="+mn-cs"/>
              </a:rPr>
              <a:t>Předložky  - procvičování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dirty="0">
                <a:latin typeface="+mn-lt"/>
                <a:cs typeface="+mn-cs"/>
              </a:rPr>
              <a:t>Autor:        Iva Mrákotová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dirty="0">
                <a:latin typeface="+mn-lt"/>
                <a:cs typeface="+mn-cs"/>
              </a:rPr>
              <a:t>Období:     </a:t>
            </a:r>
            <a:r>
              <a:rPr lang="cs-CZ" sz="1600" dirty="0">
                <a:latin typeface="+mn-lt"/>
                <a:cs typeface="+mn-cs"/>
              </a:rPr>
              <a:t>b</a:t>
            </a:r>
            <a:r>
              <a:rPr lang="cs-CZ" sz="1600" dirty="0">
                <a:latin typeface="+mn-lt"/>
                <a:cs typeface="+mn-cs"/>
              </a:rPr>
              <a:t>řezen 2012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dirty="0">
                <a:latin typeface="+mn-lt"/>
                <a:cs typeface="+mn-cs"/>
              </a:rPr>
              <a:t>Věková skupina:      3. ročník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dirty="0">
                <a:latin typeface="+mn-lt"/>
                <a:cs typeface="+mn-cs"/>
              </a:rPr>
              <a:t>Tematická oblast:    Český jazyk – Slovní druhy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600" dirty="0">
                <a:latin typeface="+mn-lt"/>
                <a:cs typeface="+mn-cs"/>
              </a:rPr>
              <a:t>Anotace:    Závěrečná cvičení na vyhledávání a </a:t>
            </a:r>
            <a:r>
              <a:rPr lang="cs-CZ" sz="1600">
                <a:latin typeface="+mn-lt"/>
                <a:cs typeface="+mn-cs"/>
              </a:rPr>
              <a:t>určování předložek</a:t>
            </a:r>
            <a:endParaRPr lang="cs-CZ" sz="1600" dirty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>
          <a:xfrm>
            <a:off x="344488" y="260350"/>
            <a:ext cx="8229600" cy="1143000"/>
          </a:xfrm>
        </p:spPr>
        <p:txBody>
          <a:bodyPr/>
          <a:lstStyle/>
          <a:p>
            <a:r>
              <a:rPr lang="cs-CZ" b="1" smtClean="0">
                <a:solidFill>
                  <a:srgbClr val="993300"/>
                </a:solidFill>
              </a:rPr>
              <a:t>Předložky</a:t>
            </a:r>
          </a:p>
        </p:txBody>
      </p:sp>
      <p:sp>
        <p:nvSpPr>
          <p:cNvPr id="3" name="TextovéPole 2"/>
          <p:cNvSpPr txBox="1">
            <a:spLocks noChangeArrowheads="1"/>
          </p:cNvSpPr>
          <p:nvPr/>
        </p:nvSpPr>
        <p:spPr bwMode="auto">
          <a:xfrm>
            <a:off x="704850" y="1549400"/>
            <a:ext cx="8439150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000" b="1">
                <a:latin typeface="Calibri" pitchFamily="34" charset="0"/>
              </a:rPr>
              <a:t>Předložky se spojují s podstatnými jmény.</a:t>
            </a:r>
          </a:p>
          <a:p>
            <a:r>
              <a:rPr lang="cs-CZ" sz="4000" b="1">
                <a:latin typeface="Calibri" pitchFamily="34" charset="0"/>
              </a:rPr>
              <a:t>Předložky píšeme odděleně od slova, čteme dohromady se slovem.</a:t>
            </a: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704850" y="4724400"/>
            <a:ext cx="8113713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 b="1">
                <a:solidFill>
                  <a:srgbClr val="993300"/>
                </a:solidFill>
                <a:latin typeface="Calibri" pitchFamily="34" charset="0"/>
              </a:rPr>
              <a:t>Na, do, k, s, v, z, po, před, za, u, nad, o, pro, přes.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ovéPole 2"/>
          <p:cNvSpPr txBox="1">
            <a:spLocks noChangeArrowheads="1"/>
          </p:cNvSpPr>
          <p:nvPr/>
        </p:nvSpPr>
        <p:spPr bwMode="auto">
          <a:xfrm>
            <a:off x="250825" y="379413"/>
            <a:ext cx="8424863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4400" b="1">
                <a:solidFill>
                  <a:srgbClr val="993300"/>
                </a:solidFill>
                <a:latin typeface="Calibri" pitchFamily="34" charset="0"/>
              </a:rPr>
              <a:t>Doplň k předložce podstatné jméno:</a:t>
            </a:r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604838" y="5732463"/>
            <a:ext cx="1158875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 b="1">
                <a:solidFill>
                  <a:srgbClr val="993300"/>
                </a:solidFill>
                <a:latin typeface="Calibri" pitchFamily="34" charset="0"/>
              </a:rPr>
              <a:t>po</a:t>
            </a: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604838" y="3789363"/>
            <a:ext cx="1624012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 b="1">
                <a:solidFill>
                  <a:srgbClr val="993300"/>
                </a:solidFill>
                <a:latin typeface="Calibri" pitchFamily="34" charset="0"/>
              </a:rPr>
              <a:t>přes </a:t>
            </a: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2228850" y="3789363"/>
            <a:ext cx="3130550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 b="1">
                <a:latin typeface="Calibri" pitchFamily="34" charset="0"/>
              </a:rPr>
              <a:t>potok</a:t>
            </a:r>
          </a:p>
        </p:txBody>
      </p:sp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2233613" y="4797425"/>
            <a:ext cx="3598862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 b="1">
                <a:latin typeface="Calibri" pitchFamily="34" charset="0"/>
              </a:rPr>
              <a:t>maminku</a:t>
            </a:r>
          </a:p>
        </p:txBody>
      </p:sp>
      <p:sp>
        <p:nvSpPr>
          <p:cNvPr id="2" name="TextovéPole 1"/>
          <p:cNvSpPr txBox="1">
            <a:spLocks noChangeArrowheads="1"/>
          </p:cNvSpPr>
          <p:nvPr/>
        </p:nvSpPr>
        <p:spPr bwMode="auto">
          <a:xfrm>
            <a:off x="604838" y="1808163"/>
            <a:ext cx="654050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 b="1">
                <a:solidFill>
                  <a:srgbClr val="993300"/>
                </a:solidFill>
                <a:latin typeface="Calibri" pitchFamily="34" charset="0"/>
              </a:rPr>
              <a:t>s</a:t>
            </a: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604838" y="2779713"/>
            <a:ext cx="942975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 b="1">
                <a:solidFill>
                  <a:srgbClr val="993300"/>
                </a:solidFill>
                <a:latin typeface="Calibri" pitchFamily="34" charset="0"/>
              </a:rPr>
              <a:t>ve</a:t>
            </a:r>
          </a:p>
        </p:txBody>
      </p:sp>
      <p:sp>
        <p:nvSpPr>
          <p:cNvPr id="16" name="TextovéPole 15"/>
          <p:cNvSpPr txBox="1">
            <a:spLocks noChangeArrowheads="1"/>
          </p:cNvSpPr>
          <p:nvPr/>
        </p:nvSpPr>
        <p:spPr bwMode="auto">
          <a:xfrm>
            <a:off x="604838" y="4797425"/>
            <a:ext cx="1158875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 b="1">
                <a:solidFill>
                  <a:srgbClr val="993300"/>
                </a:solidFill>
                <a:latin typeface="Calibri" pitchFamily="34" charset="0"/>
              </a:rPr>
              <a:t>pro</a:t>
            </a:r>
          </a:p>
        </p:txBody>
      </p:sp>
      <p:sp>
        <p:nvSpPr>
          <p:cNvPr id="17" name="TextovéPole 16"/>
          <p:cNvSpPr txBox="1">
            <a:spLocks noChangeArrowheads="1"/>
          </p:cNvSpPr>
          <p:nvPr/>
        </p:nvSpPr>
        <p:spPr bwMode="auto">
          <a:xfrm>
            <a:off x="2228850" y="1808163"/>
            <a:ext cx="3238500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 b="1">
                <a:latin typeface="Calibri" pitchFamily="34" charset="0"/>
              </a:rPr>
              <a:t>Pepíčkem</a:t>
            </a:r>
          </a:p>
        </p:txBody>
      </p:sp>
      <p:sp>
        <p:nvSpPr>
          <p:cNvPr id="18" name="TextovéPole 17"/>
          <p:cNvSpPr txBox="1">
            <a:spLocks noChangeArrowheads="1"/>
          </p:cNvSpPr>
          <p:nvPr/>
        </p:nvSpPr>
        <p:spPr bwMode="auto">
          <a:xfrm>
            <a:off x="2233613" y="2779713"/>
            <a:ext cx="3132137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 b="1">
                <a:latin typeface="Calibri" pitchFamily="34" charset="0"/>
              </a:rPr>
              <a:t>mlýně</a:t>
            </a:r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2228850" y="5732463"/>
            <a:ext cx="3776663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 b="1">
                <a:latin typeface="Calibri" pitchFamily="34" charset="0"/>
              </a:rPr>
              <a:t>obědě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/>
      <p:bldP spid="2" grpId="0"/>
      <p:bldP spid="7" grpId="0"/>
      <p:bldP spid="16" grpId="0"/>
      <p:bldP spid="17" grpId="0"/>
      <p:bldP spid="1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extovéPole 2"/>
          <p:cNvSpPr txBox="1">
            <a:spLocks noChangeArrowheads="1"/>
          </p:cNvSpPr>
          <p:nvPr/>
        </p:nvSpPr>
        <p:spPr bwMode="auto">
          <a:xfrm>
            <a:off x="250825" y="379413"/>
            <a:ext cx="8424863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4400" b="1">
                <a:solidFill>
                  <a:srgbClr val="993300"/>
                </a:solidFill>
                <a:latin typeface="Calibri" pitchFamily="34" charset="0"/>
              </a:rPr>
              <a:t>Doplň k podstatnému jménu předložku:</a:t>
            </a:r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604838" y="5732463"/>
            <a:ext cx="1158875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 b="1">
                <a:solidFill>
                  <a:srgbClr val="993300"/>
                </a:solidFill>
                <a:latin typeface="Calibri" pitchFamily="34" charset="0"/>
              </a:rPr>
              <a:t>u</a:t>
            </a: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604838" y="3789363"/>
            <a:ext cx="1624012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 b="1">
                <a:solidFill>
                  <a:srgbClr val="993300"/>
                </a:solidFill>
                <a:latin typeface="Calibri" pitchFamily="34" charset="0"/>
              </a:rPr>
              <a:t>s</a:t>
            </a: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2228850" y="3789363"/>
            <a:ext cx="3130550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 b="1">
                <a:latin typeface="Calibri" pitchFamily="34" charset="0"/>
              </a:rPr>
              <a:t>máslem</a:t>
            </a:r>
          </a:p>
        </p:txBody>
      </p:sp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2233613" y="4797425"/>
            <a:ext cx="3598862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 b="1">
                <a:latin typeface="Calibri" pitchFamily="34" charset="0"/>
              </a:rPr>
              <a:t>knihy</a:t>
            </a:r>
          </a:p>
        </p:txBody>
      </p:sp>
      <p:sp>
        <p:nvSpPr>
          <p:cNvPr id="2" name="TextovéPole 1"/>
          <p:cNvSpPr txBox="1">
            <a:spLocks noChangeArrowheads="1"/>
          </p:cNvSpPr>
          <p:nvPr/>
        </p:nvSpPr>
        <p:spPr bwMode="auto">
          <a:xfrm>
            <a:off x="604838" y="1808163"/>
            <a:ext cx="654050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 b="1">
                <a:solidFill>
                  <a:srgbClr val="993300"/>
                </a:solidFill>
                <a:latin typeface="Calibri" pitchFamily="34" charset="0"/>
              </a:rPr>
              <a:t>o</a:t>
            </a: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604838" y="2779713"/>
            <a:ext cx="1158875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 b="1">
                <a:solidFill>
                  <a:srgbClr val="993300"/>
                </a:solidFill>
                <a:latin typeface="Calibri" pitchFamily="34" charset="0"/>
              </a:rPr>
              <a:t>nad</a:t>
            </a:r>
          </a:p>
        </p:txBody>
      </p:sp>
      <p:sp>
        <p:nvSpPr>
          <p:cNvPr id="16" name="TextovéPole 15"/>
          <p:cNvSpPr txBox="1">
            <a:spLocks noChangeArrowheads="1"/>
          </p:cNvSpPr>
          <p:nvPr/>
        </p:nvSpPr>
        <p:spPr bwMode="auto">
          <a:xfrm>
            <a:off x="604838" y="4797425"/>
            <a:ext cx="1158875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 b="1">
                <a:solidFill>
                  <a:srgbClr val="993300"/>
                </a:solidFill>
                <a:latin typeface="Calibri" pitchFamily="34" charset="0"/>
              </a:rPr>
              <a:t>do</a:t>
            </a:r>
          </a:p>
        </p:txBody>
      </p:sp>
      <p:sp>
        <p:nvSpPr>
          <p:cNvPr id="17" name="TextovéPole 16"/>
          <p:cNvSpPr txBox="1">
            <a:spLocks noChangeArrowheads="1"/>
          </p:cNvSpPr>
          <p:nvPr/>
        </p:nvSpPr>
        <p:spPr bwMode="auto">
          <a:xfrm>
            <a:off x="2228850" y="1808163"/>
            <a:ext cx="3238500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 b="1">
                <a:latin typeface="Calibri" pitchFamily="34" charset="0"/>
              </a:rPr>
              <a:t>Karkulce</a:t>
            </a:r>
          </a:p>
        </p:txBody>
      </p:sp>
      <p:sp>
        <p:nvSpPr>
          <p:cNvPr id="18" name="TextovéPole 17"/>
          <p:cNvSpPr txBox="1">
            <a:spLocks noChangeArrowheads="1"/>
          </p:cNvSpPr>
          <p:nvPr/>
        </p:nvSpPr>
        <p:spPr bwMode="auto">
          <a:xfrm>
            <a:off x="2233613" y="2779713"/>
            <a:ext cx="3132137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 b="1">
                <a:latin typeface="Calibri" pitchFamily="34" charset="0"/>
              </a:rPr>
              <a:t>zlato</a:t>
            </a:r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2228850" y="5732463"/>
            <a:ext cx="3776663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 b="1">
                <a:latin typeface="Calibri" pitchFamily="34" charset="0"/>
              </a:rPr>
              <a:t>tabule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/>
      <p:bldP spid="2" grpId="0"/>
      <p:bldP spid="7" grpId="0"/>
      <p:bldP spid="16" grpId="0"/>
      <p:bldP spid="17" grpId="0"/>
      <p:bldP spid="1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>
                <a:solidFill>
                  <a:srgbClr val="993300"/>
                </a:solidFill>
              </a:rPr>
              <a:t>Najdi předložky ve větách:</a:t>
            </a:r>
          </a:p>
        </p:txBody>
      </p:sp>
      <p:sp>
        <p:nvSpPr>
          <p:cNvPr id="3" name="TextovéPole 2"/>
          <p:cNvSpPr txBox="1">
            <a:spLocks noChangeArrowheads="1"/>
          </p:cNvSpPr>
          <p:nvPr/>
        </p:nvSpPr>
        <p:spPr bwMode="auto">
          <a:xfrm>
            <a:off x="668338" y="1484313"/>
            <a:ext cx="8475662" cy="5214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800" b="1">
                <a:latin typeface="Calibri" pitchFamily="34" charset="0"/>
              </a:rPr>
              <a:t>Nechoď ven bez čepice! Maminka uložila mléko do lednice. Mluvili jsme o tobě. </a:t>
            </a:r>
            <a:r>
              <a:rPr lang="cs-CZ" sz="4800" b="1"/>
              <a:t>           </a:t>
            </a:r>
            <a:r>
              <a:rPr lang="cs-CZ" sz="4800" b="1">
                <a:latin typeface="Calibri" pitchFamily="34" charset="0"/>
              </a:rPr>
              <a:t>Po chodníku se chodí vpravo. Děvčata skákala přes švihadla. Nejvíce si rozumím se Soňou. Ráno chodím pro rohlíky.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/>
          </p:nvPr>
        </p:nvSpPr>
        <p:spPr>
          <a:xfrm>
            <a:off x="446088" y="188913"/>
            <a:ext cx="8229600" cy="1143000"/>
          </a:xfrm>
        </p:spPr>
        <p:txBody>
          <a:bodyPr/>
          <a:lstStyle/>
          <a:p>
            <a:r>
              <a:rPr lang="cs-CZ" b="1" smtClean="0">
                <a:solidFill>
                  <a:srgbClr val="993300"/>
                </a:solidFill>
              </a:rPr>
              <a:t>K obrázku vymysli předložku:</a:t>
            </a:r>
          </a:p>
        </p:txBody>
      </p:sp>
      <p:cxnSp>
        <p:nvCxnSpPr>
          <p:cNvPr id="4" name="Přímá spojnice 3"/>
          <p:cNvCxnSpPr/>
          <p:nvPr/>
        </p:nvCxnSpPr>
        <p:spPr>
          <a:xfrm>
            <a:off x="2195513" y="2754313"/>
            <a:ext cx="165576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2195513" y="4292600"/>
            <a:ext cx="165576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2195513" y="6021388"/>
            <a:ext cx="165576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6875463" y="2754313"/>
            <a:ext cx="180022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6875463" y="4292600"/>
            <a:ext cx="180022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6875463" y="6021388"/>
            <a:ext cx="180022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440" name="Picture 2" descr="C:\Documents and Settings\Doma\Local Settings\Temporary Internet Files\Content.IE5\1028LGZM\MC900013394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1412875"/>
            <a:ext cx="1409700" cy="138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1" name="Picture 3" descr="C:\Documents and Settings\Doma\Local Settings\Temporary Internet Files\Content.IE5\7K0I6AUA\MC900215206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2852738"/>
            <a:ext cx="1465263" cy="170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2" name="Picture 4" descr="C:\Documents and Settings\Doma\Local Settings\Temporary Internet Files\Content.IE5\S2CM6FRT\MC900433885[1]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4868863"/>
            <a:ext cx="1490663" cy="1490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3" name="Picture 5" descr="C:\Documents and Settings\Doma\Local Settings\Temporary Internet Files\Content.IE5\T2GJN3AS\MC900428143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11863" y="1268413"/>
            <a:ext cx="588962" cy="1458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4" name="Picture 6" descr="C:\Documents and Settings\Doma\Local Settings\Temporary Internet Files\Content.IE5\Y5KROLZM\MC900413442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16463" y="2852738"/>
            <a:ext cx="1982787" cy="193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5" name="Picture 11" descr="C:\Documents and Settings\Doma\Local Settings\Temporary Internet Files\Content.IE5\MEEBX3DZ\MC900193312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859338" y="4724400"/>
            <a:ext cx="1800225" cy="1522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>
                <a:solidFill>
                  <a:srgbClr val="993300"/>
                </a:solidFill>
              </a:rPr>
              <a:t>Zdroje</a:t>
            </a:r>
          </a:p>
        </p:txBody>
      </p:sp>
      <p:sp>
        <p:nvSpPr>
          <p:cNvPr id="3" name="TextovéPole 2"/>
          <p:cNvSpPr txBox="1">
            <a:spLocks noChangeArrowheads="1"/>
          </p:cNvSpPr>
          <p:nvPr/>
        </p:nvSpPr>
        <p:spPr bwMode="auto">
          <a:xfrm>
            <a:off x="1403350" y="1458913"/>
            <a:ext cx="684053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>
                <a:solidFill>
                  <a:srgbClr val="000000"/>
                </a:solidFill>
                <a:latin typeface="Calibri" pitchFamily="34" charset="0"/>
              </a:rPr>
              <a:t>Slovní druhy – Pracovní sešit pro 3. ročník; vydavatel – Nová škola, s.r.o., 2002</a:t>
            </a:r>
          </a:p>
          <a:p>
            <a:endParaRPr lang="cs-CZ" b="1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1403350" y="2382838"/>
            <a:ext cx="6985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>
                <a:latin typeface="Calibri" pitchFamily="34" charset="0"/>
              </a:rPr>
              <a:t>Kliparty z programu Microsoft Power Point 2010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437</TotalTime>
  <Words>163</Words>
  <Application>Microsoft Office PowerPoint</Application>
  <PresentationFormat>On-screen Show (4:3)</PresentationFormat>
  <Paragraphs>40</Paragraphs>
  <Slides>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0" baseType="lpstr">
      <vt:lpstr>Calibri</vt:lpstr>
      <vt:lpstr>Arial</vt:lpstr>
      <vt:lpstr>Motiv systému Office</vt:lpstr>
      <vt:lpstr>Český jazyk – Slovní druhy</vt:lpstr>
      <vt:lpstr>Předložky</vt:lpstr>
      <vt:lpstr>Snímek 3</vt:lpstr>
      <vt:lpstr>Snímek 4</vt:lpstr>
      <vt:lpstr>Najdi předložky ve větách:</vt:lpstr>
      <vt:lpstr>K obrázku vymysli předložku: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DUM</cp:lastModifiedBy>
  <cp:revision>168</cp:revision>
  <dcterms:created xsi:type="dcterms:W3CDTF">2011-12-02T14:06:03Z</dcterms:created>
  <dcterms:modified xsi:type="dcterms:W3CDTF">2014-01-27T17:05:48Z</dcterms:modified>
</cp:coreProperties>
</file>