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ED37C-A52D-438D-9F5D-0891A556CEB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C3C3D-CFB4-4048-8C08-C4931BDEE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2531" name="Group 3"/>
          <p:cNvGraphicFramePr>
            <a:graphicFrameLocks noGrp="1"/>
          </p:cNvGraphicFramePr>
          <p:nvPr/>
        </p:nvGraphicFramePr>
        <p:xfrm>
          <a:off x="1258888" y="1773238"/>
          <a:ext cx="6769100" cy="4886022"/>
        </p:xfrm>
        <a:graphic>
          <a:graphicData uri="http://schemas.openxmlformats.org/drawingml/2006/table">
            <a:tbl>
              <a:tblPr/>
              <a:tblGrid>
                <a:gridCol w="1512887"/>
                <a:gridCol w="5256213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Název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Politický systém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(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VY_32_INOVACE_05.03.14)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Mgr. Vladimír Šorma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politologie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Sedmý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Datum tvorby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Prezentace je určena pro výuku základů politologie (politické vědy) v hodinách Základů společenských věd ve třetím ročníku, seznamuje studenty se základními termíny v oboru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Šablona slouží jako digitalizovaná učebnice pro žáky třetího ročníku  Základů společenských věd – Politologie; jednotlivé strany prezentace na sebe tematicky navazují, řeší problematiku definování a cílů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Časová dotace materiálu je 15-20 minut.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Politický systém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051720" y="1628800"/>
            <a:ext cx="6552728" cy="4497363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Politický systém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Vymezení pojmu politický systém vychází z historického vývoje. Základy k vytvoření systému lze nalézt již u Aristotela. Dále se v historii systému věnovali především I. Kant a F. </a:t>
            </a:r>
            <a:r>
              <a:rPr lang="cs-CZ" dirty="0" err="1" smtClean="0"/>
              <a:t>Hegel</a:t>
            </a:r>
            <a:r>
              <a:rPr lang="cs-CZ" dirty="0" smtClean="0"/>
              <a:t>. Základem pro vytvoření politického systému bylo přenesení systémové teorie do oblasti zkoumání politiky.</a:t>
            </a:r>
          </a:p>
          <a:p>
            <a:pPr>
              <a:buNone/>
            </a:pPr>
            <a:r>
              <a:rPr lang="cs-CZ" dirty="0" smtClean="0"/>
              <a:t>Politický systém představuje souhrnný pojem označující způsob organizace společenských procesů (</a:t>
            </a:r>
            <a:r>
              <a:rPr lang="cs-CZ" i="1" dirty="0" err="1" smtClean="0"/>
              <a:t>Ištok</a:t>
            </a:r>
            <a:r>
              <a:rPr lang="cs-CZ" dirty="0" smtClean="0"/>
              <a:t>). Lze si pod ním představit také souhrn politických institucí a idejí dané společnosti a vzájemné vztahy mezi nimi. V politickém systému působí rada subsystémů, z nichž každý má svoji specifickou funkci.</a:t>
            </a:r>
          </a:p>
          <a:p>
            <a:pPr>
              <a:buNone/>
            </a:pPr>
            <a:r>
              <a:rPr lang="cs-CZ" dirty="0" smtClean="0"/>
              <a:t>Základní znaky politického systému:</a:t>
            </a:r>
          </a:p>
          <a:p>
            <a:pPr lvl="0">
              <a:buNone/>
            </a:pPr>
            <a:r>
              <a:rPr lang="cs-CZ" b="1" dirty="0" smtClean="0"/>
              <a:t>Svrchovanost</a:t>
            </a:r>
            <a:r>
              <a:rPr lang="cs-CZ" dirty="0" smtClean="0"/>
              <a:t> – prostřednictvím svrchovanosti se realizuje politická moc ve státě.</a:t>
            </a:r>
          </a:p>
          <a:p>
            <a:pPr lvl="0">
              <a:buNone/>
            </a:pPr>
            <a:r>
              <a:rPr lang="cs-CZ" b="1" dirty="0" smtClean="0"/>
              <a:t>Společenské prostředí</a:t>
            </a:r>
            <a:r>
              <a:rPr lang="cs-CZ" dirty="0" smtClean="0"/>
              <a:t> – sociální a ekonomická struktura.</a:t>
            </a:r>
          </a:p>
          <a:p>
            <a:pPr>
              <a:buNone/>
            </a:pPr>
            <a:r>
              <a:rPr lang="cs-CZ" b="1" dirty="0" smtClean="0"/>
              <a:t>Politické systémy</a:t>
            </a:r>
            <a:r>
              <a:rPr lang="cs-CZ" dirty="0" smtClean="0"/>
              <a:t> z hlediska historického vývoje je možné definovat: primitivní systémy, dědičná impéria (francká říše), kočovné nebo výbojné říše (mongolská, arabská), městské státy, feudální systémy, centralizované byrokratické říše a soudobé politické systémy. Z typologie sociálně-ekonomických formací vychází např. marxistická prostorová věda, která rozlišuje systémy: prvobytně pospolné, otrokářské, feudální, kapitalistické a socialistické společnosti.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Politický systém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95736" y="1700808"/>
            <a:ext cx="6491064" cy="4425355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D. </a:t>
            </a:r>
            <a:r>
              <a:rPr lang="cs-CZ" dirty="0" err="1" smtClean="0"/>
              <a:t>Berg</a:t>
            </a:r>
            <a:r>
              <a:rPr lang="cs-CZ" dirty="0" smtClean="0"/>
              <a:t>-</a:t>
            </a:r>
            <a:r>
              <a:rPr lang="cs-CZ" dirty="0" err="1" smtClean="0"/>
              <a:t>Schlosser</a:t>
            </a:r>
            <a:r>
              <a:rPr lang="cs-CZ" dirty="0" smtClean="0"/>
              <a:t> a T. </a:t>
            </a:r>
            <a:r>
              <a:rPr lang="cs-CZ" dirty="0" err="1" smtClean="0"/>
              <a:t>Stammen</a:t>
            </a:r>
            <a:r>
              <a:rPr lang="cs-CZ" dirty="0" smtClean="0"/>
              <a:t> (2000) vymezili 10 typů politických systémů:</a:t>
            </a:r>
          </a:p>
          <a:p>
            <a:pPr lvl="0">
              <a:buNone/>
            </a:pPr>
            <a:r>
              <a:rPr lang="cs-CZ" b="1" dirty="0" smtClean="0"/>
              <a:t>Současné „tradiční“ politické systémy</a:t>
            </a:r>
            <a:r>
              <a:rPr lang="cs-CZ" dirty="0" smtClean="0"/>
              <a:t> – hlavní úlohu tvoří tradiční politické struktury a politická správa (např. Saudská Arábie, Maroko, Jordánsko a Nepál).</a:t>
            </a:r>
          </a:p>
          <a:p>
            <a:pPr lvl="0">
              <a:buNone/>
            </a:pPr>
            <a:r>
              <a:rPr lang="cs-CZ" b="1" dirty="0" smtClean="0"/>
              <a:t>Statické oligarchie</a:t>
            </a:r>
            <a:r>
              <a:rPr lang="cs-CZ" dirty="0" smtClean="0"/>
              <a:t> – světská vláda moci jednotlivce nebo malé skupiny opřené o mocenské složky (vojsko, policie, tajná služba apod. (např. Haiti 1957–1986).</a:t>
            </a:r>
          </a:p>
          <a:p>
            <a:pPr lvl="0">
              <a:buNone/>
            </a:pPr>
            <a:r>
              <a:rPr lang="cs-CZ" b="1" dirty="0" smtClean="0"/>
              <a:t>„Modernizační“ oligarchie</a:t>
            </a:r>
            <a:r>
              <a:rPr lang="cs-CZ" dirty="0" smtClean="0"/>
              <a:t> – politické vedení prosazuje cíl – modernizaci. Často vzniku takového systému předchází vojenský převrat – např. Brazílie 1964–1985. </a:t>
            </a:r>
          </a:p>
          <a:p>
            <a:pPr lvl="0">
              <a:buNone/>
            </a:pPr>
            <a:r>
              <a:rPr lang="cs-CZ" b="1" dirty="0" smtClean="0"/>
              <a:t>„Pretoriánský“ systém</a:t>
            </a:r>
            <a:r>
              <a:rPr lang="cs-CZ" dirty="0" smtClean="0"/>
              <a:t> – nízký stupeň </a:t>
            </a:r>
            <a:r>
              <a:rPr lang="cs-CZ" dirty="0" err="1" smtClean="0"/>
              <a:t>institucionalizace</a:t>
            </a:r>
            <a:r>
              <a:rPr lang="cs-CZ" dirty="0" smtClean="0"/>
              <a:t> a nestabilita (např. Sýrie, Irák, Uganda). </a:t>
            </a:r>
          </a:p>
          <a:p>
            <a:pPr lvl="0">
              <a:buNone/>
            </a:pPr>
            <a:r>
              <a:rPr lang="cs-CZ" b="1" dirty="0" smtClean="0"/>
              <a:t>Mobilizační systém</a:t>
            </a:r>
            <a:r>
              <a:rPr lang="cs-CZ" dirty="0" smtClean="0"/>
              <a:t> – prosazování hospodářského a sociálního pokroku pragmatickou formou (např. Čína, Severní Korea, Vietnam, Kuba).</a:t>
            </a:r>
          </a:p>
          <a:p>
            <a:pPr lvl="0">
              <a:buNone/>
            </a:pPr>
            <a:r>
              <a:rPr lang="cs-CZ" b="1" dirty="0" smtClean="0"/>
              <a:t>Výchovné demokracie</a:t>
            </a:r>
            <a:r>
              <a:rPr lang="cs-CZ" dirty="0" smtClean="0"/>
              <a:t> – K vytvoření podmínek systému je nutný postupný proces při dodržování demokratických práv (např. Keňa, Senegal).</a:t>
            </a:r>
          </a:p>
          <a:p>
            <a:pPr lvl="0">
              <a:buNone/>
            </a:pPr>
            <a:r>
              <a:rPr lang="cs-CZ" b="1" dirty="0" smtClean="0"/>
              <a:t>Fašistické systémy</a:t>
            </a:r>
            <a:r>
              <a:rPr lang="cs-CZ" dirty="0" smtClean="0"/>
              <a:t> – antidemokratická struktura vlády postavená na vůdcovství, totalitním státním aparátu a regulaci společnosti (např. Německo 1933–1945, Itálie 1922–1943).</a:t>
            </a:r>
          </a:p>
          <a:p>
            <a:pPr lvl="0">
              <a:buNone/>
            </a:pPr>
            <a:r>
              <a:rPr lang="cs-CZ" b="1" dirty="0" smtClean="0"/>
              <a:t>Komunistický systém</a:t>
            </a:r>
            <a:r>
              <a:rPr lang="cs-CZ" dirty="0" smtClean="0"/>
              <a:t> – ovládnutí a politická regulace všech oblastí života společnosti (např. ČSR 1948–1989).</a:t>
            </a:r>
          </a:p>
          <a:p>
            <a:pPr lvl="0">
              <a:buNone/>
            </a:pPr>
            <a:r>
              <a:rPr lang="cs-CZ" b="1" dirty="0" smtClean="0"/>
              <a:t>Systém parlamentní demokracie</a:t>
            </a:r>
            <a:r>
              <a:rPr lang="cs-CZ" dirty="0" smtClean="0"/>
              <a:t> – novodobá forma společenského pořádku, dodržování lidských práv a institutu právního státu (např. Německo, Francie, Švýcarsko, Kanada, USA).</a:t>
            </a:r>
          </a:p>
          <a:p>
            <a:pPr lvl="0">
              <a:buNone/>
            </a:pPr>
            <a:r>
              <a:rPr lang="cs-CZ" b="1" dirty="0" smtClean="0"/>
              <a:t>Politické systémy budoucnosti</a:t>
            </a:r>
            <a:r>
              <a:rPr lang="cs-CZ" dirty="0" smtClean="0"/>
              <a:t> – mohou teprve vzniknout působením politických sil v prostoru.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600200"/>
            <a:ext cx="6851104" cy="4525963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3700" b="1" dirty="0" smtClean="0"/>
              <a:t>Politický systém </a:t>
            </a:r>
          </a:p>
          <a:p>
            <a:pPr>
              <a:buNone/>
            </a:pPr>
            <a:r>
              <a:rPr lang="cs-CZ" sz="3400" dirty="0" smtClean="0"/>
              <a:t>- obecně zahrnuje systém státní moci, tzn. ústavní zásady, právní řád, souhrn vztahů mezi státními orgány, politickými organizacemi (stranami, hnutími </a:t>
            </a:r>
            <a:r>
              <a:rPr lang="cs-CZ" sz="3400" smtClean="0"/>
              <a:t>apod.), institucemi </a:t>
            </a:r>
            <a:r>
              <a:rPr lang="cs-CZ" sz="3400" dirty="0" smtClean="0"/>
              <a:t>a zájmovými skupinami, specifické normy a politické tradice, politické postoje a orientace, aktivity související s politikou (volby, volební kampaň, politické strany).</a:t>
            </a:r>
          </a:p>
          <a:p>
            <a:pPr>
              <a:buNone/>
            </a:pPr>
            <a:r>
              <a:rPr lang="cs-CZ" sz="3700" b="1" dirty="0" smtClean="0"/>
              <a:t>Pluralismus </a:t>
            </a:r>
          </a:p>
          <a:p>
            <a:pPr>
              <a:buNone/>
            </a:pPr>
            <a:r>
              <a:rPr lang="cs-CZ" sz="3400" dirty="0" smtClean="0"/>
              <a:t>- je politický systém založený na existenci více rovnoprávných politických stran či uskupení, což je základním znakem a podmínkou demokracie.</a:t>
            </a:r>
          </a:p>
          <a:p>
            <a:pPr>
              <a:buNone/>
            </a:pPr>
            <a:r>
              <a:rPr lang="cs-CZ" sz="3400" dirty="0" smtClean="0"/>
              <a:t>Pluralitní (konsensuální) demokracie znamená, že politické rozhodování je výsledkem sporu a dohody zúčastněných skupin či jednotlivců, podíl na rozhodování mají i nepřímo zúčastněná zájmová a nátlaková hnutí.</a:t>
            </a:r>
          </a:p>
          <a:p>
            <a:pPr>
              <a:buNone/>
            </a:pPr>
            <a:r>
              <a:rPr lang="cs-CZ" sz="3700" b="1" dirty="0" smtClean="0"/>
              <a:t>Pluralismus v politické teorii</a:t>
            </a:r>
            <a:r>
              <a:rPr lang="cs-CZ" sz="3700" dirty="0" smtClean="0"/>
              <a:t> </a:t>
            </a:r>
          </a:p>
          <a:p>
            <a:pPr>
              <a:buNone/>
            </a:pPr>
            <a:r>
              <a:rPr lang="cs-CZ" sz="3400" dirty="0" smtClean="0"/>
              <a:t>- (z latinského </a:t>
            </a:r>
            <a:r>
              <a:rPr lang="cs-CZ" sz="3400" i="1" dirty="0" err="1" smtClean="0"/>
              <a:t>pluralis</a:t>
            </a:r>
            <a:r>
              <a:rPr lang="cs-CZ" sz="3400" dirty="0" smtClean="0"/>
              <a:t>, množný, vícerý) označuje moderní přesvědčení, že svobodná společnost se může udržet jen tehdy, pokud v ní o výkon státní moci volně soutěží více rovnoprávných uchazečů. Tento názor se opírá o následující skutečnosti:</a:t>
            </a:r>
          </a:p>
          <a:p>
            <a:pPr>
              <a:buFont typeface="Calibri" pitchFamily="34" charset="0"/>
              <a:buChar char="-"/>
            </a:pPr>
            <a:r>
              <a:rPr lang="cs-CZ" sz="3400" i="1" dirty="0" smtClean="0"/>
              <a:t>prostředky</a:t>
            </a:r>
            <a:r>
              <a:rPr lang="cs-CZ" sz="3400" dirty="0" smtClean="0"/>
              <a:t> této moci v posledních staletích nesmírně rostou, takže stát dnes může své občany velice účinně omezovat v jejich svobodách;</a:t>
            </a:r>
          </a:p>
          <a:p>
            <a:pPr>
              <a:buFont typeface="Calibri" pitchFamily="34" charset="0"/>
              <a:buChar char="-"/>
            </a:pPr>
            <a:r>
              <a:rPr lang="cs-CZ" sz="3400" dirty="0" smtClean="0"/>
              <a:t>v moderní společnosti nelze očekávat, že by se na podstatných věcech všichni </a:t>
            </a:r>
            <a:r>
              <a:rPr lang="cs-CZ" sz="3400" i="1" dirty="0" smtClean="0"/>
              <a:t>shodli</a:t>
            </a:r>
            <a:r>
              <a:rPr lang="cs-CZ" sz="3400" dirty="0" smtClean="0"/>
              <a:t>;</a:t>
            </a:r>
          </a:p>
          <a:p>
            <a:pPr>
              <a:buFont typeface="Calibri" pitchFamily="34" charset="0"/>
              <a:buChar char="-"/>
            </a:pPr>
            <a:r>
              <a:rPr lang="cs-CZ" sz="3400" dirty="0" smtClean="0"/>
              <a:t>přesto je třeba, aby i </a:t>
            </a:r>
            <a:r>
              <a:rPr lang="cs-CZ" sz="3400" i="1" dirty="0" smtClean="0"/>
              <a:t>menšinové</a:t>
            </a:r>
            <a:r>
              <a:rPr lang="cs-CZ" sz="3400" dirty="0" smtClean="0"/>
              <a:t> názory a zájmy byly ve státní politice nějak zastoupeny;</a:t>
            </a:r>
          </a:p>
          <a:p>
            <a:pPr>
              <a:buFont typeface="Calibri" pitchFamily="34" charset="0"/>
              <a:buChar char="-"/>
            </a:pPr>
            <a:r>
              <a:rPr lang="cs-CZ" sz="3400" dirty="0" smtClean="0"/>
              <a:t>tyto zájmy a postoje se navíc často velmi rychle </a:t>
            </a:r>
            <a:r>
              <a:rPr lang="cs-CZ" sz="3400" i="1" dirty="0" smtClean="0"/>
              <a:t>mění</a:t>
            </a:r>
            <a:r>
              <a:rPr lang="cs-CZ" sz="3400" dirty="0" smtClean="0"/>
              <a:t>, což může nejspíše postihnout volná soutěž politických stran;</a:t>
            </a:r>
          </a:p>
          <a:p>
            <a:pPr>
              <a:buFont typeface="Calibri" pitchFamily="34" charset="0"/>
              <a:buChar char="-"/>
            </a:pPr>
            <a:r>
              <a:rPr lang="cs-CZ" sz="3400" dirty="0" smtClean="0"/>
              <a:t>občanstvo moderních společností se také mění díky rostoucí </a:t>
            </a:r>
            <a:r>
              <a:rPr lang="cs-CZ" sz="3400" i="1" dirty="0" smtClean="0"/>
              <a:t>migraci</a:t>
            </a:r>
            <a:r>
              <a:rPr lang="cs-CZ" sz="3400" dirty="0" smtClean="0"/>
              <a:t> a mobilitě;</a:t>
            </a:r>
          </a:p>
          <a:p>
            <a:pPr>
              <a:buFont typeface="Calibri" pitchFamily="34" charset="0"/>
              <a:buChar char="-"/>
            </a:pPr>
            <a:r>
              <a:rPr lang="cs-CZ" sz="3400" dirty="0" smtClean="0"/>
              <a:t>velká část občanů vystupuje v různých </a:t>
            </a:r>
            <a:r>
              <a:rPr lang="cs-CZ" sz="3400" i="1" dirty="0" smtClean="0"/>
              <a:t>rolích</a:t>
            </a:r>
            <a:r>
              <a:rPr lang="cs-CZ" sz="3400" dirty="0" smtClean="0"/>
              <a:t>, kde hájí dosti odlišné zájmy a názory;</a:t>
            </a:r>
          </a:p>
          <a:p>
            <a:pPr>
              <a:buFont typeface="Calibri" pitchFamily="34" charset="0"/>
              <a:buChar char="-"/>
            </a:pPr>
            <a:r>
              <a:rPr lang="cs-CZ" sz="3400" dirty="0" smtClean="0"/>
              <a:t>hodnotově a názorově neutrální moderní stát je v důsledku toho také velice </a:t>
            </a:r>
            <a:r>
              <a:rPr lang="cs-CZ" sz="3400" i="1" dirty="0" smtClean="0"/>
              <a:t>labilní</a:t>
            </a:r>
            <a:r>
              <a:rPr lang="cs-CZ" sz="3400" dirty="0" smtClean="0"/>
              <a:t>; zachování základního rámce svobody a práva může tak nejspíše zajistit zřetelná pluralita. Jen tak je totiž naděje, že se aspoň část politické reprezentace případně postaví proti přirozeným tendencím k autoritativní vládě.</a:t>
            </a:r>
          </a:p>
          <a:p>
            <a:pPr>
              <a:buNone/>
            </a:pPr>
            <a:r>
              <a:rPr lang="cs-CZ" sz="3400" dirty="0" smtClean="0"/>
              <a:t>K pluralistickému názoru patří proto také decentralizace moci a rozhodování, podpora zájmového sdružování na různých úrovních a konečně princip subsidiarity (názor, že o věcech se má rozhodovat na té nejnižší možné úrovni, kde o nich lze rozhodnout kompetentně a věcně správně).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Cabada</a:t>
            </a:r>
            <a:r>
              <a:rPr lang="cs-CZ" dirty="0" smtClean="0"/>
              <a:t>, L., Kubát, M.: Úvod do studia politické vědy, </a:t>
            </a:r>
            <a:r>
              <a:rPr lang="cs-CZ" dirty="0" err="1" smtClean="0"/>
              <a:t>Eurolex</a:t>
            </a:r>
            <a:r>
              <a:rPr lang="cs-CZ" dirty="0" smtClean="0"/>
              <a:t> Bohemia, Praha, 2002</a:t>
            </a:r>
          </a:p>
          <a:p>
            <a:r>
              <a:rPr lang="cs-CZ" dirty="0" smtClean="0"/>
              <a:t>David, R.: Politologie, Základy společenských věd, Nakladatelství Olomouc, 2002</a:t>
            </a:r>
          </a:p>
          <a:p>
            <a:r>
              <a:rPr lang="cs-CZ" dirty="0" smtClean="0"/>
              <a:t>Dočekalová, P., Švec, K. a kol.: Úvod do politologie,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Praha, 2009</a:t>
            </a:r>
          </a:p>
          <a:p>
            <a:r>
              <a:rPr lang="cs-CZ" dirty="0" err="1" smtClean="0"/>
              <a:t>Heywood</a:t>
            </a:r>
            <a:r>
              <a:rPr lang="cs-CZ" dirty="0" smtClean="0"/>
              <a:t>, A.: Politické ideologie, </a:t>
            </a:r>
            <a:r>
              <a:rPr lang="cs-CZ" dirty="0" err="1" smtClean="0"/>
              <a:t>Eurolex</a:t>
            </a:r>
            <a:r>
              <a:rPr lang="cs-CZ" dirty="0" smtClean="0"/>
              <a:t> Bohemia, Praha, 2005</a:t>
            </a:r>
          </a:p>
          <a:p>
            <a:r>
              <a:rPr lang="cs-CZ" dirty="0" err="1" smtClean="0"/>
              <a:t>Říchová</a:t>
            </a:r>
            <a:r>
              <a:rPr lang="cs-CZ" dirty="0" smtClean="0"/>
              <a:t>, B. Úvod do současné politologie, Portál, Praha, 2002</a:t>
            </a:r>
          </a:p>
          <a:p>
            <a:r>
              <a:rPr lang="cs-CZ" dirty="0" err="1" smtClean="0"/>
              <a:t>Sartori</a:t>
            </a:r>
            <a:r>
              <a:rPr lang="cs-CZ" dirty="0" smtClean="0"/>
              <a:t>, G.: Strany a stranické systémy. Schéma pro analýzu, CDK, Brno, 2005</a:t>
            </a:r>
          </a:p>
          <a:p>
            <a:r>
              <a:rPr lang="cs-CZ" dirty="0" smtClean="0"/>
              <a:t>Vodička, K., </a:t>
            </a:r>
            <a:r>
              <a:rPr lang="cs-CZ" dirty="0" err="1" smtClean="0"/>
              <a:t>Cabada</a:t>
            </a:r>
            <a:r>
              <a:rPr lang="cs-CZ" dirty="0" smtClean="0"/>
              <a:t>, L.: Politický systém české republiky : historie a současnost, 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613</Words>
  <Application>Microsoft Office PowerPoint</Application>
  <PresentationFormat>Předvádění na obrazovce (4:3)</PresentationFormat>
  <Paragraphs>68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Politický systém</vt:lpstr>
      <vt:lpstr>Politický systém</vt:lpstr>
      <vt:lpstr>Politický systém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Politický systém</dc:title>
  <dc:creator>Šormovi</dc:creator>
  <cp:lastModifiedBy>Gymnázium a SOŠ</cp:lastModifiedBy>
  <cp:revision>4</cp:revision>
  <dcterms:created xsi:type="dcterms:W3CDTF">2013-09-17T13:25:05Z</dcterms:created>
  <dcterms:modified xsi:type="dcterms:W3CDTF">2013-09-23T07:04:19Z</dcterms:modified>
</cp:coreProperties>
</file>