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6" r:id="rId4"/>
    <p:sldId id="258" r:id="rId5"/>
    <p:sldId id="259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15BCD-CE0C-49CE-97F8-E8745100D66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0AA9A-916F-4DBA-8410-D20661C9B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555" name="Group 3"/>
          <p:cNvGraphicFramePr>
            <a:graphicFrameLocks noGrp="1"/>
          </p:cNvGraphicFramePr>
          <p:nvPr/>
        </p:nvGraphicFramePr>
        <p:xfrm>
          <a:off x="1258888" y="1773238"/>
          <a:ext cx="6769100" cy="4886022"/>
        </p:xfrm>
        <a:graphic>
          <a:graphicData uri="http://schemas.openxmlformats.org/drawingml/2006/table">
            <a:tbl>
              <a:tblPr/>
              <a:tblGrid>
                <a:gridCol w="1512887"/>
                <a:gridCol w="5256213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Název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Politické strany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(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VY_32_INOVACE_05.03.15)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Mgr. Vladimír Šorma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politologie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Sedmý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Datum tvorby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Prezentace je určena pro výuku základů politologie (politické vědy) v hodinách Základů společenských věd ve třetím ročníku, seznamuje studenty se základními termíny v oboru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Šablona slouží jako digitalizovaná učebnice pro žáky třetího ročníku  Základů společenských věd – Politologie; jednotlivé strany prezentace na sebe tematicky navazují, řeší problematiku definování a cílů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Časová dotace materiálu je 15-20 minut.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Politické strany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979712" y="1700808"/>
            <a:ext cx="6552728" cy="4752528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3700" b="1" dirty="0" smtClean="0"/>
              <a:t>Politické strany</a:t>
            </a:r>
          </a:p>
          <a:p>
            <a:pPr>
              <a:buNone/>
            </a:pPr>
            <a:r>
              <a:rPr lang="cs-CZ" sz="3700" dirty="0" smtClean="0"/>
              <a:t>Nezbytným </a:t>
            </a:r>
            <a:r>
              <a:rPr lang="cs-CZ" sz="3700" dirty="0"/>
              <a:t>předpokladem pro vybudování demokratické společnosti je především respektování politického pluralismu. Tím rozumíme existenci více politických stran působících a soutěžících ve společnosti za rovných podmínek a na principu „tržního systému“ (trh politických idejí), kdy každá strana má šanci převzít nenásilně politickou moc formou volebního vítězství. V nedemokratických státních zřízeních je soutěž politických stran vyloučena. Lidé, kteří si přisvojili veškerou moc (jednotlivec, skupina osob) uskutečňují své představy o řízení státu bez ohledu na názory a přání občanů. Své politické odpůrce často potlačují násilím. </a:t>
            </a:r>
          </a:p>
          <a:p>
            <a:pPr>
              <a:buNone/>
            </a:pPr>
            <a:r>
              <a:rPr lang="cs-CZ" sz="3700" dirty="0"/>
              <a:t> </a:t>
            </a:r>
            <a:r>
              <a:rPr lang="cs-CZ" sz="3700" dirty="0" smtClean="0"/>
              <a:t>Politické </a:t>
            </a:r>
            <a:r>
              <a:rPr lang="cs-CZ" sz="3700" dirty="0"/>
              <a:t>strany jsou dobrovolné organizace občanů, které usilují o získání účasti na státní moci. Každá strana má svůj organizační řád – stanovy, ve kterém je kromě programových zásad uveden její název, sídlo a způsob volby stranických orgánů. Členem se mohu stát od 18 let, když nejsem zároveň členem jiné strany. </a:t>
            </a:r>
          </a:p>
          <a:p>
            <a:pPr>
              <a:buNone/>
            </a:pPr>
            <a:r>
              <a:rPr lang="cs-CZ" sz="3700" b="1" dirty="0" smtClean="0"/>
              <a:t>Dělení </a:t>
            </a:r>
            <a:r>
              <a:rPr lang="cs-CZ" sz="3700" b="1" dirty="0"/>
              <a:t>politických stran:</a:t>
            </a:r>
          </a:p>
          <a:p>
            <a:pPr>
              <a:buNone/>
            </a:pPr>
            <a:r>
              <a:rPr lang="cs-CZ" sz="3700" dirty="0"/>
              <a:t>Historicky první politické strany se objevily v 17. století v britském parlamentu, a o století později pak i ve Francii za Velké francouzské revoluce. V průběhu 19. století se pak ve většině zemí vytvořilo spektrum levicových a pravicových politických stran.</a:t>
            </a:r>
          </a:p>
          <a:p>
            <a:pPr>
              <a:buNone/>
            </a:pPr>
            <a:r>
              <a:rPr lang="cs-CZ" sz="3700" dirty="0"/>
              <a:t>V současných evropských demokraciích je možné členit politické strany podle jejich programu na :</a:t>
            </a:r>
          </a:p>
          <a:p>
            <a:pPr lvl="0">
              <a:buNone/>
            </a:pPr>
            <a:r>
              <a:rPr lang="cs-CZ" sz="3700" b="1" i="1" dirty="0"/>
              <a:t>Pravicové strany</a:t>
            </a:r>
            <a:r>
              <a:rPr lang="cs-CZ" sz="3700" dirty="0"/>
              <a:t> – kladou větší důraz na lidskou svobodu, jež ovšem plodí nerovnost, svobodné podnikání a tržní mechanismus</a:t>
            </a:r>
          </a:p>
          <a:p>
            <a:pPr lvl="0">
              <a:buNone/>
            </a:pPr>
            <a:r>
              <a:rPr lang="cs-CZ" sz="3700" b="1" i="1" dirty="0"/>
              <a:t>Levicové strany </a:t>
            </a:r>
            <a:r>
              <a:rPr lang="cs-CZ" sz="3700" dirty="0"/>
              <a:t>– kladou větší důraz na rovnost, vedoucí ovšem k omezování svobody, větší odpovědnost státu a řízení celého národního hospodářství</a:t>
            </a:r>
          </a:p>
          <a:p>
            <a:pPr lvl="0">
              <a:buNone/>
            </a:pPr>
            <a:r>
              <a:rPr lang="cs-CZ" sz="3700" b="1" i="1" dirty="0"/>
              <a:t>Strany středu </a:t>
            </a:r>
            <a:r>
              <a:rPr lang="cs-CZ" sz="3700" dirty="0"/>
              <a:t>– kompromis mezi levicovými a pravicovými stranami</a:t>
            </a:r>
          </a:p>
          <a:p>
            <a:pPr>
              <a:buNone/>
            </a:pPr>
            <a:r>
              <a:rPr lang="cs-CZ" sz="3700" dirty="0"/>
              <a:t>Nevýhodou tohoto členění je skutečnost, že některé strany je těžké zařadit do jednoho šuplíku.</a:t>
            </a:r>
          </a:p>
          <a:p>
            <a:pPr>
              <a:buNone/>
            </a:pPr>
            <a:r>
              <a:rPr lang="cs-CZ" sz="3700" dirty="0"/>
              <a:t> 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Politické strany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23728" y="1700808"/>
            <a:ext cx="6336704" cy="4425355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800" b="1" dirty="0" smtClean="0"/>
              <a:t>Politické strany</a:t>
            </a:r>
          </a:p>
          <a:p>
            <a:pPr>
              <a:buNone/>
            </a:pPr>
            <a:endParaRPr lang="cs-CZ" sz="4800" b="1" dirty="0" smtClean="0"/>
          </a:p>
          <a:p>
            <a:pPr>
              <a:buNone/>
            </a:pPr>
            <a:r>
              <a:rPr lang="cs-CZ" sz="4800" b="1" dirty="0" smtClean="0"/>
              <a:t>Z</a:t>
            </a:r>
            <a:r>
              <a:rPr lang="cs-CZ" sz="4800" b="1" dirty="0"/>
              <a:t> hlediska postoje ke stávající vládní moci se politické strany dělí takto:</a:t>
            </a:r>
          </a:p>
          <a:p>
            <a:pPr lvl="0">
              <a:buNone/>
            </a:pPr>
            <a:r>
              <a:rPr lang="cs-CZ" sz="4800" b="1" i="1" dirty="0" smtClean="0"/>
              <a:t>vládní </a:t>
            </a:r>
            <a:r>
              <a:rPr lang="cs-CZ" sz="4800" dirty="0"/>
              <a:t>– které sestavují vládu – ať už samostatně nebo v koalici</a:t>
            </a:r>
          </a:p>
          <a:p>
            <a:pPr lvl="0">
              <a:buNone/>
            </a:pPr>
            <a:r>
              <a:rPr lang="cs-CZ" sz="4800" b="1" i="1" dirty="0"/>
              <a:t>opoziční</a:t>
            </a:r>
            <a:r>
              <a:rPr lang="cs-CZ" sz="4800" dirty="0"/>
              <a:t> – které usilují o převzetí moci prostřednictvím volebního vítězství a které dále dělíme na:</a:t>
            </a:r>
          </a:p>
          <a:p>
            <a:pPr lvl="0">
              <a:buNone/>
            </a:pPr>
            <a:r>
              <a:rPr lang="cs-CZ" sz="4800" b="1" i="1" dirty="0"/>
              <a:t>parlamentní</a:t>
            </a:r>
            <a:r>
              <a:rPr lang="cs-CZ" sz="4800" dirty="0"/>
              <a:t> – v ČR je hranice 5 %</a:t>
            </a:r>
          </a:p>
          <a:p>
            <a:pPr lvl="0">
              <a:buNone/>
            </a:pPr>
            <a:r>
              <a:rPr lang="cs-CZ" sz="4800" b="1" i="1" dirty="0"/>
              <a:t>mimoparlamentní </a:t>
            </a:r>
            <a:r>
              <a:rPr lang="cs-CZ" sz="4800" dirty="0"/>
              <a:t>– strany, kterým se nepodařilo překonat tuto hranici</a:t>
            </a:r>
          </a:p>
          <a:p>
            <a:pPr lvl="0">
              <a:buNone/>
            </a:pPr>
            <a:r>
              <a:rPr lang="cs-CZ" sz="4800" b="1" i="1" dirty="0"/>
              <a:t>antisystémové </a:t>
            </a:r>
            <a:r>
              <a:rPr lang="cs-CZ" sz="4800" dirty="0"/>
              <a:t>– nerespektují pluralitní demokracii – extrémní levice a pravice – např. strany </a:t>
            </a:r>
            <a:r>
              <a:rPr lang="cs-CZ" sz="4800" dirty="0" smtClean="0"/>
              <a:t>fašistické</a:t>
            </a:r>
          </a:p>
          <a:p>
            <a:pPr lvl="0">
              <a:buNone/>
            </a:pPr>
            <a:endParaRPr lang="cs-CZ" sz="4800" dirty="0"/>
          </a:p>
          <a:p>
            <a:pPr>
              <a:buNone/>
            </a:pPr>
            <a:r>
              <a:rPr lang="cs-CZ" sz="4800" b="1" dirty="0"/>
              <a:t> </a:t>
            </a:r>
            <a:r>
              <a:rPr lang="cs-CZ" sz="4800" b="1" dirty="0" smtClean="0"/>
              <a:t>Podle </a:t>
            </a:r>
            <a:r>
              <a:rPr lang="cs-CZ" sz="4800" b="1" dirty="0"/>
              <a:t>charakteru členství:</a:t>
            </a:r>
          </a:p>
          <a:p>
            <a:pPr lvl="0">
              <a:buNone/>
            </a:pPr>
            <a:r>
              <a:rPr lang="cs-CZ" sz="4800" b="1" i="1" dirty="0"/>
              <a:t>masové strany </a:t>
            </a:r>
            <a:r>
              <a:rPr lang="cs-CZ" sz="4800" dirty="0"/>
              <a:t>– jedná se o západní demokratické strany, členství je otevřené každému, každý může dobrovolně vystoupit</a:t>
            </a:r>
          </a:p>
          <a:p>
            <a:pPr lvl="0">
              <a:buNone/>
            </a:pPr>
            <a:r>
              <a:rPr lang="cs-CZ" sz="4800" b="1" i="1" dirty="0"/>
              <a:t>kádrové strany </a:t>
            </a:r>
            <a:r>
              <a:rPr lang="cs-CZ" sz="4800" dirty="0"/>
              <a:t>– jde o komunistické strany, které se vyskytovaly nebo vyskytují v komunistických totalitních režimech, strana si své členy většinou </a:t>
            </a:r>
            <a:r>
              <a:rPr lang="cs-CZ" sz="4800" dirty="0" smtClean="0"/>
              <a:t>vytipovala </a:t>
            </a:r>
            <a:r>
              <a:rPr lang="cs-CZ" sz="4800" dirty="0"/>
              <a:t>a zajišťovala si jejich loajalitu – např. výměn+u za lepší povolání</a:t>
            </a:r>
          </a:p>
          <a:p>
            <a:pPr lvl="0">
              <a:buNone/>
            </a:pPr>
            <a:r>
              <a:rPr lang="cs-CZ" sz="4800" b="1" i="1" dirty="0"/>
              <a:t>strany oddaných </a:t>
            </a:r>
            <a:r>
              <a:rPr lang="cs-CZ" sz="4800" dirty="0"/>
              <a:t>– v minulosti šlo o strany nacistického typu, dnes v rozvojových zemích, strany jsou soustředěny kolem osoby jednoho </a:t>
            </a:r>
            <a:r>
              <a:rPr lang="cs-CZ" sz="4800" dirty="0" smtClean="0"/>
              <a:t>vůdce</a:t>
            </a:r>
          </a:p>
          <a:p>
            <a:pPr lvl="0">
              <a:buNone/>
            </a:pPr>
            <a:endParaRPr lang="cs-CZ" sz="4800" dirty="0"/>
          </a:p>
          <a:p>
            <a:pPr>
              <a:buNone/>
            </a:pPr>
            <a:r>
              <a:rPr lang="cs-CZ" sz="4800" b="1" dirty="0" smtClean="0"/>
              <a:t>Podle </a:t>
            </a:r>
            <a:r>
              <a:rPr lang="cs-CZ" sz="4800" b="1" dirty="0"/>
              <a:t>šířky spektra:</a:t>
            </a:r>
          </a:p>
          <a:p>
            <a:pPr lvl="0">
              <a:buNone/>
            </a:pPr>
            <a:r>
              <a:rPr lang="cs-CZ" sz="4800" b="1" i="1" dirty="0"/>
              <a:t>strany ideologicky úzké </a:t>
            </a:r>
            <a:r>
              <a:rPr lang="cs-CZ" sz="4800" dirty="0"/>
              <a:t>– jedná se o strany, které oslovují jen </a:t>
            </a:r>
            <a:r>
              <a:rPr lang="cs-CZ" sz="4800" dirty="0" smtClean="0"/>
              <a:t>úzkou </a:t>
            </a:r>
            <a:r>
              <a:rPr lang="cs-CZ" sz="4800" dirty="0"/>
              <a:t>skupinu voličů, např. katolické strany katolíky, agrární strany zemědělce. Dnes např. strana podnikatelů apod.</a:t>
            </a:r>
          </a:p>
          <a:p>
            <a:pPr lvl="0">
              <a:buNone/>
            </a:pPr>
            <a:r>
              <a:rPr lang="cs-CZ" sz="4800" b="1" i="1" dirty="0"/>
              <a:t>„</a:t>
            </a:r>
            <a:r>
              <a:rPr lang="cs-CZ" sz="4800" b="1" i="1" dirty="0" err="1"/>
              <a:t>catch</a:t>
            </a:r>
            <a:r>
              <a:rPr lang="cs-CZ" sz="4800" b="1" i="1" dirty="0"/>
              <a:t> –</a:t>
            </a:r>
            <a:r>
              <a:rPr lang="cs-CZ" sz="4800" b="1" i="1" dirty="0" err="1"/>
              <a:t>all</a:t>
            </a:r>
            <a:r>
              <a:rPr lang="cs-CZ" sz="4800" b="1" i="1" dirty="0"/>
              <a:t>“ strany </a:t>
            </a:r>
            <a:r>
              <a:rPr lang="cs-CZ" sz="4800" dirty="0"/>
              <a:t>– usilují o podporu všech vrstev společnosti, jedná se o dominantní strany – u nás např. ODS, ČSSD</a:t>
            </a:r>
          </a:p>
          <a:p>
            <a:pPr>
              <a:buNone/>
            </a:pPr>
            <a:r>
              <a:rPr lang="cs-CZ" sz="4800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Politické strany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95736" y="1600200"/>
            <a:ext cx="6192688" cy="463711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800" b="1" dirty="0" smtClean="0"/>
              <a:t>Politické strany</a:t>
            </a:r>
          </a:p>
          <a:p>
            <a:pPr>
              <a:buNone/>
            </a:pPr>
            <a:endParaRPr lang="cs-CZ" sz="4800" b="1" dirty="0" smtClean="0"/>
          </a:p>
          <a:p>
            <a:pPr>
              <a:buNone/>
            </a:pPr>
            <a:r>
              <a:rPr lang="cs-CZ" sz="4400" b="1" dirty="0" smtClean="0"/>
              <a:t>Strany </a:t>
            </a:r>
            <a:r>
              <a:rPr lang="cs-CZ" sz="4400" b="1" dirty="0"/>
              <a:t>podle ideologického zakotveni:</a:t>
            </a:r>
          </a:p>
          <a:p>
            <a:pPr lvl="0">
              <a:buNone/>
            </a:pPr>
            <a:r>
              <a:rPr lang="cs-CZ" sz="4400" dirty="0"/>
              <a:t>strany křesťanské – též lidové – </a:t>
            </a:r>
            <a:r>
              <a:rPr lang="cs-CZ" sz="4400" dirty="0" smtClean="0"/>
              <a:t>identifikují </a:t>
            </a:r>
            <a:r>
              <a:rPr lang="cs-CZ" sz="4400" dirty="0"/>
              <a:t>se s hodnotami, které nám přineslo </a:t>
            </a:r>
            <a:r>
              <a:rPr lang="cs-CZ" sz="4400" dirty="0" smtClean="0"/>
              <a:t>křesťanství</a:t>
            </a:r>
            <a:endParaRPr lang="cs-CZ" sz="4400" dirty="0"/>
          </a:p>
          <a:p>
            <a:pPr lvl="0">
              <a:buNone/>
            </a:pPr>
            <a:r>
              <a:rPr lang="cs-CZ" sz="4400" dirty="0"/>
              <a:t>strany liberální – jsou pro svobodu jednotlivce, omezení vlády, odpovědnost jednotlivce za svůj vlastní osud. Nerovnost lidí je přirozená a nutná.</a:t>
            </a:r>
          </a:p>
          <a:p>
            <a:pPr lvl="0">
              <a:buNone/>
            </a:pPr>
            <a:r>
              <a:rPr lang="cs-CZ" sz="4400" dirty="0"/>
              <a:t>strany konzervativní – význam tradice a zvyků ve společnosti, varují před velkými změnami ve společnosti, zastávají potřebu silného státu</a:t>
            </a:r>
          </a:p>
          <a:p>
            <a:pPr lvl="0">
              <a:buNone/>
            </a:pPr>
            <a:r>
              <a:rPr lang="cs-CZ" sz="4400" dirty="0"/>
              <a:t>strany socialistické – v 19. stol., odmítaly vykořisťování, byly pro společné vlastnictví. Dnes jsou pro nutnost sociální solidarity, nutnost zásahů státu do problémových oblastí – školství, zdravotnictví</a:t>
            </a:r>
          </a:p>
          <a:p>
            <a:pPr lvl="0">
              <a:buNone/>
            </a:pPr>
            <a:r>
              <a:rPr lang="cs-CZ" sz="4400" dirty="0"/>
              <a:t>strany komunistické – vyzdvihuje dělnickou třídu</a:t>
            </a:r>
          </a:p>
          <a:p>
            <a:pPr lvl="0">
              <a:buNone/>
            </a:pPr>
            <a:r>
              <a:rPr lang="cs-CZ" sz="4400" dirty="0"/>
              <a:t>strany fašistické – definovány jako extrémní pravice – mají bojovný, nacionalistický charakter</a:t>
            </a:r>
          </a:p>
          <a:p>
            <a:pPr>
              <a:buNone/>
            </a:pPr>
            <a:r>
              <a:rPr lang="cs-CZ" sz="4400" dirty="0"/>
              <a:t> </a:t>
            </a:r>
          </a:p>
          <a:p>
            <a:pPr>
              <a:buNone/>
            </a:pPr>
            <a:r>
              <a:rPr lang="cs-CZ" sz="4400" b="1" dirty="0"/>
              <a:t>Koalice politických stran:</a:t>
            </a:r>
          </a:p>
          <a:p>
            <a:pPr>
              <a:buNone/>
            </a:pPr>
            <a:r>
              <a:rPr lang="cs-CZ" sz="4400" dirty="0"/>
              <a:t>Koalicí </a:t>
            </a:r>
            <a:r>
              <a:rPr lang="cs-CZ" sz="4400" dirty="0" smtClean="0"/>
              <a:t>politických </a:t>
            </a:r>
            <a:r>
              <a:rPr lang="cs-CZ" sz="4400" dirty="0"/>
              <a:t>stran rozumíme jejich spojenectví uzavřené k tomu, aby uspěly při hlasování. </a:t>
            </a:r>
          </a:p>
          <a:p>
            <a:pPr lvl="0">
              <a:buNone/>
            </a:pPr>
            <a:r>
              <a:rPr lang="cs-CZ" sz="4400" dirty="0"/>
              <a:t>volební koalice – aby byly zvoleny do parlamentu</a:t>
            </a:r>
          </a:p>
          <a:p>
            <a:pPr lvl="0">
              <a:buNone/>
            </a:pPr>
            <a:r>
              <a:rPr lang="cs-CZ" sz="4400" dirty="0"/>
              <a:t>vládní koalice – aby získaly důvěru parlamentu pro svou vládu</a:t>
            </a:r>
          </a:p>
          <a:p>
            <a:pPr>
              <a:buNone/>
            </a:pPr>
            <a:r>
              <a:rPr lang="cs-CZ" sz="4400" dirty="0"/>
              <a:t> </a:t>
            </a:r>
          </a:p>
          <a:p>
            <a:pPr>
              <a:buNone/>
            </a:pPr>
            <a:r>
              <a:rPr lang="cs-CZ" sz="4400" b="1" dirty="0"/>
              <a:t>Funkce politických stran:</a:t>
            </a:r>
          </a:p>
          <a:p>
            <a:pPr lvl="0">
              <a:buNone/>
            </a:pPr>
            <a:r>
              <a:rPr lang="cs-CZ" sz="4400" dirty="0"/>
              <a:t>zprostředkovatelská – fungují jako most mezi lidmi a vládou, spojení mezi společností a státem</a:t>
            </a:r>
          </a:p>
          <a:p>
            <a:pPr lvl="0">
              <a:buNone/>
            </a:pPr>
            <a:r>
              <a:rPr lang="cs-CZ" sz="4400" dirty="0"/>
              <a:t>integrativní – program orientovaný většinou do všech oblastí společenského života</a:t>
            </a:r>
          </a:p>
          <a:p>
            <a:pPr lvl="0">
              <a:buNone/>
            </a:pPr>
            <a:r>
              <a:rPr lang="cs-CZ" sz="4400" dirty="0"/>
              <a:t>socializační – je činitelem politické socializace – učí své členy, jak hrát politické role, jak dosáhnout kompromisu</a:t>
            </a:r>
          </a:p>
          <a:p>
            <a:pPr lvl="0">
              <a:buNone/>
            </a:pPr>
            <a:r>
              <a:rPr lang="cs-CZ" sz="4400" dirty="0"/>
              <a:t>mobilizační – vyzývají členy k účasti ve volbách, snaží se oslovit občany</a:t>
            </a:r>
          </a:p>
          <a:p>
            <a:pPr lvl="0">
              <a:buNone/>
            </a:pPr>
            <a:r>
              <a:rPr lang="cs-CZ" sz="4400" dirty="0"/>
              <a:t>integrační – v politických stranách se sdružují lidé podobného smýšlení</a:t>
            </a:r>
          </a:p>
          <a:p>
            <a:pPr lvl="0">
              <a:buNone/>
            </a:pPr>
            <a:r>
              <a:rPr lang="cs-CZ" sz="4400" dirty="0" smtClean="0"/>
              <a:t>rekrutivní - </a:t>
            </a:r>
            <a:r>
              <a:rPr lang="cs-CZ" sz="4400" dirty="0"/>
              <a:t>slouží k výběru </a:t>
            </a:r>
            <a:r>
              <a:rPr lang="cs-CZ" sz="4400" dirty="0" smtClean="0"/>
              <a:t>politických elit - </a:t>
            </a:r>
            <a:r>
              <a:rPr lang="cs-CZ" sz="4400" dirty="0"/>
              <a:t>určují, kdo bude kandidovat na předních místech kandidátní listiny – tzn. vyhledávají odborníky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Politické strany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600200"/>
            <a:ext cx="6624736" cy="4525963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2800" b="1" dirty="0" smtClean="0"/>
              <a:t>Politické strany</a:t>
            </a:r>
          </a:p>
          <a:p>
            <a:pPr>
              <a:buNone/>
            </a:pPr>
            <a:r>
              <a:rPr lang="cs-CZ" sz="2800" b="1" dirty="0" smtClean="0"/>
              <a:t>Teorie cleavages</a:t>
            </a:r>
          </a:p>
          <a:p>
            <a:pPr>
              <a:buNone/>
            </a:pPr>
            <a:r>
              <a:rPr lang="cs-CZ" sz="2800" dirty="0" smtClean="0"/>
              <a:t>Protože pravolevé rozdělení nemusí vždy vystihnout politickou koncepci všech významných stran, byla vytvořena </a:t>
            </a:r>
            <a:r>
              <a:rPr lang="cs-CZ" sz="2800" b="1" dirty="0" smtClean="0"/>
              <a:t>teorie tzv. cleavages</a:t>
            </a:r>
            <a:r>
              <a:rPr lang="cs-CZ" sz="2800" dirty="0" smtClean="0"/>
              <a:t> (</a:t>
            </a:r>
            <a:r>
              <a:rPr lang="cs-CZ" sz="2800" dirty="0" err="1" smtClean="0"/>
              <a:t>angl</a:t>
            </a:r>
            <a:r>
              <a:rPr lang="cs-CZ" sz="2800" dirty="0" smtClean="0"/>
              <a:t>. rozpor, štěpení, rýha), která se zabývá tím, podle jakých kritérií se voliči rozdělují do skupin, jaká kritéria jsou pro voliče při hlasování významná. S teorií cleavages poprvé vystoupili norský politolog Stein </a:t>
            </a:r>
            <a:r>
              <a:rPr lang="cs-CZ" sz="2800" dirty="0" err="1" smtClean="0"/>
              <a:t>Rokkan</a:t>
            </a:r>
            <a:r>
              <a:rPr lang="cs-CZ" sz="2800" dirty="0" smtClean="0"/>
              <a:t> (1921-1979) a americký politolog </a:t>
            </a:r>
            <a:r>
              <a:rPr lang="cs-CZ" sz="2800" dirty="0" err="1" smtClean="0"/>
              <a:t>Seymour</a:t>
            </a:r>
            <a:r>
              <a:rPr lang="cs-CZ" sz="2800" dirty="0" smtClean="0"/>
              <a:t> Martin </a:t>
            </a:r>
            <a:r>
              <a:rPr lang="cs-CZ" sz="2800" dirty="0" err="1" smtClean="0"/>
              <a:t>Lipset</a:t>
            </a:r>
            <a:r>
              <a:rPr lang="cs-CZ" sz="2800" dirty="0" smtClean="0"/>
              <a:t> (1922-2006) v r. 1967. V současnosti lze hlavní kritéria štěpení vymezit takto:</a:t>
            </a:r>
          </a:p>
          <a:p>
            <a:pPr>
              <a:buFont typeface="Calibri" pitchFamily="34" charset="0"/>
              <a:buChar char="-"/>
            </a:pPr>
            <a:r>
              <a:rPr lang="cs-CZ" sz="2800" i="1" dirty="0" smtClean="0"/>
              <a:t>Dimenze socioekonomická</a:t>
            </a:r>
            <a:r>
              <a:rPr lang="cs-CZ" sz="2800" dirty="0" smtClean="0"/>
              <a:t>. Tato dimenze se nejlépe kryje s dimenzí pravice - levice tak, jak je obecně vnímána - pravicové strany podporují volnou tržní ekonomiku, levicové usilují o sociální stát. Odráží rozpor mezi třídami (vrstvami, stavy) podle zdrojů živobytí: </a:t>
            </a:r>
          </a:p>
          <a:p>
            <a:pPr lvl="1">
              <a:buFont typeface="Calibri" pitchFamily="34" charset="0"/>
              <a:buChar char="-"/>
            </a:pPr>
            <a:r>
              <a:rPr lang="cs-CZ" dirty="0" smtClean="0"/>
              <a:t>vlastníků a organizátorů (podnikatelů),</a:t>
            </a:r>
          </a:p>
          <a:p>
            <a:pPr lvl="1">
              <a:buFont typeface="Calibri" pitchFamily="34" charset="0"/>
              <a:buChar char="-"/>
            </a:pPr>
            <a:r>
              <a:rPr lang="cs-CZ" dirty="0" smtClean="0"/>
              <a:t>nevlastníků (zaměstnanců, nepřesně označovaných za "pracující", tj. lidí s vlastními příjmy),</a:t>
            </a:r>
          </a:p>
          <a:p>
            <a:pPr lvl="1">
              <a:buFont typeface="Calibri" pitchFamily="34" charset="0"/>
              <a:buChar char="-"/>
            </a:pPr>
            <a:r>
              <a:rPr lang="cs-CZ" dirty="0" smtClean="0"/>
              <a:t>nezaměstnaných (bez vlastních příjmů a bez nároku na podporu z jiných důvodů) a</a:t>
            </a:r>
          </a:p>
          <a:p>
            <a:pPr lvl="1">
              <a:buFont typeface="Calibri" pitchFamily="34" charset="0"/>
              <a:buChar char="-"/>
            </a:pPr>
            <a:r>
              <a:rPr lang="cs-CZ" dirty="0" smtClean="0"/>
              <a:t>důchodců (hlavním příjmem je podpora, zejména z důvodů věkových nebo zdravotních, bez vztahu k zásluhám, tedy nikoliv odměna; zdrojem podpory je především rodina, obec a stát).</a:t>
            </a:r>
          </a:p>
          <a:p>
            <a:pPr>
              <a:buFont typeface="Calibri" pitchFamily="34" charset="0"/>
              <a:buChar char="-"/>
            </a:pPr>
            <a:r>
              <a:rPr lang="cs-CZ" sz="2800" i="1" dirty="0" smtClean="0"/>
              <a:t>Dimenze náboženská</a:t>
            </a:r>
            <a:r>
              <a:rPr lang="cs-CZ" sz="2800" dirty="0" smtClean="0"/>
              <a:t>, vztah mezi státem a náboženstvím, mezi náboženstvími (vč. ateismu) navzájem.</a:t>
            </a:r>
          </a:p>
          <a:p>
            <a:pPr>
              <a:buFont typeface="Calibri" pitchFamily="34" charset="0"/>
              <a:buChar char="-"/>
            </a:pPr>
            <a:r>
              <a:rPr lang="cs-CZ" sz="2800" i="1" dirty="0" smtClean="0"/>
              <a:t>Dimenze regionální a kulturně-etnická</a:t>
            </a:r>
            <a:r>
              <a:rPr lang="cs-CZ" sz="2800" dirty="0" smtClean="0"/>
              <a:t>. Tato dimenze nám zachycuje rozpor mezi dominantním centrem a periferií, která se (domněle nebo skutečně) cítí být krácena na svých právech. Kromě periferie (kterou chápeme víceméně geograficky) se může jednat také o skupinu etnickou, národnostní nebo jinou menšinu, které usilují o emancipaci. Z těchto skupin nabývá v současnosti značného významu hnutí za rovná práva žen a ženy se vyhraňují jako specifická skupina voličů. Významný je i rozpor město - venkov, který nabývá významu v zemích, kde je mezi městem a venkovem významný rozdíl v zájmech, a v zemích s prudkým rozvojem měst.</a:t>
            </a:r>
          </a:p>
          <a:p>
            <a:pPr>
              <a:buFont typeface="Calibri" pitchFamily="34" charset="0"/>
              <a:buChar char="-"/>
            </a:pPr>
            <a:r>
              <a:rPr lang="cs-CZ" sz="2800" i="1" dirty="0" smtClean="0"/>
              <a:t>Dimenze postmateriální</a:t>
            </a:r>
            <a:r>
              <a:rPr lang="cs-CZ" sz="2800" dirty="0" smtClean="0"/>
              <a:t>. Tuto dimenzi vymezují především strany, bojující za ochranu životního prostředí, tedy strany zelených.</a:t>
            </a:r>
          </a:p>
          <a:p>
            <a:pPr>
              <a:buFont typeface="Calibri" pitchFamily="34" charset="0"/>
              <a:buChar char="-"/>
            </a:pPr>
            <a:r>
              <a:rPr lang="cs-CZ" sz="2800" i="1" dirty="0" smtClean="0"/>
              <a:t>Dimenze netolerance</a:t>
            </a:r>
            <a:r>
              <a:rPr lang="cs-CZ" sz="2800" dirty="0" smtClean="0"/>
              <a:t>: antisystémové strany - extrémní pravice, extrémní levice.</a:t>
            </a:r>
          </a:p>
          <a:p>
            <a:pPr>
              <a:buFont typeface="Calibri" pitchFamily="34" charset="0"/>
              <a:buChar char="-"/>
            </a:pPr>
            <a:r>
              <a:rPr lang="cs-CZ" sz="2800" i="1" dirty="0" smtClean="0"/>
              <a:t>Dimenze zahraniční politiky</a:t>
            </a:r>
            <a:r>
              <a:rPr lang="cs-CZ" sz="2800" dirty="0" smtClean="0"/>
              <a:t>, zejména postoje vůči sousedním zemím, národům a vůči mocnostem. Např. v současné Evropě vůči Evropské unii a ke Spojeným státům americkým.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Politické strany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412776"/>
            <a:ext cx="7056784" cy="471338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800" b="1" dirty="0" smtClean="0"/>
              <a:t>Politické strany</a:t>
            </a:r>
          </a:p>
          <a:p>
            <a:pPr lvl="0">
              <a:buFont typeface="Calibri" pitchFamily="34" charset="0"/>
              <a:buChar char="-"/>
            </a:pPr>
            <a:r>
              <a:rPr lang="cs-CZ" sz="4000" dirty="0" smtClean="0"/>
              <a:t>subjekty, které usilují o vítězství ve volbách</a:t>
            </a:r>
          </a:p>
          <a:p>
            <a:pPr lvl="0">
              <a:buFont typeface="Calibri" pitchFamily="34" charset="0"/>
              <a:buChar char="-"/>
            </a:pPr>
            <a:r>
              <a:rPr lang="cs-CZ" sz="4000" dirty="0" smtClean="0"/>
              <a:t>jsou to soukromoprávní korporace</a:t>
            </a:r>
          </a:p>
          <a:p>
            <a:pPr lvl="0">
              <a:buFont typeface="Calibri" pitchFamily="34" charset="0"/>
              <a:buChar char="-"/>
            </a:pPr>
            <a:r>
              <a:rPr lang="cs-CZ" sz="4000" dirty="0" smtClean="0"/>
              <a:t>jsou odděleny od státu, ale současně zastávají významné ústavní funkce</a:t>
            </a:r>
          </a:p>
          <a:p>
            <a:pPr lvl="0">
              <a:buFont typeface="Calibri" pitchFamily="34" charset="0"/>
              <a:buChar char="-"/>
            </a:pPr>
            <a:r>
              <a:rPr lang="cs-CZ" sz="4000" dirty="0" smtClean="0"/>
              <a:t>jsou to privilegovaná a trvalá sdružení občanů, která mají právní subjektivitu, podléhají registraci, jsou oddělena od státu, ve své organizaci a činnosti se řídí demokratickými principy a navzájem  mezi sebou svobodně  soutěží na základě principu rovnosti </a:t>
            </a:r>
          </a:p>
          <a:p>
            <a:pPr lvl="0">
              <a:buFont typeface="Calibri" pitchFamily="34" charset="0"/>
              <a:buChar char="-"/>
            </a:pPr>
            <a:r>
              <a:rPr lang="cs-CZ" sz="4000" dirty="0" smtClean="0"/>
              <a:t>upravuje je zákon o sdružování politických stran a hnutí (494/1991 Sb.). </a:t>
            </a:r>
          </a:p>
          <a:p>
            <a:pPr lvl="0">
              <a:buFont typeface="Calibri" pitchFamily="34" charset="0"/>
              <a:buChar char="-"/>
            </a:pPr>
            <a:r>
              <a:rPr lang="cs-CZ" sz="4000" dirty="0" smtClean="0"/>
              <a:t>vznikají registrací, kterou provádí Ministerstvo vnitra, návrh musí obsahovat stanovy politické strany a petici s minimálně tisícem podpisů občanů</a:t>
            </a:r>
          </a:p>
          <a:p>
            <a:pPr lvl="0">
              <a:buFont typeface="Calibri" pitchFamily="34" charset="0"/>
              <a:buChar char="-"/>
            </a:pPr>
            <a:r>
              <a:rPr lang="cs-CZ" sz="4000" dirty="0" smtClean="0"/>
              <a:t>zanikají výmazem ze seznamu MV, na žádost politické strany samotné nebo pokud je zrušena soudem. Návrh na zrušení může učinit pouze prezident nebo vláda.</a:t>
            </a:r>
          </a:p>
          <a:p>
            <a:pPr lvl="0">
              <a:buNone/>
            </a:pPr>
            <a:r>
              <a:rPr lang="cs-CZ" sz="4800" b="1" dirty="0" smtClean="0"/>
              <a:t>Systém politických stran </a:t>
            </a:r>
          </a:p>
          <a:p>
            <a:pPr lvl="0">
              <a:buNone/>
            </a:pPr>
            <a:r>
              <a:rPr lang="cs-CZ" sz="4000" dirty="0" smtClean="0"/>
              <a:t>= soustava politických stran a jejích vzájemných vztahů na úrovni voleb, moci zákonodárné a výkonné. Dělí se na: 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systém </a:t>
            </a:r>
            <a:r>
              <a:rPr lang="cs-CZ" sz="4000" dirty="0" err="1" smtClean="0"/>
              <a:t>jednostranický</a:t>
            </a:r>
            <a:r>
              <a:rPr lang="cs-CZ" sz="4000" dirty="0" smtClean="0"/>
              <a:t> (nedemokratický systém)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systém dvou stran (jedna vládnoucí, druhá v opozici; např. ve VB)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systém více politických stran (tradičně funguje v systémech poměrného zastoupení; systém umírněného pluralismu)</a:t>
            </a:r>
          </a:p>
          <a:p>
            <a:pPr lvl="0">
              <a:buNone/>
            </a:pPr>
            <a:r>
              <a:rPr lang="cs-CZ" sz="4800" b="1" dirty="0" smtClean="0"/>
              <a:t>Financování a kontrola politických stran</a:t>
            </a:r>
            <a:endParaRPr lang="cs-CZ" sz="4800" dirty="0" smtClean="0"/>
          </a:p>
          <a:p>
            <a:pPr lvl="0">
              <a:buNone/>
            </a:pPr>
            <a:r>
              <a:rPr lang="cs-CZ" sz="4000" dirty="0" smtClean="0"/>
              <a:t>-	jsou považovány za partnery státu</a:t>
            </a:r>
          </a:p>
          <a:p>
            <a:pPr lvl="0">
              <a:buNone/>
            </a:pPr>
            <a:r>
              <a:rPr lang="cs-CZ" sz="4000" dirty="0" smtClean="0"/>
              <a:t>-	možné zákonné příjmy: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příspěvek ze státního rozpočtu ČR na úhradu volebních nákladů (do poslanecké sněmovny pokud získá 1,5% hlasů – 100,- Kč na hlas)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stálý příspěvek ze státního rozpočtu na činnost strany nebo hnutí (pokud získá 3% hlasů - 6 mil.)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příspěvek ze státního rozpočtu na mandát (900 tisíc na poslance ročně)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členské příspěvky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dary a dědictví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příjmy z pronájmu a prodeje movitého a nemovitého majetku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úroky z vkladů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příjmy vznikající z účasti na podnikání jiných právnických osob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příjmy z pořádání tombol, kulturních, společenských, sportovních, rekreačních, vzdělávacích a politických akcí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půjčky a úvěry</a:t>
            </a:r>
          </a:p>
          <a:p>
            <a:pPr lvl="1">
              <a:buFont typeface="Calibri" pitchFamily="34" charset="0"/>
              <a:buChar char="-"/>
            </a:pPr>
            <a:r>
              <a:rPr lang="cs-CZ" sz="4000" dirty="0" smtClean="0"/>
              <a:t>politické strany jsou povinny do 1.4. podat Poslanecké sněmovně a NKÚ výroční finanční zprávu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Politické strany 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796136" y="1844824"/>
          <a:ext cx="2659519" cy="4064000"/>
        </p:xfrm>
        <a:graphic>
          <a:graphicData uri="http://schemas.openxmlformats.org/drawingml/2006/table">
            <a:tbl>
              <a:tblPr/>
              <a:tblGrid>
                <a:gridCol w="1038479"/>
                <a:gridCol w="405260"/>
                <a:gridCol w="405260"/>
                <a:gridCol w="405260"/>
                <a:gridCol w="405260"/>
              </a:tblGrid>
              <a:tr h="265952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sz="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Strana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Zastupitelský sbor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595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PS1)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Senát2)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Kraje3)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EP4)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Česká strana sociálně demokratická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56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46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205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Občanská demokratická strana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53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102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TOP 09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41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44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it-IT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Komunistická strana Čech a Moravy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Česká pirátská strana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Ostravak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Věci veřejné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SNK Evropští demokraté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67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Křesťanská a demokratická unie - Československá strana lidová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61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Strana zelených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Severočeši.</a:t>
                      </a:r>
                      <a:r>
                        <a:rPr lang="cs-CZ" sz="7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cz</a:t>
                      </a:r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Starostové pro Liberecký kraj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9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STAROSTOVÉ A NEZÁVISLÍ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N/A</a:t>
                      </a:r>
                    </a:p>
                  </a:txBody>
                  <a:tcPr marL="6332" marR="6332" marT="63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1259632" y="1916832"/>
            <a:ext cx="417646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400" b="1" dirty="0" smtClean="0"/>
              <a:t>Mandáty českých politických subjektů v zastupitelských sborech</a:t>
            </a:r>
          </a:p>
          <a:p>
            <a:pPr>
              <a:buNone/>
            </a:pPr>
            <a:r>
              <a:rPr lang="cs-CZ" sz="1200" dirty="0" smtClean="0"/>
              <a:t>Tabulka udává počet mandátů českých politických stran a hnutí, které obdržely ve volbách. Nereflektuje změny v průběhu volebního období. Neobsahuje také politické subjekty, jejichž členové byli zvoleni na kandidátce jiné strany nebo hnutí. Do Poslanecké sněmovny byli v květnu 2010 na kandidátce TOP 09 zvoleni 3 členové STAN a 2 členové SLK, na kandidátce Věcí veřejných pak 3 členové SNK Evropských demokratů.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Legenda </a:t>
            </a:r>
          </a:p>
          <a:p>
            <a:pPr>
              <a:buNone/>
            </a:pPr>
            <a:r>
              <a:rPr lang="cs-CZ" sz="1200" dirty="0" smtClean="0"/>
              <a:t>1) – mandáty vzešlé z voleb do PSP 2010</a:t>
            </a:r>
          </a:p>
          <a:p>
            <a:pPr>
              <a:buNone/>
            </a:pPr>
            <a:r>
              <a:rPr lang="cs-CZ" sz="1200" dirty="0" smtClean="0"/>
              <a:t>2) – mandáty vzešlé z voleb do jedné třetiny Senátu 2008, 2010, 2012 a z doplňovacích voleb do Senátu 2011</a:t>
            </a:r>
          </a:p>
          <a:p>
            <a:pPr>
              <a:buNone/>
            </a:pPr>
            <a:r>
              <a:rPr lang="cs-CZ" sz="1200" dirty="0" smtClean="0"/>
              <a:t>3) – mandáty vzešlé z voleb do zastupitelstev krajů 2012</a:t>
            </a:r>
          </a:p>
          <a:p>
            <a:pPr>
              <a:buNone/>
            </a:pPr>
            <a:r>
              <a:rPr lang="cs-CZ" sz="1200" dirty="0" smtClean="0"/>
              <a:t>4) – mandáty vzešlé z voleb do EP 2009</a:t>
            </a:r>
            <a:endParaRPr lang="cs-CZ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Cabada</a:t>
            </a:r>
            <a:r>
              <a:rPr lang="cs-CZ" dirty="0" smtClean="0"/>
              <a:t>, L., Kubát, M.: Úvod do studia politické vědy, </a:t>
            </a:r>
            <a:r>
              <a:rPr lang="cs-CZ" dirty="0" err="1" smtClean="0"/>
              <a:t>Eurolex</a:t>
            </a:r>
            <a:r>
              <a:rPr lang="cs-CZ" dirty="0" smtClean="0"/>
              <a:t> Bohemia, Praha, 2002</a:t>
            </a:r>
          </a:p>
          <a:p>
            <a:r>
              <a:rPr lang="cs-CZ" dirty="0" smtClean="0"/>
              <a:t>David, R.: Politologie, Základy společenských věd, Nakladatelství Olomouc, 2002</a:t>
            </a:r>
          </a:p>
          <a:p>
            <a:r>
              <a:rPr lang="cs-CZ" dirty="0" smtClean="0"/>
              <a:t>Dočekalová, P., Švec, K. a kol.: Úvod do politologie,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Praha, 2009</a:t>
            </a:r>
          </a:p>
          <a:p>
            <a:r>
              <a:rPr lang="cs-CZ" dirty="0" err="1" smtClean="0"/>
              <a:t>Heywood</a:t>
            </a:r>
            <a:r>
              <a:rPr lang="cs-CZ" dirty="0" smtClean="0"/>
              <a:t>, A.: Politické ideologie, </a:t>
            </a:r>
            <a:r>
              <a:rPr lang="cs-CZ" dirty="0" err="1" smtClean="0"/>
              <a:t>Eurolex</a:t>
            </a:r>
            <a:r>
              <a:rPr lang="cs-CZ" dirty="0" smtClean="0"/>
              <a:t> Bohemia, Praha, 2005</a:t>
            </a:r>
          </a:p>
          <a:p>
            <a:r>
              <a:rPr lang="cs-CZ" dirty="0" err="1" smtClean="0"/>
              <a:t>Říchová</a:t>
            </a:r>
            <a:r>
              <a:rPr lang="cs-CZ" dirty="0" smtClean="0"/>
              <a:t>, B. Úvod do současné politologie, Portál, Praha, 2002</a:t>
            </a:r>
          </a:p>
          <a:p>
            <a:r>
              <a:rPr lang="cs-CZ" dirty="0" err="1" smtClean="0"/>
              <a:t>Sartori</a:t>
            </a:r>
            <a:r>
              <a:rPr lang="cs-CZ" dirty="0" smtClean="0"/>
              <a:t>, G.: Strany a stranické systémy. Schéma pro analýzu, CDK, Brno, 2005</a:t>
            </a:r>
          </a:p>
          <a:p>
            <a:r>
              <a:rPr lang="cs-CZ" dirty="0" smtClean="0"/>
              <a:t>Vodička, K., </a:t>
            </a:r>
            <a:r>
              <a:rPr lang="cs-CZ" dirty="0" err="1" smtClean="0"/>
              <a:t>Cabada</a:t>
            </a:r>
            <a:r>
              <a:rPr lang="cs-CZ" dirty="0" smtClean="0"/>
              <a:t>, L.: Politický systém české republiky : historie a současnost, 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1045</Words>
  <Application>Microsoft Office PowerPoint</Application>
  <PresentationFormat>Předvádění na obrazovce (4:3)</PresentationFormat>
  <Paragraphs>209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Politické strany </vt:lpstr>
      <vt:lpstr>Politické strany </vt:lpstr>
      <vt:lpstr>Politické strany </vt:lpstr>
      <vt:lpstr>Politické strany </vt:lpstr>
      <vt:lpstr>Politické strany </vt:lpstr>
      <vt:lpstr>Politické strany 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Politické strany</dc:title>
  <dc:creator>Šormovi</dc:creator>
  <cp:lastModifiedBy>Gymnázium a SOŠ</cp:lastModifiedBy>
  <cp:revision>9</cp:revision>
  <dcterms:created xsi:type="dcterms:W3CDTF">2013-09-17T13:45:45Z</dcterms:created>
  <dcterms:modified xsi:type="dcterms:W3CDTF">2013-09-23T07:05:21Z</dcterms:modified>
</cp:coreProperties>
</file>