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6" r:id="rId3"/>
    <p:sldId id="257" r:id="rId4"/>
    <p:sldId id="258" r:id="rId5"/>
    <p:sldId id="259" r:id="rId6"/>
    <p:sldId id="260" r:id="rId7"/>
    <p:sldId id="261"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90" y="-2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E5E7304-DDF8-4EE3-A919-B9D751DAAE71}"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E5E7304-DDF8-4EE3-A919-B9D751DAAE71}" type="datetimeFigureOut">
              <a:rPr lang="cs-CZ" smtClean="0"/>
              <a:pPr/>
              <a:t>23.9.2013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8E5E7304-DDF8-4EE3-A919-B9D751DAAE71}" type="datetimeFigureOut">
              <a:rPr lang="cs-CZ" smtClean="0"/>
              <a:pPr/>
              <a:t>23.9.2013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E5E7304-DDF8-4EE3-A919-B9D751DAAE71}" type="datetimeFigureOut">
              <a:rPr lang="cs-CZ" smtClean="0"/>
              <a:pPr/>
              <a:t>23.9.2013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E5E7304-DDF8-4EE3-A919-B9D751DAAE71}"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E5E7304-DDF8-4EE3-A919-B9D751DAAE71}" type="datetimeFigureOut">
              <a:rPr lang="cs-CZ" smtClean="0"/>
              <a:pPr/>
              <a:t>23.9.2013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812A35-8529-456E-9249-7E98149AF05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E7304-DDF8-4EE3-A919-B9D751DAAE71}" type="datetimeFigureOut">
              <a:rPr lang="cs-CZ" smtClean="0"/>
              <a:pPr/>
              <a:t>23.9.2013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812A35-8529-456E-9249-7E98149AF05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24579" name="Group 3"/>
          <p:cNvGraphicFramePr>
            <a:graphicFrameLocks noGrp="1"/>
          </p:cNvGraphicFramePr>
          <p:nvPr/>
        </p:nvGraphicFramePr>
        <p:xfrm>
          <a:off x="1258888" y="1773238"/>
          <a:ext cx="6769100" cy="4886022"/>
        </p:xfrm>
        <a:graphic>
          <a:graphicData uri="http://schemas.openxmlformats.org/drawingml/2006/table">
            <a:tbl>
              <a:tblPr/>
              <a:tblGrid>
                <a:gridCol w="1512887"/>
                <a:gridCol w="5256213"/>
              </a:tblGrid>
              <a:tr h="506413">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ea typeface="Times New Roman" pitchFamily="18" charset="0"/>
                          <a:cs typeface="Arial" charset="0"/>
                        </a:rPr>
                        <a:t>Název školy</a:t>
                      </a:r>
                      <a:endParaRPr kumimoji="0" lang="cs-CZ" sz="1400" b="0" i="0" u="none" strike="noStrike" cap="none" normalizeH="0" baseline="0" dirty="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Gymnázium, střední odborná škola, střední odborné učiliště a vyšší odborná škola, Hořice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Číslo projektu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CZ.1.07/1.5.00/34.0873</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Název materiálu</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rPr>
                        <a:t>Volby, volební právo </a:t>
                      </a:r>
                      <a:r>
                        <a:rPr kumimoji="0" lang="cs-CZ" sz="1400" b="0" i="0" u="none" strike="noStrike" cap="none" normalizeH="0" baseline="0" dirty="0" smtClean="0">
                          <a:ln>
                            <a:noFill/>
                          </a:ln>
                          <a:solidFill>
                            <a:schemeClr val="tx1"/>
                          </a:solidFill>
                          <a:effectLst/>
                          <a:latin typeface="Arial" charset="0"/>
                          <a:ea typeface="Times New Roman" pitchFamily="18" charset="0"/>
                          <a:cs typeface="Arial" charset="0"/>
                        </a:rPr>
                        <a:t>(</a:t>
                      </a:r>
                      <a:r>
                        <a:rPr kumimoji="0" lang="cs-CZ" sz="1400" b="0" i="0" u="none" strike="noStrike" cap="none" normalizeH="0" baseline="0" dirty="0" smtClean="0">
                          <a:ln>
                            <a:noFill/>
                          </a:ln>
                          <a:solidFill>
                            <a:schemeClr val="tx1"/>
                          </a:solidFill>
                          <a:effectLst/>
                          <a:latin typeface="Arial" charset="0"/>
                          <a:cs typeface="Arial" charset="0"/>
                        </a:rPr>
                        <a:t>VY_32_INOVACE_05.03.16)</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383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Autor</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Mgr. Vladimír Šorma</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Tematická oblast</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Základy politologie</a:t>
                      </a: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Ročník</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Sedmý</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Datum tvorby</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Březen</a:t>
                      </a: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 2012</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92188">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Anotace</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Prezentace je určena pro výuku základů politologie (politické vědy) v hodinách Základů společenských věd ve třetím ročníku, seznamuje studenty se základními termíny v oboru </a:t>
                      </a:r>
                      <a:r>
                        <a:rPr kumimoji="0" lang="cs-CZ" sz="1400" b="0" i="0" u="none" strike="noStrike" cap="none" normalizeH="0" baseline="0" smtClean="0">
                          <a:ln>
                            <a:noFill/>
                          </a:ln>
                          <a:solidFill>
                            <a:schemeClr val="tx1"/>
                          </a:solidFill>
                          <a:effectLst/>
                          <a:latin typeface="Arial" charset="0"/>
                          <a:cs typeface="Arial" charset="0"/>
                        </a:rPr>
                        <a:t>politologie a politiky</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09625">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ea typeface="Times New Roman" pitchFamily="18" charset="0"/>
                          <a:cs typeface="Arial" charset="0"/>
                        </a:rPr>
                        <a:t>Metodický pokyn</a:t>
                      </a:r>
                      <a:endParaRPr kumimoji="0" lang="cs-CZ" sz="1400" b="0" i="0" u="none" strike="noStrike" cap="none" normalizeH="0" baseline="0" smtClean="0">
                        <a:ln>
                          <a:noFill/>
                        </a:ln>
                        <a:solidFill>
                          <a:schemeClr val="tx1"/>
                        </a:solidFill>
                        <a:effectLst/>
                        <a:latin typeface="Arial" charset="0"/>
                        <a:ea typeface="Calibri" pitchFamily="34" charset="0"/>
                        <a:cs typeface="Arial" charset="0"/>
                      </a:endParaRPr>
                    </a:p>
                  </a:txBody>
                  <a:tcPr marL="79427" marR="79427" marT="39713" marB="39713"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ea typeface="Times New Roman" pitchFamily="18" charset="0"/>
                          <a:cs typeface="Arial" charset="0"/>
                        </a:rPr>
                        <a:t>Šablona slouží jako digitalizovaná učebnice pro žáky třetího ročníku  Základů společenských věd – Politologie; jednotlivé strany prezentace na sebe tematicky navazují, řeší problematiku definování a cílů </a:t>
                      </a:r>
                      <a:r>
                        <a:rPr kumimoji="0" lang="cs-CZ" sz="1400" b="0" i="0" u="none" strike="noStrike" cap="none" normalizeH="0" baseline="0" smtClean="0">
                          <a:ln>
                            <a:noFill/>
                          </a:ln>
                          <a:solidFill>
                            <a:schemeClr val="tx1"/>
                          </a:solidFill>
                          <a:effectLst/>
                          <a:latin typeface="Arial" charset="0"/>
                          <a:cs typeface="Arial" charset="0"/>
                        </a:rPr>
                        <a:t>politologie a politiky</a:t>
                      </a:r>
                      <a:r>
                        <a:rPr kumimoji="0" lang="cs-CZ" sz="1400" b="0" i="0" u="none" strike="noStrike" cap="none" normalizeH="0" baseline="0" smtClean="0">
                          <a:ln>
                            <a:noFill/>
                          </a:ln>
                          <a:solidFill>
                            <a:schemeClr val="tx1"/>
                          </a:solidFill>
                          <a:effectLst/>
                          <a:latin typeface="Arial" charset="0"/>
                          <a:cs typeface="Times New Roman" pitchFamily="18" charset="0"/>
                        </a:rPr>
                        <a:t>. Časová dotace materiálu je 15-20 minut.</a:t>
                      </a:r>
                      <a:endParaRPr kumimoji="0" lang="cs-CZ" sz="1400" b="0" i="0" u="none" strike="noStrike" cap="none" normalizeH="0" baseline="0" smtClean="0">
                        <a:ln>
                          <a:noFill/>
                        </a:ln>
                        <a:solidFill>
                          <a:schemeClr val="tx1"/>
                        </a:solidFill>
                        <a:effectLst/>
                        <a:latin typeface="Arial" charset="0"/>
                        <a:ea typeface="Calibri" pitchFamily="34" charset="0"/>
                        <a:cs typeface="Calibri" pitchFamily="34" charset="0"/>
                      </a:endParaRPr>
                    </a:p>
                  </a:txBody>
                  <a:tcPr marL="79427" marR="79427" marT="39713" marB="39713"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Volby, volební právo </a:t>
            </a:r>
          </a:p>
        </p:txBody>
      </p:sp>
      <p:sp>
        <p:nvSpPr>
          <p:cNvPr id="5" name="Zástupný symbol pro obsah 4"/>
          <p:cNvSpPr>
            <a:spLocks noGrp="1"/>
          </p:cNvSpPr>
          <p:nvPr>
            <p:ph idx="1"/>
          </p:nvPr>
        </p:nvSpPr>
        <p:spPr>
          <a:xfrm>
            <a:off x="1835696" y="1600200"/>
            <a:ext cx="6480720" cy="4525963"/>
          </a:xfrm>
        </p:spPr>
        <p:txBody>
          <a:bodyPr>
            <a:normAutofit fontScale="25000" lnSpcReduction="20000"/>
          </a:bodyPr>
          <a:lstStyle/>
          <a:p>
            <a:pPr>
              <a:buNone/>
            </a:pPr>
            <a:r>
              <a:rPr lang="cs-CZ" sz="4800" b="1" dirty="0" smtClean="0"/>
              <a:t>Volby</a:t>
            </a:r>
            <a:endParaRPr lang="cs-CZ" sz="4800" dirty="0"/>
          </a:p>
          <a:p>
            <a:pPr lvl="0">
              <a:buFontTx/>
              <a:buChar char="-"/>
            </a:pPr>
            <a:r>
              <a:rPr lang="cs-CZ" sz="4000" dirty="0" smtClean="0"/>
              <a:t>volbami </a:t>
            </a:r>
            <a:r>
              <a:rPr lang="cs-CZ" sz="4000" dirty="0"/>
              <a:t>jsou v demokratických státech ustavovány různé orgány veřejné moci. </a:t>
            </a:r>
            <a:endParaRPr lang="cs-CZ" sz="4000" dirty="0" smtClean="0"/>
          </a:p>
          <a:p>
            <a:pPr lvl="0">
              <a:buFontTx/>
              <a:buChar char="-"/>
            </a:pPr>
            <a:r>
              <a:rPr lang="cs-CZ" sz="4000" dirty="0" smtClean="0"/>
              <a:t>volby ustaveny v ústavách a jednotlivých zákonech, aby byla zaručena jejich demokratičnost</a:t>
            </a:r>
            <a:endParaRPr lang="cs-CZ" sz="4000" dirty="0"/>
          </a:p>
          <a:p>
            <a:pPr lvl="0">
              <a:buNone/>
            </a:pPr>
            <a:r>
              <a:rPr lang="cs-CZ" sz="4000" dirty="0" smtClean="0"/>
              <a:t>- 	dělíme </a:t>
            </a:r>
            <a:r>
              <a:rPr lang="cs-CZ" sz="4000" dirty="0"/>
              <a:t>je na:</a:t>
            </a:r>
          </a:p>
          <a:p>
            <a:pPr lvl="1">
              <a:buFont typeface="Calibri" pitchFamily="34" charset="0"/>
              <a:buChar char="-"/>
            </a:pPr>
            <a:r>
              <a:rPr lang="cs-CZ" sz="4000" dirty="0"/>
              <a:t>parlamentní (sem patří i volby do Evropského parlamentu)</a:t>
            </a:r>
          </a:p>
          <a:p>
            <a:pPr lvl="1">
              <a:buFont typeface="Calibri" pitchFamily="34" charset="0"/>
              <a:buChar char="-"/>
            </a:pPr>
            <a:r>
              <a:rPr lang="cs-CZ" sz="4000" dirty="0"/>
              <a:t>regionální</a:t>
            </a:r>
          </a:p>
          <a:p>
            <a:pPr lvl="1">
              <a:buFont typeface="Calibri" pitchFamily="34" charset="0"/>
              <a:buChar char="-"/>
            </a:pPr>
            <a:r>
              <a:rPr lang="cs-CZ" sz="4000" dirty="0"/>
              <a:t>komunální </a:t>
            </a:r>
          </a:p>
          <a:p>
            <a:pPr lvl="1">
              <a:buFont typeface="Calibri" pitchFamily="34" charset="0"/>
              <a:buChar char="-"/>
            </a:pPr>
            <a:r>
              <a:rPr lang="cs-CZ" sz="4000" dirty="0"/>
              <a:t>prezidentské</a:t>
            </a:r>
          </a:p>
          <a:p>
            <a:pPr lvl="0">
              <a:buNone/>
            </a:pPr>
            <a:r>
              <a:rPr lang="cs-CZ" sz="4800" b="1" dirty="0" smtClean="0"/>
              <a:t>Funkce voleb</a:t>
            </a:r>
            <a:endParaRPr lang="cs-CZ" sz="4000" dirty="0"/>
          </a:p>
          <a:p>
            <a:pPr lvl="0">
              <a:buFont typeface="Calibri" pitchFamily="34" charset="0"/>
              <a:buChar char="-"/>
            </a:pPr>
            <a:r>
              <a:rPr lang="cs-CZ" sz="4000" dirty="0"/>
              <a:t>legitimace veřejné moci</a:t>
            </a:r>
          </a:p>
          <a:p>
            <a:pPr lvl="0">
              <a:buFont typeface="Calibri" pitchFamily="34" charset="0"/>
              <a:buChar char="-"/>
            </a:pPr>
            <a:r>
              <a:rPr lang="cs-CZ" sz="4000" dirty="0"/>
              <a:t>prostředek k výběru politické elity</a:t>
            </a:r>
          </a:p>
          <a:p>
            <a:pPr lvl="0">
              <a:buFont typeface="Calibri" pitchFamily="34" charset="0"/>
              <a:buChar char="-"/>
            </a:pPr>
            <a:r>
              <a:rPr lang="cs-CZ" sz="4000" dirty="0"/>
              <a:t>procedura  pokojného řešení politických konfliktů</a:t>
            </a:r>
          </a:p>
          <a:p>
            <a:pPr lvl="0">
              <a:buFont typeface="Calibri" pitchFamily="34" charset="0"/>
              <a:buChar char="-"/>
            </a:pPr>
            <a:r>
              <a:rPr lang="cs-CZ" sz="4000" dirty="0"/>
              <a:t>prostředek kontroly veřejné moci</a:t>
            </a:r>
          </a:p>
          <a:p>
            <a:pPr lvl="0">
              <a:buFont typeface="Calibri" pitchFamily="34" charset="0"/>
              <a:buChar char="-"/>
            </a:pPr>
            <a:r>
              <a:rPr lang="cs-CZ" sz="4000" dirty="0"/>
              <a:t>prostředek aktivizace voličů</a:t>
            </a:r>
          </a:p>
          <a:p>
            <a:pPr lvl="1">
              <a:buNone/>
            </a:pPr>
            <a:endParaRPr lang="cs-CZ" sz="4000" dirty="0"/>
          </a:p>
          <a:p>
            <a:pPr>
              <a:buNone/>
            </a:pPr>
            <a:r>
              <a:rPr lang="cs-CZ" sz="4800" b="1" dirty="0" smtClean="0"/>
              <a:t>Volební právo</a:t>
            </a:r>
            <a:endParaRPr lang="cs-CZ" sz="4800" dirty="0"/>
          </a:p>
          <a:p>
            <a:pPr lvl="0">
              <a:buNone/>
            </a:pPr>
            <a:r>
              <a:rPr lang="cs-CZ" sz="4000" dirty="0" smtClean="0"/>
              <a:t>- 2 </a:t>
            </a:r>
            <a:r>
              <a:rPr lang="cs-CZ" sz="4000" dirty="0"/>
              <a:t>významy:</a:t>
            </a:r>
          </a:p>
          <a:p>
            <a:r>
              <a:rPr lang="cs-CZ" sz="4000" dirty="0"/>
              <a:t>objektivní </a:t>
            </a:r>
            <a:r>
              <a:rPr lang="cs-CZ" sz="4000" dirty="0" smtClean="0"/>
              <a:t>smysl</a:t>
            </a:r>
            <a:endParaRPr lang="cs-CZ" sz="4000" dirty="0"/>
          </a:p>
          <a:p>
            <a:pPr lvl="1"/>
            <a:r>
              <a:rPr lang="cs-CZ" sz="4000" dirty="0"/>
              <a:t>volební právo je soubor norem upravující volby</a:t>
            </a:r>
          </a:p>
          <a:p>
            <a:pPr lvl="1"/>
            <a:r>
              <a:rPr lang="cs-CZ" sz="4000" dirty="0"/>
              <a:t>volby upraveny v Ústavě ČR, v zákoně o volbách do Parlamentu ČR (247/1995 Sb.), v zákoně o volbách do zastupitelských krajů (130/2000 Sb.), v zákoně o volbách do zastupitelstev obcí (491/2001 Sb.), v zákoně o volbách do Evropského parlamentu (62/2003 Sb.)</a:t>
            </a:r>
          </a:p>
          <a:p>
            <a:r>
              <a:rPr lang="cs-CZ" sz="4000" dirty="0"/>
              <a:t>subjektivní smysl:</a:t>
            </a:r>
          </a:p>
          <a:p>
            <a:pPr lvl="1"/>
            <a:r>
              <a:rPr lang="cs-CZ" sz="4000" dirty="0"/>
              <a:t>volební právo je významné subjektivní právo každého voliče. </a:t>
            </a:r>
          </a:p>
          <a:p>
            <a:pPr lvl="1"/>
            <a:r>
              <a:rPr lang="cs-CZ" sz="4000" dirty="0"/>
              <a:t>dále se dělí na:</a:t>
            </a:r>
          </a:p>
          <a:p>
            <a:pPr lvl="2"/>
            <a:r>
              <a:rPr lang="cs-CZ" sz="4000" dirty="0"/>
              <a:t>aktivní volební právo - </a:t>
            </a:r>
            <a:r>
              <a:rPr lang="cs-CZ" sz="4000" dirty="0" err="1"/>
              <a:t>právo</a:t>
            </a:r>
            <a:r>
              <a:rPr lang="cs-CZ" sz="4000" dirty="0"/>
              <a:t> být uznán voličem</a:t>
            </a:r>
          </a:p>
          <a:p>
            <a:pPr lvl="2"/>
            <a:r>
              <a:rPr lang="cs-CZ" sz="4000" dirty="0"/>
              <a:t>pasivní volební právo - </a:t>
            </a:r>
            <a:r>
              <a:rPr lang="cs-CZ" sz="4000" dirty="0" err="1"/>
              <a:t>právo</a:t>
            </a:r>
            <a:r>
              <a:rPr lang="cs-CZ" sz="4000" dirty="0"/>
              <a:t> vystupovat jako kandidát, zůstat jako kandidát a jako kandidát vykonávat mandát</a:t>
            </a:r>
            <a:r>
              <a:rPr lang="cs-CZ" sz="4000" dirty="0" smtClean="0"/>
              <a:t>.</a:t>
            </a:r>
            <a:endParaRPr lang="cs-CZ" sz="4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Volby, volební právo </a:t>
            </a:r>
          </a:p>
        </p:txBody>
      </p:sp>
      <p:sp>
        <p:nvSpPr>
          <p:cNvPr id="5" name="Zástupný symbol pro obsah 4"/>
          <p:cNvSpPr>
            <a:spLocks noGrp="1"/>
          </p:cNvSpPr>
          <p:nvPr>
            <p:ph idx="1"/>
          </p:nvPr>
        </p:nvSpPr>
        <p:spPr>
          <a:xfrm>
            <a:off x="1835696" y="1700808"/>
            <a:ext cx="6336704" cy="4309939"/>
          </a:xfrm>
        </p:spPr>
        <p:txBody>
          <a:bodyPr>
            <a:normAutofit fontScale="47500" lnSpcReduction="20000"/>
          </a:bodyPr>
          <a:lstStyle/>
          <a:p>
            <a:pPr lvl="0">
              <a:buNone/>
            </a:pPr>
            <a:r>
              <a:rPr lang="cs-CZ" sz="2900" b="1" dirty="0" smtClean="0"/>
              <a:t>Volební právo</a:t>
            </a:r>
          </a:p>
          <a:p>
            <a:pPr>
              <a:buNone/>
            </a:pPr>
            <a:r>
              <a:rPr lang="cs-CZ" sz="2800" dirty="0" smtClean="0"/>
              <a:t>subjektivní právo = nezadatelné lidské právo spojené s demokracií. Je spojeno s mezinárodními dokumenty o lidských právech – Všeobecná deklarace lidských práv (Charta lidských práv) – přijata Valným shromážděním OSN v roce 1948. </a:t>
            </a:r>
          </a:p>
          <a:p>
            <a:pPr lvl="0">
              <a:buNone/>
            </a:pPr>
            <a:endParaRPr lang="cs-CZ" sz="2500" dirty="0"/>
          </a:p>
          <a:p>
            <a:pPr lvl="1">
              <a:buNone/>
            </a:pPr>
            <a:r>
              <a:rPr lang="cs-CZ" sz="2500" dirty="0" smtClean="0"/>
              <a:t>- 	</a:t>
            </a:r>
            <a:r>
              <a:rPr lang="cs-CZ" sz="2700" b="1" dirty="0" smtClean="0"/>
              <a:t>všeobecné</a:t>
            </a:r>
            <a:r>
              <a:rPr lang="cs-CZ" sz="2500" dirty="0"/>
              <a:t>:</a:t>
            </a:r>
          </a:p>
          <a:p>
            <a:pPr lvl="2"/>
            <a:r>
              <a:rPr lang="cs-CZ" dirty="0"/>
              <a:t>právo volit má každý volič</a:t>
            </a:r>
          </a:p>
          <a:p>
            <a:pPr lvl="2"/>
            <a:r>
              <a:rPr lang="cs-CZ" dirty="0"/>
              <a:t>poprvé použito všeobecné volební právo při volbách v roce 1789</a:t>
            </a:r>
          </a:p>
          <a:p>
            <a:pPr lvl="2"/>
            <a:r>
              <a:rPr lang="cs-CZ" dirty="0"/>
              <a:t>do roku 1918 se podařilo zavést všeobecné volební právo ve vyspělejších státech. Nebylo to ale všeobecné volební právo, jak ho známe dnes, bylo to pouze právo pro muže</a:t>
            </a:r>
            <a:r>
              <a:rPr lang="cs-CZ" dirty="0" smtClean="0"/>
              <a:t>.</a:t>
            </a:r>
          </a:p>
          <a:p>
            <a:pPr lvl="2"/>
            <a:r>
              <a:rPr lang="cs-CZ" dirty="0"/>
              <a:t>2 typy zavedení – revoluční a postupný (ten je typický pro severské státy).</a:t>
            </a:r>
          </a:p>
          <a:p>
            <a:pPr lvl="1"/>
            <a:r>
              <a:rPr lang="cs-CZ" b="1" dirty="0"/>
              <a:t>přímé:</a:t>
            </a:r>
            <a:endParaRPr lang="cs-CZ" dirty="0"/>
          </a:p>
          <a:p>
            <a:pPr lvl="2"/>
            <a:r>
              <a:rPr lang="cs-CZ" dirty="0"/>
              <a:t>volič volí přímo </a:t>
            </a:r>
          </a:p>
          <a:p>
            <a:pPr lvl="2"/>
            <a:r>
              <a:rPr lang="cs-CZ" dirty="0"/>
              <a:t>není podmínkou demokratických voleb</a:t>
            </a:r>
          </a:p>
          <a:p>
            <a:pPr lvl="1"/>
            <a:r>
              <a:rPr lang="cs-CZ" b="1" dirty="0"/>
              <a:t>rovné:</a:t>
            </a:r>
            <a:endParaRPr lang="cs-CZ" dirty="0"/>
          </a:p>
          <a:p>
            <a:pPr lvl="2"/>
            <a:r>
              <a:rPr lang="cs-CZ" dirty="0"/>
              <a:t>každý volič má stejný počet hlasů a každý hlas má stejnou váhu</a:t>
            </a:r>
          </a:p>
          <a:p>
            <a:pPr lvl="2"/>
            <a:r>
              <a:rPr lang="cs-CZ" dirty="0"/>
              <a:t>otevřená nerovnost – např. pluralitní hlasování ve VB (bohatší vrstvy obyvatelstva měly více hlasů než chudší vrstvy)</a:t>
            </a:r>
          </a:p>
          <a:p>
            <a:pPr lvl="2"/>
            <a:r>
              <a:rPr lang="cs-CZ" dirty="0"/>
              <a:t>skrytá nerovnost  - souvisí s machinací velikostí volebních obvodů</a:t>
            </a:r>
          </a:p>
          <a:p>
            <a:pPr lvl="1"/>
            <a:r>
              <a:rPr lang="cs-CZ" b="1" dirty="0" smtClean="0"/>
              <a:t>tajné:</a:t>
            </a:r>
            <a:r>
              <a:rPr lang="cs-CZ" dirty="0" smtClean="0"/>
              <a:t> </a:t>
            </a:r>
            <a:endParaRPr lang="cs-CZ" dirty="0"/>
          </a:p>
          <a:p>
            <a:pPr lvl="2"/>
            <a:r>
              <a:rPr lang="cs-CZ" dirty="0"/>
              <a:t>nikdo nemůže zjistit ani zjišťovat, jak kdo volil</a:t>
            </a:r>
          </a:p>
          <a:p>
            <a:pPr lvl="2"/>
            <a:r>
              <a:rPr lang="cs-CZ" dirty="0"/>
              <a:t>volba aklamací = každý poslanec vstane a </a:t>
            </a:r>
            <a:r>
              <a:rPr lang="cs-CZ" dirty="0" smtClean="0"/>
              <a:t>řekne, </a:t>
            </a:r>
            <a:r>
              <a:rPr lang="cs-CZ" dirty="0"/>
              <a:t>jak volí </a:t>
            </a:r>
          </a:p>
          <a:p>
            <a:pPr lvl="2">
              <a:buNone/>
            </a:pPr>
            <a:endParaRPr lang="cs-CZ" sz="4000" dirty="0"/>
          </a:p>
          <a:p>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Volby, volební právo </a:t>
            </a:r>
            <a:endParaRPr lang="cs-CZ" dirty="0"/>
          </a:p>
        </p:txBody>
      </p:sp>
      <p:sp>
        <p:nvSpPr>
          <p:cNvPr id="3" name="Zástupný symbol pro obsah 2"/>
          <p:cNvSpPr>
            <a:spLocks noGrp="1"/>
          </p:cNvSpPr>
          <p:nvPr>
            <p:ph idx="1"/>
          </p:nvPr>
        </p:nvSpPr>
        <p:spPr>
          <a:xfrm>
            <a:off x="1763688" y="1484784"/>
            <a:ext cx="6768752" cy="5040560"/>
          </a:xfrm>
        </p:spPr>
        <p:txBody>
          <a:bodyPr>
            <a:normAutofit fontScale="25000" lnSpcReduction="20000"/>
          </a:bodyPr>
          <a:lstStyle/>
          <a:p>
            <a:pPr lvl="0">
              <a:buNone/>
            </a:pPr>
            <a:r>
              <a:rPr lang="cs-CZ" sz="4000" b="1" dirty="0" smtClean="0"/>
              <a:t>Volební právo</a:t>
            </a:r>
          </a:p>
          <a:p>
            <a:pPr>
              <a:buNone/>
            </a:pPr>
            <a:r>
              <a:rPr lang="cs-CZ" sz="4000" dirty="0" smtClean="0"/>
              <a:t>Občané mají právo volit prezidenta republiky a dále členy Poslanecké sněmovny a Senátu Parlamentu České republiky a také členy krajských a obecních zastupitelstev. Mimo tyto vnitrostátní orgány také mají občané České republiky jakožto obyvatelé Evropské unie volit členy Evropského parlamentu. Aktivní volební právo mají všichni občané od 18 let, pasivní se liší podle orgánu (</a:t>
            </a:r>
            <a:r>
              <a:rPr lang="cs-CZ" sz="4000" i="1" dirty="0" smtClean="0"/>
              <a:t>viz tabulka</a:t>
            </a:r>
            <a:r>
              <a:rPr lang="cs-CZ" sz="4000" dirty="0" smtClean="0"/>
              <a:t>).</a:t>
            </a:r>
          </a:p>
          <a:p>
            <a:pPr>
              <a:buNone/>
            </a:pPr>
            <a:endParaRPr lang="cs-CZ" sz="4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endParaRPr lang="cs-CZ" sz="3000" dirty="0" smtClean="0"/>
          </a:p>
          <a:p>
            <a:pPr>
              <a:buNone/>
            </a:pPr>
            <a:endParaRPr lang="cs-CZ" sz="3000" dirty="0"/>
          </a:p>
          <a:p>
            <a:pPr>
              <a:buNone/>
            </a:pPr>
            <a:r>
              <a:rPr lang="cs-CZ" sz="4000" b="1" dirty="0" smtClean="0"/>
              <a:t>Volební právo </a:t>
            </a:r>
            <a:r>
              <a:rPr lang="cs-CZ" sz="4000" dirty="0" smtClean="0"/>
              <a:t>je občanům legislativně zajištěno vícenásobně. Například článek 2 odstavec 2 Ústavy České republiky stanoví, že:</a:t>
            </a:r>
          </a:p>
          <a:p>
            <a:pPr>
              <a:buNone/>
            </a:pPr>
            <a:r>
              <a:rPr lang="cs-CZ" sz="4000" i="1" dirty="0" smtClean="0"/>
              <a:t>Lid je zdrojem veškeré státní moci; vykonává ji prostřednictvím orgánů moci zákonodárné, výkonné a soudní. – čl. 2 odst. 2 úst. z. 1/1993 Sb.</a:t>
            </a:r>
          </a:p>
          <a:p>
            <a:pPr>
              <a:buNone/>
            </a:pPr>
            <a:r>
              <a:rPr lang="cs-CZ" sz="4000" dirty="0" smtClean="0"/>
              <a:t>Ústava také ve svých hlavách druhé, třetí a sedmé stanoví základní principy voleb. Podrobněji pak volební proces upravuje legislativa nižší právní síly. Volební právo je opět zaručeno v dalším ústavním zákoně, Listině základních práv a svobod, jejíž článek 21 zní:</a:t>
            </a:r>
          </a:p>
          <a:p>
            <a:pPr marL="514350" indent="-514350">
              <a:buAutoNum type="arabicParenBoth"/>
            </a:pPr>
            <a:r>
              <a:rPr lang="cs-CZ" sz="4000" i="1" dirty="0" smtClean="0"/>
              <a:t>Občané mají právo podílet se na správě veřejných věcí přímo nebo svobodnou volbou svých zástupců.</a:t>
            </a:r>
          </a:p>
          <a:p>
            <a:pPr marL="514350" indent="-514350">
              <a:buAutoNum type="arabicParenBoth"/>
            </a:pPr>
            <a:r>
              <a:rPr lang="cs-CZ" sz="4000" i="1" dirty="0" smtClean="0"/>
              <a:t>Volby se musí konat ve lhůtách nepřesahujících pravidelná volební období stanovená zákonem.</a:t>
            </a:r>
          </a:p>
          <a:p>
            <a:pPr marL="514350" indent="-514350">
              <a:buAutoNum type="arabicParenBoth"/>
            </a:pPr>
            <a:r>
              <a:rPr lang="cs-CZ" sz="4000" i="1" dirty="0" smtClean="0"/>
              <a:t>Volební právo je všeobecné a rovné a vykonává se tajným hlasováním. Podmínky výkonu volebního práva stanoví zákon.</a:t>
            </a:r>
          </a:p>
          <a:p>
            <a:pPr>
              <a:buNone/>
            </a:pPr>
            <a:r>
              <a:rPr lang="cs-CZ" sz="4000" dirty="0" smtClean="0"/>
              <a:t>(4)	      </a:t>
            </a:r>
            <a:r>
              <a:rPr lang="cs-CZ" sz="4000" i="1" dirty="0" smtClean="0"/>
              <a:t>Občané mají za rovných podmínek přístup k voleným a jiným veřejným funkcím – čl. 21 úst. z.   2/1993 Sb.</a:t>
            </a:r>
          </a:p>
          <a:p>
            <a:endParaRPr lang="cs-CZ" dirty="0"/>
          </a:p>
        </p:txBody>
      </p:sp>
      <p:graphicFrame>
        <p:nvGraphicFramePr>
          <p:cNvPr id="4" name="Tabulka 3"/>
          <p:cNvGraphicFramePr>
            <a:graphicFrameLocks noGrp="1"/>
          </p:cNvGraphicFramePr>
          <p:nvPr/>
        </p:nvGraphicFramePr>
        <p:xfrm>
          <a:off x="2195736" y="2276872"/>
          <a:ext cx="5879975" cy="2188564"/>
        </p:xfrm>
        <a:graphic>
          <a:graphicData uri="http://schemas.openxmlformats.org/drawingml/2006/table">
            <a:tbl>
              <a:tblPr/>
              <a:tblGrid>
                <a:gridCol w="1292072"/>
                <a:gridCol w="504222"/>
                <a:gridCol w="504222"/>
                <a:gridCol w="1063596"/>
                <a:gridCol w="559372"/>
                <a:gridCol w="1252679"/>
                <a:gridCol w="703812"/>
              </a:tblGrid>
              <a:tr h="312652">
                <a:tc>
                  <a:txBody>
                    <a:bodyPr/>
                    <a:lstStyle/>
                    <a:p>
                      <a:pPr algn="ctr" fontAlgn="ctr"/>
                      <a:r>
                        <a:rPr lang="cs-CZ" sz="900" b="1" i="0" u="none" strike="noStrike" dirty="0">
                          <a:solidFill>
                            <a:srgbClr val="000000"/>
                          </a:solidFill>
                          <a:latin typeface="Calibri"/>
                        </a:rPr>
                        <a:t>Volená instituce</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Právo aktivní</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Právo pasivní</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Délka volebního období</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První volby v 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Počet rozdělovaných mandátů</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1" i="0" u="none" strike="noStrike">
                          <a:solidFill>
                            <a:srgbClr val="000000"/>
                          </a:solidFill>
                          <a:latin typeface="Calibri"/>
                        </a:rPr>
                        <a:t>Volební systém</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a:solidFill>
                            <a:srgbClr val="000000"/>
                          </a:solidFill>
                          <a:latin typeface="Calibri"/>
                        </a:rPr>
                        <a:t>PS PČR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21</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4 roky</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1992 (ČNR)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200</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poměrný</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a:solidFill>
                            <a:srgbClr val="000000"/>
                          </a:solidFill>
                          <a:latin typeface="Calibri"/>
                        </a:rPr>
                        <a:t>Senát PČR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dirty="0">
                          <a:solidFill>
                            <a:srgbClr val="000000"/>
                          </a:solidFill>
                          <a:latin typeface="Calibri"/>
                        </a:rPr>
                        <a:t>40</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6 let (⅓ Senátu se volí každé 2 roky)</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1996</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81 (každé 2 roky ⅓ Senátu - tj. 27 mandátů)</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většinový</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a:solidFill>
                            <a:srgbClr val="000000"/>
                          </a:solidFill>
                          <a:latin typeface="Calibri"/>
                        </a:rPr>
                        <a:t>Zastupitelstvo kraje</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dirty="0">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dirty="0">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dirty="0">
                          <a:solidFill>
                            <a:srgbClr val="000000"/>
                          </a:solidFill>
                          <a:latin typeface="Calibri"/>
                        </a:rPr>
                        <a:t>4 roky</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2000</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675 (Počet zastupitelů všech 13 krajů v 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poměrný</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dirty="0">
                          <a:solidFill>
                            <a:srgbClr val="000000"/>
                          </a:solidFill>
                          <a:latin typeface="Calibri"/>
                        </a:rPr>
                        <a:t>Zastupitelstvo obce</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4 roky</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1994</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62178 (Počet zastupitelů všech obcí v 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poměrný</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a:solidFill>
                            <a:srgbClr val="000000"/>
                          </a:solidFill>
                          <a:latin typeface="Calibri"/>
                        </a:rPr>
                        <a:t>Prezident</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40</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5 let</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1993</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 </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většinový (od 2013)</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12652">
                <a:tc>
                  <a:txBody>
                    <a:bodyPr/>
                    <a:lstStyle/>
                    <a:p>
                      <a:pPr algn="ctr" fontAlgn="ctr"/>
                      <a:r>
                        <a:rPr lang="cs-CZ" sz="900" b="0" i="0" u="none" strike="noStrike" dirty="0">
                          <a:solidFill>
                            <a:srgbClr val="000000"/>
                          </a:solidFill>
                          <a:latin typeface="Calibri"/>
                        </a:rPr>
                        <a:t>Evropský parlament</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18</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21</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5 let</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2004</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a:solidFill>
                            <a:srgbClr val="000000"/>
                          </a:solidFill>
                          <a:latin typeface="Calibri"/>
                        </a:rPr>
                        <a:t>22 (Počet poslanců EP za ČR)</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cs-CZ" sz="900" b="0" i="0" u="none" strike="noStrike" dirty="0">
                          <a:solidFill>
                            <a:srgbClr val="000000"/>
                          </a:solidFill>
                          <a:latin typeface="Calibri"/>
                        </a:rPr>
                        <a:t>poměrný</a:t>
                      </a:r>
                    </a:p>
                  </a:txBody>
                  <a:tcPr marL="8179" marR="8179" marT="8179"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Volby, volební právo </a:t>
            </a:r>
            <a:endParaRPr lang="cs-CZ" dirty="0"/>
          </a:p>
        </p:txBody>
      </p:sp>
      <p:sp>
        <p:nvSpPr>
          <p:cNvPr id="3" name="Zástupný symbol pro obsah 2"/>
          <p:cNvSpPr>
            <a:spLocks noGrp="1"/>
          </p:cNvSpPr>
          <p:nvPr>
            <p:ph idx="1"/>
          </p:nvPr>
        </p:nvSpPr>
        <p:spPr>
          <a:xfrm>
            <a:off x="1187624" y="1600200"/>
            <a:ext cx="7499176" cy="5141168"/>
          </a:xfrm>
        </p:spPr>
        <p:txBody>
          <a:bodyPr>
            <a:normAutofit fontScale="32500" lnSpcReduction="20000"/>
          </a:bodyPr>
          <a:lstStyle/>
          <a:p>
            <a:pPr>
              <a:buNone/>
            </a:pPr>
            <a:r>
              <a:rPr lang="cs-CZ" sz="3700" b="1" dirty="0" smtClean="0"/>
              <a:t>Volby do jednotlivých orgánů</a:t>
            </a:r>
          </a:p>
          <a:p>
            <a:pPr>
              <a:buNone/>
            </a:pPr>
            <a:r>
              <a:rPr lang="cs-CZ" sz="3700" b="1" dirty="0" smtClean="0"/>
              <a:t>Poslanecká sněmovna</a:t>
            </a:r>
          </a:p>
          <a:p>
            <a:pPr>
              <a:buNone/>
            </a:pPr>
            <a:r>
              <a:rPr lang="cs-CZ" sz="3400" dirty="0" smtClean="0"/>
              <a:t>Volby do poslanecké sněmovny se konají každé čtyři roky</a:t>
            </a:r>
            <a:r>
              <a:rPr lang="cs-CZ" sz="3400" baseline="30000" dirty="0" smtClean="0"/>
              <a:t> </a:t>
            </a:r>
            <a:r>
              <a:rPr lang="cs-CZ" sz="3400" dirty="0" smtClean="0"/>
              <a:t>podle zásad poměrného zastoupení. Volí se 200 poslanců. Kandidovat může ten, kdo je starší 21 let. Volby vyhlašuje prezident republiky (zákon stanoví, že tak učiní nejpozději 90 dnů před konáním těchto voleb). Podrobněji pak volby do poslanecké sněmovny upravuje zákon o volbách do Parlamentu ČR (247/1995 Sb.). Podle něj se volby konají vždy v pátek od 14 do 22 a v sobotu od 8 do 14 hodin, zákon pamatuje i na časovou úpravu voleb v zahraničí (na zastupitelským úřadech České republiky v zahraničí). Hlasovat smí každý, kdo dosáhl alespoň druhý den voleb věku 18 let, kromě těch, kterým byla omezena osobní svoboda nebo jim byla odňata způsobilost k právním úkonům. Pokud volič zažádá obecní nebo zastupitelský úřad o volební průkaz, může volit kdekoliv v ČR i na zastupitelském úřadě v zahraničí.</a:t>
            </a:r>
          </a:p>
          <a:p>
            <a:pPr>
              <a:buNone/>
            </a:pPr>
            <a:r>
              <a:rPr lang="cs-CZ" sz="3400" dirty="0" smtClean="0"/>
              <a:t>Územními volebními jednotkami jsou kraje, ty se dále dělí na volební okrsky. Pro každý kraj je zákonem určen maximální počet kandidátů na kandidátní listině - nejvíce, shodně 36, mají Praha a Moravskoslezský kraj, nejméně, 17, má kraj Liberecký. Volič smí hlasovat jen pro jeden kandidující subjekt (strana, koalice stran nebo politické hnutí), smí však na lístku vyznačit až čtyři kandidáty, jimž v rámci zvoleného politického subjektu dává přednost (jedná se tedy o systém vázaných, nikoliv však přísně vázaných kandidátních listin, ten se v ČR neuplatňuje při žádných volbách).</a:t>
            </a:r>
          </a:p>
          <a:p>
            <a:pPr>
              <a:buNone/>
            </a:pPr>
            <a:r>
              <a:rPr lang="cs-CZ" sz="3400" dirty="0" smtClean="0"/>
              <a:t>V každém okrsku spočítají komise platné hlasy, které obdržely jednotlivé strany a jejich jednotliví kandidáti, a předá je příslušnému krajskému pracovišti Českého statistického úřadu. Český statistický úřad zjistí, jaký podíl má daný kraj na celkovém počtu hlasů (vydělí počet platných odevzdaných hlasů v daném kraji počtem platných odevzdaných hlasů ve všech krajích dohromady; potom tímto podílem dělí celkový počet poslanců, výsledek zaokrouhlí dolů, mandáty, které nebyly takto rozděleny, se postupně po jednom přidělují krajům, které vykázaly největší zbytek při dělení, vykázalo-li více krajů stejný zbytek, rozhodne o jejich pořadí los).</a:t>
            </a:r>
          </a:p>
          <a:p>
            <a:pPr>
              <a:buNone/>
            </a:pPr>
            <a:r>
              <a:rPr lang="cs-CZ" sz="3400" dirty="0" smtClean="0"/>
              <a:t>Mandáty se rozdělují jen těm stranám či hnutím, které získaly alespoň 5 % hlasů z celkového počtu hlasů za ČR celkem, v případě </a:t>
            </a:r>
            <a:r>
              <a:rPr lang="cs-CZ" sz="3400" dirty="0" err="1" smtClean="0"/>
              <a:t>dvojkoalic</a:t>
            </a:r>
            <a:r>
              <a:rPr lang="cs-CZ" sz="3400" dirty="0" smtClean="0"/>
              <a:t> 10 %, </a:t>
            </a:r>
            <a:r>
              <a:rPr lang="cs-CZ" sz="3400" dirty="0" err="1" smtClean="0"/>
              <a:t>trojkoalic</a:t>
            </a:r>
            <a:r>
              <a:rPr lang="cs-CZ" sz="3400" dirty="0" smtClean="0"/>
              <a:t> 15 % a koalic ze čtyř a více subjektů 20 % - tato hranice se nazývá </a:t>
            </a:r>
            <a:r>
              <a:rPr lang="cs-CZ" sz="3400" i="1" dirty="0" smtClean="0"/>
              <a:t>uzavírací klauzule </a:t>
            </a:r>
            <a:r>
              <a:rPr lang="cs-CZ" sz="3400" dirty="0" smtClean="0"/>
              <a:t>a jejím smyslem je zabránit přílišné roztříštěnosti zákonodárných sborů. Zákon pamatuje i na případ, kdy by nepostoupily do druhého skrutinia alespoň dva subjekty (klauzule se pak snižuje).</a:t>
            </a:r>
          </a:p>
          <a:p>
            <a:pPr>
              <a:buNone/>
            </a:pPr>
            <a:r>
              <a:rPr lang="cs-CZ" sz="3400" dirty="0" smtClean="0"/>
              <a:t>Subjekty, které překročily uzavírací klauzuli, postupují do tzv. skrutinia, k ostatním subjektům se již nepřihlíží. Ve skrutiniu se již rozdělují mandáty v rámci krajů. Pro každý subjekt se spočítají </a:t>
            </a:r>
            <a:r>
              <a:rPr lang="cs-CZ" sz="3400" i="1" dirty="0" smtClean="0"/>
              <a:t>podíly</a:t>
            </a:r>
            <a:r>
              <a:rPr lang="cs-CZ" sz="3400" dirty="0" smtClean="0"/>
              <a:t> tak, že se počet hlasů odevzdaných pro subjekt dělí postupně čísly 1, 2, 3 atd. (1+n - d'</a:t>
            </a:r>
            <a:r>
              <a:rPr lang="cs-CZ" sz="3400" dirty="0" err="1" smtClean="0"/>
              <a:t>Hondtova</a:t>
            </a:r>
            <a:r>
              <a:rPr lang="cs-CZ" sz="3400" dirty="0" smtClean="0"/>
              <a:t> metoda).</a:t>
            </a:r>
          </a:p>
          <a:p>
            <a:pPr>
              <a:buNone/>
            </a:pPr>
            <a:r>
              <a:rPr lang="cs-CZ" sz="3400" dirty="0" smtClean="0"/>
              <a:t>Mandáty plynoucí ze seznamu podílů se přiřazují konkrétním kandidátům daných subjektů podle toho, v jakém pořadí stáli na kandidátce V případě rovnosti počtu preferenčních hlasů je rozhodující pořadí kandidáta na hlasovacím lístku.</a:t>
            </a:r>
          </a:p>
          <a:p>
            <a:endParaRPr lang="cs-CZ" sz="3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Volby, volební právo </a:t>
            </a:r>
            <a:endParaRPr lang="cs-CZ" dirty="0"/>
          </a:p>
        </p:txBody>
      </p:sp>
      <p:sp>
        <p:nvSpPr>
          <p:cNvPr id="3" name="Zástupný symbol pro obsah 2"/>
          <p:cNvSpPr>
            <a:spLocks noGrp="1"/>
          </p:cNvSpPr>
          <p:nvPr>
            <p:ph idx="1"/>
          </p:nvPr>
        </p:nvSpPr>
        <p:spPr>
          <a:xfrm>
            <a:off x="1187624" y="1600200"/>
            <a:ext cx="7499176" cy="5141168"/>
          </a:xfrm>
        </p:spPr>
        <p:txBody>
          <a:bodyPr>
            <a:normAutofit fontScale="92500" lnSpcReduction="10000"/>
          </a:bodyPr>
          <a:lstStyle/>
          <a:p>
            <a:pPr>
              <a:buNone/>
            </a:pPr>
            <a:r>
              <a:rPr lang="cs-CZ" sz="1300" b="1" dirty="0" smtClean="0"/>
              <a:t>Volby do jednotlivých orgánů</a:t>
            </a:r>
          </a:p>
          <a:p>
            <a:pPr>
              <a:buNone/>
            </a:pPr>
            <a:r>
              <a:rPr lang="cs-CZ" sz="1300" b="1" dirty="0" smtClean="0"/>
              <a:t>Senát</a:t>
            </a:r>
          </a:p>
          <a:p>
            <a:pPr>
              <a:buNone/>
            </a:pPr>
            <a:r>
              <a:rPr lang="cs-CZ" sz="1100" dirty="0" smtClean="0"/>
              <a:t>Základní rozdíl mezi volbami do obou komor tkví v tom, že do senátu se volí většinovým systémem. Z toho také plyne dvoukolová volba. Z hlediska aktivní volebního práva však významný rozdíl mezi senátem a poslaneckou sněmovnou není. Zákon však pamatuje na možnost, kdyby občan dosáhl zletilosti po prvním kole volby, ale před druhým nebo ve dnech druhého kola týchž voleb - v tom případě může volit ve druhém kole. Další rozdíl oproti volbám do PS tkví v tom, že nelze volit ani v zahraničí, ani v jiném volebním obvodu (viz dále), než ve kterém je volič přihlášen k trvalému pobytu. Na voličský průkaz však lze volit v jiném okrsku v témže obvodě, případně občané České republiky, kteří na jejím území nemají trvalý pobyt, mohou na voličský průkaz volit kdekoliv.</a:t>
            </a:r>
            <a:br>
              <a:rPr lang="cs-CZ" sz="1100" dirty="0" smtClean="0"/>
            </a:br>
            <a:r>
              <a:rPr lang="cs-CZ" sz="1100" dirty="0" smtClean="0"/>
              <a:t>Pro účely voleb do senátu je území České republiky rozděleno na jednomandátových 81 obvodů, které stanovuje zákon. Všechny mají přibližně stejný počet obyvatel. Pokud by počet občanů, které jeden senátor zastupuje, byl o 15 % nižší nebo vyšší než průměrný, byl by to důvod ke změně hranic daného obvodu. Mandát poslance je šestiletý, ale volby se konají vždy jednou za dvou roky ve třetině obvodů, tedy se vždy třetina senátu obmění.</a:t>
            </a:r>
            <a:br>
              <a:rPr lang="cs-CZ" sz="1100" dirty="0" smtClean="0"/>
            </a:br>
            <a:r>
              <a:rPr lang="cs-CZ" sz="1100" dirty="0" smtClean="0"/>
              <a:t>Kandidáti, kteří splnili výše uvedené podmínky a složili volební kauci ve výši 20 000 korun (pokud získají v prvním kole voleb alespoň 6 % hlasů, kauce se jim vrátí), musí pro zisk mandátu získat absolutní většinu, tedy 50 % odevzdaných hlasů. To se ale děje zřídkakdy: dosud (2012 včetně) se to stalo pouze v devíti případech z 250 volebních klání. Pokud nikdo potřebný podíl hlasů nezíská, začíná šestý den po ukončení prvního kola druhé kolo, do kterého postupují dva kandidáti s největším počtem hlasů, pokud by více kandidátů získalo stejný počet hlasů, rozhodne los. Ve druhém kole je zvolen ten, kdo získá nadpoloviční většinu odevzdaných hlasů, v případě shody rozhodne los.</a:t>
            </a:r>
          </a:p>
          <a:p>
            <a:pPr>
              <a:buNone/>
            </a:pPr>
            <a:r>
              <a:rPr lang="cs-CZ" sz="1100" b="1" dirty="0" smtClean="0"/>
              <a:t>Prezident republiky</a:t>
            </a:r>
          </a:p>
          <a:p>
            <a:pPr>
              <a:buNone/>
            </a:pPr>
            <a:r>
              <a:rPr lang="cs-CZ" sz="1100" dirty="0" smtClean="0"/>
              <a:t>Kandidovat na prezidenta na prezidenta může ten, kdo splňuje podmínky volitelnosti do Senátu, nebyl již dvakrát zvolen prezidentem republiky a Ústavní soud ho neuznal vinným z velezrady (v takovém případě je trestem ztráta úřadu a neschopnost jej znovu nabýt).</a:t>
            </a:r>
            <a:br>
              <a:rPr lang="cs-CZ" sz="1100" dirty="0" smtClean="0"/>
            </a:br>
            <a:r>
              <a:rPr lang="cs-CZ" sz="1100" dirty="0" smtClean="0"/>
              <a:t>Prezident republiky se dříve volil na společné schůzi obou komor. Volba byla tříkolová, v prvním kole musel kandidát získat nadpoloviční většinu hlasů všech poslanců i nadpoloviční většinu hlasů všech senátorů. Do druhého kola pak za každou komoru postupoval jeden kandidát, který v ní získal relativní většinu hlasů; nastala-li v některé komoře rovnost hlasů, postupoval ten, který měl více hlasů v druhé komoře. V druhém kole již stačila nadpoloviční většina přítomných poslanců a nadpoloviční většina přítomných senátorů. Nebyl-li kandidát zvolen ani ve druhém kole, koná se třetí kolo, ve kterém již stačí nadpoloviční většina hlasů přítomných poslanců a senátorů.</a:t>
            </a:r>
            <a:br>
              <a:rPr lang="cs-CZ" sz="1100" dirty="0" smtClean="0"/>
            </a:br>
            <a:r>
              <a:rPr lang="cs-CZ" sz="1100" dirty="0" smtClean="0"/>
              <a:t>Od ústavní novely z roku 2012 se prezident republiky volí přímo. Kandidáty navrhne 50 000 občanů v petici nebo 20 poslanců nebo 10 senátorů. Volební systém je většinový, přičemž celý stát tvoří jednomandátový obvod. Prezidentem se stane kandidát, který získá nadpoloviční většinu odevzdaných hlasů. Není-li takového kandidáta, koná se do 10 dnů druhé kolo. Tam postupují dva kandidáti s největším počtem hlasů. Pokud by takových kandidátů bylo více (například by druhý a třetí nejúspěšnější získali shodný počet hlasů), postupují všichni. Pokud ten, kdo postoupil do druhého kola, mezitím ztratil volitelnost, postoupí ten, který v první kole skončil za ním. Kdyby už nikdo takový nebyl, může se druhé kolo konat s jediným kandidátem. V druhém kole získá mandát ten, kdo obdrží nejvyšší počet hlasů (pokud by tedy postoupili do druhého kola více než dva kandidáti, mohl by se prezidentem stát i ten, kdo by nezískal nadpoloviční většinu hlasů). Je-li takových více, konají se volby znova.</a:t>
            </a:r>
            <a:endParaRPr lang="cs-CZ"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Volby, volební právo </a:t>
            </a:r>
            <a:endParaRPr lang="cs-CZ" dirty="0"/>
          </a:p>
        </p:txBody>
      </p:sp>
      <p:sp>
        <p:nvSpPr>
          <p:cNvPr id="3" name="Zástupný symbol pro obsah 2"/>
          <p:cNvSpPr>
            <a:spLocks noGrp="1"/>
          </p:cNvSpPr>
          <p:nvPr>
            <p:ph idx="1"/>
          </p:nvPr>
        </p:nvSpPr>
        <p:spPr>
          <a:xfrm>
            <a:off x="1187624" y="1385392"/>
            <a:ext cx="7499176" cy="5472608"/>
          </a:xfrm>
        </p:spPr>
        <p:txBody>
          <a:bodyPr>
            <a:normAutofit fontScale="77500" lnSpcReduction="20000"/>
          </a:bodyPr>
          <a:lstStyle/>
          <a:p>
            <a:pPr>
              <a:buNone/>
            </a:pPr>
            <a:r>
              <a:rPr lang="cs-CZ" sz="1400" b="1" dirty="0" smtClean="0"/>
              <a:t>Volby do jednotlivých orgánů</a:t>
            </a:r>
          </a:p>
          <a:p>
            <a:pPr>
              <a:buNone/>
            </a:pPr>
            <a:r>
              <a:rPr lang="cs-CZ" sz="1400" b="1" dirty="0" smtClean="0"/>
              <a:t>Krajská zastupitelstva</a:t>
            </a:r>
          </a:p>
          <a:p>
            <a:pPr>
              <a:buNone/>
            </a:pPr>
            <a:r>
              <a:rPr lang="cs-CZ" sz="1300" dirty="0" smtClean="0"/>
              <a:t>Volby do krajských zastupitelstev se řídí zákonem č. 130/2000 Sb., o volbách do zastupitelstev krajů. Funkční období je čtyřleté a počet zastupitelů stanoví zákon vždy podle počtu </a:t>
            </a:r>
            <a:r>
              <a:rPr lang="cs-CZ" sz="1300" smtClean="0"/>
              <a:t>obyvatel krajů </a:t>
            </a:r>
            <a:r>
              <a:rPr lang="cs-CZ" sz="1300" dirty="0" smtClean="0"/>
              <a:t>k 1. lednu roku, ve kterém se konají krajské volby, přičemž kraj, který má méně než 600 000 obyvatel, řídí 45 zastupitelů, kraj, který má více než 900 000 obyvatel řídí 65 zastupitelů, ostatní kraje mají v zastupitelstvu 55 míst. Aktivní právo náleží každému dospělému občanu České republiky, který má způsobilost k právním úkonům (zákon připouští jistá omezení, shodná s těmi při volbách do PS). Každý volí do zastupitelstva toho kraje, do nějž patří obec, v níž má trvalé bydliště. Jinak jsou krajské volby podobné těm do poslanecké sněmovny, ovšem s následujícími rozdíly: registraci a přezkoumávání listin provádí krajský úřad, stejně tak jako vyhlašuje výsledek voleb; kandidát potřebuje k přednostnímu zisku mandátu v rámci dané kandidátní listiny 10 % preferenčních hlasů, uzavírací klauzule je stejná pro koalice stran i jednotlivé strany (vždy 5 %, nikoliv až 20 % ve volbách do PS). </a:t>
            </a:r>
          </a:p>
          <a:p>
            <a:pPr>
              <a:buNone/>
            </a:pPr>
            <a:r>
              <a:rPr lang="cs-CZ" sz="1300" b="1" dirty="0" smtClean="0"/>
              <a:t>Obecní zastupitelstva</a:t>
            </a:r>
          </a:p>
          <a:p>
            <a:pPr>
              <a:buNone/>
            </a:pPr>
            <a:r>
              <a:rPr lang="cs-CZ" sz="1300" dirty="0" smtClean="0"/>
              <a:t>Právo volit do obecních zastupitelstev je zakotveno v čl. 102 Ústavy. Podrobněji volby upravuje zákon 491/2001 Sb., o volbách do zastupitelstev obcí a o změně některých zákonů. Aktivní právo má ten, kdo má v dané obci trvalé bydliště, ale zvláštností obecních voleb je, že volit může nejen občan České republiky, ale i cizinec, kterému toto právo přiznala mezinárodní smlouva. V praxi se jedná o občany Evropské unie. Funkce zastupitele je neslučitelná s funkcí s působením ve státní správě v dané obci. Od roku 2015 bude navíc neslučitelná s výkonem služby podle služebního zákona. Pasivní volební právo je shodné s aktivním, platí stejné překážky jako u voleb do krajských zastupitelstev (zbavení způsobilosti k právním úkonům ad.). Počet volených zastupitelů může být od 5 do 55. Tento počet určuje samotné zastupitelstvo (nikoliv však ve vlastním volebním období), byť mu zákon o obcích dává jisté možné pásmo - tak například obec, která má méně než 500 obyvatel, může mít 5 až 15 zastupitelů. Zastupitelstva se volí v okrscích, případně v obvodech. Okrsek je základní jednotka, v níž se sčítají hlasy. Každý okrsek by měl mít asi 1000 obyvatel, ale mohou být menší. </a:t>
            </a:r>
            <a:br>
              <a:rPr lang="cs-CZ" sz="1300" dirty="0" smtClean="0"/>
            </a:br>
            <a:r>
              <a:rPr lang="cs-CZ" sz="1300" dirty="0" smtClean="0"/>
              <a:t>Další zvláštností obecních voleb (vedle přiznání volebního práva občanům celé EU) jsou velmi široké možnosti úprav kandidátních listin, listiny jsou volné, volič může hlasovat jak pro stranu, tak pro jednotlivé kandidáty bez ohledu na jejich příslušnost. Uzavírací klauzulí projde ta kandidátní listina, pro kterou hlasovalo alespoň 5 % voličů. </a:t>
            </a:r>
          </a:p>
          <a:p>
            <a:pPr>
              <a:buNone/>
            </a:pPr>
            <a:r>
              <a:rPr lang="cs-CZ" sz="1400" b="1" dirty="0" smtClean="0"/>
              <a:t>Evropský parlament</a:t>
            </a:r>
          </a:p>
          <a:p>
            <a:pPr>
              <a:buNone/>
            </a:pPr>
            <a:r>
              <a:rPr lang="cs-CZ" sz="1300" dirty="0" smtClean="0"/>
              <a:t>Právo volit poslance Evropského parlamentu mají na základě Listiny základních práv EU všichni občané Evropské unie. Toto právo přiznává i Smlouva o fungování Evropské unie. Volební právo vykonávají občané EU v jakémkoliv členském státě EU, tedy i v jiné, než které jsou občany. Právo EU však stanoví pouze základní náležitosti voleb do EP, jako fakt, že mají být všeobecné, rovné a tajné. Volební období je pětileté. Podrobnější úprava je ponechána jednotlivým členským státům. V ČR volby upravuje zákon č. 62/2003 Sb., o volbách do Evropského parlamentu a změně některých dalších zákonů. Volby vyhlašuje prezident republiky, je však vázán časovým obdobím, které je vždy pro všechny státy EU stanoveno jednotně. Aktivní volební právo je stejné jako u všech ostatních voleb - věková hranice je 18 let, vyloučeny jsou osoby, které byly soudně zbaveny způsobilosti k právním úkonům nebo kterým bylo volební právo omezeno z důvodu omezení osobní svobody z důvodu ochrany zdraví lidu. Cizinci smějí volit v ČR, pokud jsou vedeni alespoň 45 dní v evidenci obyvatel na území ČR a zároveň požádali o zapsání do voličských listin. Kandidovat smějí občané EU, kteří dosáhli 21 let a nejsou zbaveni způsobilosti k právním úkonům. Cizinci musejí být zapsáni v ČR alespoň 45 dní a nesmějí být v žádném z členských států zbaveni pasivního volebního práva do EP.</a:t>
            </a:r>
            <a:br>
              <a:rPr lang="cs-CZ" sz="1300" dirty="0" smtClean="0"/>
            </a:br>
            <a:r>
              <a:rPr lang="cs-CZ" sz="1300" dirty="0" smtClean="0"/>
              <a:t>Pro účely voleb do EP je celá Česká republika jedním volebním územím, a to </a:t>
            </a:r>
            <a:r>
              <a:rPr lang="cs-CZ" sz="1300" dirty="0" err="1" smtClean="0"/>
              <a:t>dvaadvacetimandátovým</a:t>
            </a:r>
            <a:r>
              <a:rPr lang="cs-CZ" sz="1300" dirty="0" smtClean="0"/>
              <a:t> (celkem má EP v současnosti 736 členů). Volby se konají poměrným způsobem. Kandidátní listiny sestaví v ČR registrované politické subjekty, jimž nebyla pozastavena činnost</a:t>
            </a:r>
            <a:endParaRPr lang="cs-CZ"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5909310"/>
          </a:xfrm>
          <a:prstGeom prst="rect">
            <a:avLst/>
          </a:prstGeom>
        </p:spPr>
        <p:txBody>
          <a:bodyPr wrap="square">
            <a:spAutoFit/>
          </a:bodyPr>
          <a:lstStyle/>
          <a:p>
            <a:pPr marL="114300" indent="0">
              <a:buNone/>
            </a:pPr>
            <a:r>
              <a:rPr lang="cs-CZ" dirty="0" smtClean="0"/>
              <a:t>Zdroje:</a:t>
            </a:r>
          </a:p>
          <a:p>
            <a:r>
              <a:rPr lang="cs-CZ" dirty="0" err="1" smtClean="0"/>
              <a:t>Cabada</a:t>
            </a:r>
            <a:r>
              <a:rPr lang="cs-CZ" dirty="0" smtClean="0"/>
              <a:t>, L., Kubát, M.: Úvod do studia politické vědy, </a:t>
            </a:r>
            <a:r>
              <a:rPr lang="cs-CZ" dirty="0" err="1" smtClean="0"/>
              <a:t>Eurolex</a:t>
            </a:r>
            <a:r>
              <a:rPr lang="cs-CZ" dirty="0" smtClean="0"/>
              <a:t> Bohemia, Praha, 2002</a:t>
            </a:r>
          </a:p>
          <a:p>
            <a:r>
              <a:rPr lang="cs-CZ" dirty="0" smtClean="0"/>
              <a:t>David, R.: Politologie, Základy společenských věd, Nakladatelství Olomouc, 2002</a:t>
            </a:r>
          </a:p>
          <a:p>
            <a:r>
              <a:rPr lang="cs-CZ" dirty="0" smtClean="0"/>
              <a:t>Dočekalová, P., Švec, K. a kol.: Úvod do politologie, </a:t>
            </a:r>
            <a:r>
              <a:rPr lang="cs-CZ" dirty="0" err="1" smtClean="0"/>
              <a:t>Grada</a:t>
            </a:r>
            <a:r>
              <a:rPr lang="cs-CZ" dirty="0" smtClean="0"/>
              <a:t> </a:t>
            </a:r>
            <a:r>
              <a:rPr lang="cs-CZ" dirty="0" err="1" smtClean="0"/>
              <a:t>Publishing</a:t>
            </a:r>
            <a:r>
              <a:rPr lang="cs-CZ" dirty="0" smtClean="0"/>
              <a:t>, Praha, 2009</a:t>
            </a:r>
          </a:p>
          <a:p>
            <a:r>
              <a:rPr lang="cs-CZ" dirty="0" err="1" smtClean="0"/>
              <a:t>Heywood</a:t>
            </a:r>
            <a:r>
              <a:rPr lang="cs-CZ" dirty="0" smtClean="0"/>
              <a:t>, A.: Politické ideologie, </a:t>
            </a:r>
            <a:r>
              <a:rPr lang="cs-CZ" dirty="0" err="1" smtClean="0"/>
              <a:t>Eurolex</a:t>
            </a:r>
            <a:r>
              <a:rPr lang="cs-CZ" dirty="0" smtClean="0"/>
              <a:t> Bohemia, Praha, 2005</a:t>
            </a:r>
          </a:p>
          <a:p>
            <a:r>
              <a:rPr lang="cs-CZ" dirty="0" err="1" smtClean="0"/>
              <a:t>Říchová</a:t>
            </a:r>
            <a:r>
              <a:rPr lang="cs-CZ" dirty="0" smtClean="0"/>
              <a:t>, B. Úvod do současné politologie, Portál, Praha, 2002</a:t>
            </a:r>
          </a:p>
          <a:p>
            <a:r>
              <a:rPr lang="cs-CZ" dirty="0" err="1" smtClean="0"/>
              <a:t>Sartori</a:t>
            </a:r>
            <a:r>
              <a:rPr lang="cs-CZ" dirty="0" smtClean="0"/>
              <a:t>, G.: Strany a stranické systémy. Schéma pro analýzu, CDK, Brno, 2005</a:t>
            </a:r>
          </a:p>
          <a:p>
            <a:r>
              <a:rPr lang="cs-CZ" dirty="0" smtClean="0"/>
              <a:t>Vodička, K., </a:t>
            </a:r>
            <a:r>
              <a:rPr lang="cs-CZ" dirty="0" err="1" smtClean="0"/>
              <a:t>Cabada</a:t>
            </a:r>
            <a:r>
              <a:rPr lang="cs-CZ" dirty="0" smtClean="0"/>
              <a:t>, L.: Politický systém české republiky : historie a současnost, </a:t>
            </a:r>
          </a:p>
          <a:p>
            <a:r>
              <a:rPr lang="cs-CZ" dirty="0" smtClean="0"/>
              <a:t>http://cs.wikipedia.org</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1211</Words>
  <Application>Microsoft Office PowerPoint</Application>
  <PresentationFormat>Předvádění na obrazovce (4:3)</PresentationFormat>
  <Paragraphs>178</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Volby, volební právo </vt:lpstr>
      <vt:lpstr>Volby, volební právo </vt:lpstr>
      <vt:lpstr>Volby, volební právo </vt:lpstr>
      <vt:lpstr>Volby, volební právo </vt:lpstr>
      <vt:lpstr>Volby, volební právo </vt:lpstr>
      <vt:lpstr>Volby, volební právo </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Volby, volební právo</dc:title>
  <dc:creator>Šormovi</dc:creator>
  <cp:lastModifiedBy>Gymnázium a SOŠ</cp:lastModifiedBy>
  <cp:revision>20</cp:revision>
  <dcterms:created xsi:type="dcterms:W3CDTF">2013-09-17T14:29:03Z</dcterms:created>
  <dcterms:modified xsi:type="dcterms:W3CDTF">2013-09-23T07:06:06Z</dcterms:modified>
</cp:coreProperties>
</file>