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56" r:id="rId3"/>
    <p:sldId id="260" r:id="rId4"/>
    <p:sldId id="257" r:id="rId5"/>
    <p:sldId id="259" r:id="rId6"/>
    <p:sldId id="261" r:id="rId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7" d="100"/>
          <a:sy n="107" d="100"/>
        </p:scale>
        <p:origin x="-90" y="-28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28112C86-2B95-4658-A8D0-EEA6B6B3D071}" type="datetimeFigureOut">
              <a:rPr lang="cs-CZ" smtClean="0"/>
              <a:pPr/>
              <a:t>23.9.2013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9444A6C-2026-4019-A9BE-D20CD908D331}"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28112C86-2B95-4658-A8D0-EEA6B6B3D071}" type="datetimeFigureOut">
              <a:rPr lang="cs-CZ" smtClean="0"/>
              <a:pPr/>
              <a:t>23.9.2013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9444A6C-2026-4019-A9BE-D20CD908D331}"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28112C86-2B95-4658-A8D0-EEA6B6B3D071}" type="datetimeFigureOut">
              <a:rPr lang="cs-CZ" smtClean="0"/>
              <a:pPr/>
              <a:t>23.9.2013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9444A6C-2026-4019-A9BE-D20CD908D331}"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28112C86-2B95-4658-A8D0-EEA6B6B3D071}" type="datetimeFigureOut">
              <a:rPr lang="cs-CZ" smtClean="0"/>
              <a:pPr/>
              <a:t>23.9.2013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9444A6C-2026-4019-A9BE-D20CD908D331}"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28112C86-2B95-4658-A8D0-EEA6B6B3D071}" type="datetimeFigureOut">
              <a:rPr lang="cs-CZ" smtClean="0"/>
              <a:pPr/>
              <a:t>23.9.2013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C9444A6C-2026-4019-A9BE-D20CD908D331}"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28112C86-2B95-4658-A8D0-EEA6B6B3D071}" type="datetimeFigureOut">
              <a:rPr lang="cs-CZ" smtClean="0"/>
              <a:pPr/>
              <a:t>23.9.2013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C9444A6C-2026-4019-A9BE-D20CD908D331}"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28112C86-2B95-4658-A8D0-EEA6B6B3D071}" type="datetimeFigureOut">
              <a:rPr lang="cs-CZ" smtClean="0"/>
              <a:pPr/>
              <a:t>23.9.2013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C9444A6C-2026-4019-A9BE-D20CD908D331}"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28112C86-2B95-4658-A8D0-EEA6B6B3D071}" type="datetimeFigureOut">
              <a:rPr lang="cs-CZ" smtClean="0"/>
              <a:pPr/>
              <a:t>23.9.2013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9444A6C-2026-4019-A9BE-D20CD908D331}"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28112C86-2B95-4658-A8D0-EEA6B6B3D071}" type="datetimeFigureOut">
              <a:rPr lang="cs-CZ" smtClean="0"/>
              <a:pPr/>
              <a:t>23.9.2013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9444A6C-2026-4019-A9BE-D20CD908D331}"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28112C86-2B95-4658-A8D0-EEA6B6B3D071}" type="datetimeFigureOut">
              <a:rPr lang="cs-CZ" smtClean="0"/>
              <a:pPr/>
              <a:t>23.9.2013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9444A6C-2026-4019-A9BE-D20CD908D331}"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28112C86-2B95-4658-A8D0-EEA6B6B3D071}" type="datetimeFigureOut">
              <a:rPr lang="cs-CZ" smtClean="0"/>
              <a:pPr/>
              <a:t>23.9.2013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9444A6C-2026-4019-A9BE-D20CD908D331}"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112C86-2B95-4658-A8D0-EEA6B6B3D071}" type="datetimeFigureOut">
              <a:rPr lang="cs-CZ" smtClean="0"/>
              <a:pPr/>
              <a:t>23.9.2013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444A6C-2026-4019-A9BE-D20CD908D331}"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Obrázek 4"/>
          <p:cNvPicPr>
            <a:picLocks noChangeAspect="1"/>
          </p:cNvPicPr>
          <p:nvPr/>
        </p:nvPicPr>
        <p:blipFill>
          <a:blip r:embed="rId2" cstate="print"/>
          <a:srcRect/>
          <a:stretch>
            <a:fillRect/>
          </a:stretch>
        </p:blipFill>
        <p:spPr bwMode="auto">
          <a:xfrm>
            <a:off x="1835150" y="333375"/>
            <a:ext cx="5761038" cy="1258888"/>
          </a:xfrm>
          <a:prstGeom prst="rect">
            <a:avLst/>
          </a:prstGeom>
          <a:noFill/>
          <a:ln w="9525">
            <a:noFill/>
            <a:miter lim="800000"/>
            <a:headEnd/>
            <a:tailEnd/>
          </a:ln>
        </p:spPr>
      </p:pic>
      <p:graphicFrame>
        <p:nvGraphicFramePr>
          <p:cNvPr id="26627" name="Group 3"/>
          <p:cNvGraphicFramePr>
            <a:graphicFrameLocks noGrp="1"/>
          </p:cNvGraphicFramePr>
          <p:nvPr/>
        </p:nvGraphicFramePr>
        <p:xfrm>
          <a:off x="1258888" y="1773238"/>
          <a:ext cx="6769100" cy="4886022"/>
        </p:xfrm>
        <a:graphic>
          <a:graphicData uri="http://schemas.openxmlformats.org/drawingml/2006/table">
            <a:tbl>
              <a:tblPr/>
              <a:tblGrid>
                <a:gridCol w="1512887"/>
                <a:gridCol w="5256213"/>
              </a:tblGrid>
              <a:tr h="506413">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charset="0"/>
                          <a:ea typeface="Times New Roman" pitchFamily="18" charset="0"/>
                          <a:cs typeface="Arial" charset="0"/>
                        </a:rPr>
                        <a:t>Název školy</a:t>
                      </a:r>
                      <a:endParaRPr kumimoji="0" lang="cs-CZ" sz="1400" b="0" i="0" u="none" strike="noStrike" cap="none" normalizeH="0" baseline="0" dirty="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Gymnázium, střední odborná škola, střední odborné učiliště a vyšší odborná škola, Hořice</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21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Číslo projektu</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chemeClr val="tx1"/>
                          </a:solidFill>
                          <a:effectLst/>
                          <a:latin typeface="Arial" charset="0"/>
                          <a:cs typeface="Arial" charset="0"/>
                        </a:rPr>
                        <a:t>CZ.1.07/1.5.00/34.0873</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21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Název materiálu</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chemeClr val="tx1"/>
                          </a:solidFill>
                          <a:effectLst/>
                          <a:latin typeface="Arial" charset="0"/>
                        </a:rPr>
                        <a:t>Rovnost, svoboda, spravedlnost </a:t>
                      </a:r>
                      <a:r>
                        <a:rPr kumimoji="0" lang="cs-CZ" sz="1400" b="0" i="0" u="none" strike="noStrike" cap="none" normalizeH="0" baseline="0" dirty="0" smtClean="0">
                          <a:ln>
                            <a:noFill/>
                          </a:ln>
                          <a:solidFill>
                            <a:schemeClr val="tx1"/>
                          </a:solidFill>
                          <a:effectLst/>
                          <a:latin typeface="Arial" charset="0"/>
                          <a:ea typeface="Times New Roman" pitchFamily="18" charset="0"/>
                          <a:cs typeface="Arial" charset="0"/>
                        </a:rPr>
                        <a:t>(</a:t>
                      </a:r>
                      <a:r>
                        <a:rPr kumimoji="0" lang="cs-CZ" sz="1400" b="0" i="0" u="none" strike="noStrike" cap="none" normalizeH="0" baseline="0" dirty="0" smtClean="0">
                          <a:ln>
                            <a:noFill/>
                          </a:ln>
                          <a:solidFill>
                            <a:schemeClr val="tx1"/>
                          </a:solidFill>
                          <a:effectLst/>
                          <a:latin typeface="Arial" charset="0"/>
                          <a:cs typeface="Arial" charset="0"/>
                        </a:rPr>
                        <a:t>VY_32_INOVACE_05.03.18)</a:t>
                      </a:r>
                    </a:p>
                  </a:txBody>
                  <a:tcPr marL="79427" marR="79427" marT="39713" marB="39713"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3838">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Autor</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chemeClr val="tx1"/>
                          </a:solidFill>
                          <a:effectLst/>
                          <a:latin typeface="Arial" charset="0"/>
                          <a:ea typeface="Times New Roman" pitchFamily="18" charset="0"/>
                          <a:cs typeface="Arial" charset="0"/>
                        </a:rPr>
                        <a:t>Mgr. Vladimír Šorma</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21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Tematická oblast</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chemeClr val="tx1"/>
                          </a:solidFill>
                          <a:effectLst/>
                          <a:latin typeface="Arial" charset="0"/>
                          <a:cs typeface="Arial" charset="0"/>
                        </a:rPr>
                        <a:t>Základy politologie</a:t>
                      </a:r>
                    </a:p>
                  </a:txBody>
                  <a:tcPr marL="79427" marR="79427" marT="39713" marB="39713"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21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Ročník</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chemeClr val="tx1"/>
                          </a:solidFill>
                          <a:effectLst/>
                          <a:latin typeface="Arial" charset="0"/>
                          <a:ea typeface="Times New Roman" pitchFamily="18" charset="0"/>
                          <a:cs typeface="Arial" charset="0"/>
                        </a:rPr>
                        <a:t>Sedmý</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21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Datum tvorby</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chemeClr val="tx1"/>
                          </a:solidFill>
                          <a:effectLst/>
                          <a:latin typeface="Arial" charset="0"/>
                          <a:cs typeface="Arial" charset="0"/>
                        </a:rPr>
                        <a:t>Březen</a:t>
                      </a:r>
                      <a:r>
                        <a:rPr kumimoji="0" lang="cs-CZ" sz="1400" b="0" i="0" u="none" strike="noStrike" cap="none" normalizeH="0" baseline="0" smtClean="0">
                          <a:ln>
                            <a:noFill/>
                          </a:ln>
                          <a:solidFill>
                            <a:schemeClr val="tx1"/>
                          </a:solidFill>
                          <a:effectLst/>
                          <a:latin typeface="Arial" charset="0"/>
                          <a:ea typeface="Times New Roman" pitchFamily="18" charset="0"/>
                          <a:cs typeface="Arial" charset="0"/>
                        </a:rPr>
                        <a:t> 2012</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92188">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Anotace</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chemeClr val="tx1"/>
                          </a:solidFill>
                          <a:effectLst/>
                          <a:latin typeface="Arial" charset="0"/>
                          <a:ea typeface="Times New Roman" pitchFamily="18" charset="0"/>
                          <a:cs typeface="Arial" charset="0"/>
                        </a:rPr>
                        <a:t>Prezentace je určena pro výuku základů politologie (politické vědy) v hodinách Základů společenských věd ve třetím ročníku, seznamuje studenty se základními termíny v oboru </a:t>
                      </a:r>
                      <a:r>
                        <a:rPr kumimoji="0" lang="cs-CZ" sz="1400" b="0" i="0" u="none" strike="noStrike" cap="none" normalizeH="0" baseline="0" smtClean="0">
                          <a:ln>
                            <a:noFill/>
                          </a:ln>
                          <a:solidFill>
                            <a:schemeClr val="tx1"/>
                          </a:solidFill>
                          <a:effectLst/>
                          <a:latin typeface="Arial" charset="0"/>
                          <a:cs typeface="Arial" charset="0"/>
                        </a:rPr>
                        <a:t>politologie a politiky</a:t>
                      </a:r>
                      <a:endParaRPr kumimoji="0" lang="cs-CZ" sz="1400" b="0" i="0" u="none" strike="noStrike" cap="none" normalizeH="0" baseline="0" smtClean="0">
                        <a:ln>
                          <a:noFill/>
                        </a:ln>
                        <a:solidFill>
                          <a:schemeClr val="tx1"/>
                        </a:solidFill>
                        <a:effectLst/>
                        <a:latin typeface="Arial" charset="0"/>
                        <a:ea typeface="Calibri" pitchFamily="34" charset="0"/>
                        <a:cs typeface="Calibri" pitchFamily="34" charset="0"/>
                      </a:endParaRPr>
                    </a:p>
                  </a:txBody>
                  <a:tcPr marL="79427" marR="79427" marT="39713" marB="39713"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09625">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Metodický pokyn</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cs-CZ" sz="1400" b="0" i="0" u="none" strike="noStrike" cap="none" normalizeH="0" baseline="0" smtClean="0">
                          <a:ln>
                            <a:noFill/>
                          </a:ln>
                          <a:solidFill>
                            <a:schemeClr val="tx1"/>
                          </a:solidFill>
                          <a:effectLst/>
                          <a:latin typeface="Arial" charset="0"/>
                          <a:ea typeface="Times New Roman" pitchFamily="18" charset="0"/>
                          <a:cs typeface="Arial" charset="0"/>
                        </a:rPr>
                        <a:t>Šablona slouží jako digitalizovaná učebnice pro žáky třetího ročníku  Základů společenských věd – Politologie; jednotlivé strany prezentace na sebe tematicky navazují, řeší problematiku definování a cílů </a:t>
                      </a:r>
                      <a:r>
                        <a:rPr kumimoji="0" lang="cs-CZ" sz="1400" b="0" i="0" u="none" strike="noStrike" cap="none" normalizeH="0" baseline="0" smtClean="0">
                          <a:ln>
                            <a:noFill/>
                          </a:ln>
                          <a:solidFill>
                            <a:schemeClr val="tx1"/>
                          </a:solidFill>
                          <a:effectLst/>
                          <a:latin typeface="Arial" charset="0"/>
                          <a:cs typeface="Arial" charset="0"/>
                        </a:rPr>
                        <a:t>politologie a politiky</a:t>
                      </a:r>
                      <a:r>
                        <a:rPr kumimoji="0" lang="cs-CZ" sz="1400" b="0" i="0" u="none" strike="noStrike" cap="none" normalizeH="0" baseline="0" smtClean="0">
                          <a:ln>
                            <a:noFill/>
                          </a:ln>
                          <a:solidFill>
                            <a:schemeClr val="tx1"/>
                          </a:solidFill>
                          <a:effectLst/>
                          <a:latin typeface="Arial" charset="0"/>
                          <a:cs typeface="Times New Roman" pitchFamily="18" charset="0"/>
                        </a:rPr>
                        <a:t>. Časová dotace materiálu je 15-20 minut.</a:t>
                      </a:r>
                      <a:endParaRPr kumimoji="0" lang="cs-CZ" sz="1400" b="0" i="0" u="none" strike="noStrike" cap="none" normalizeH="0" baseline="0" smtClean="0">
                        <a:ln>
                          <a:noFill/>
                        </a:ln>
                        <a:solidFill>
                          <a:schemeClr val="tx1"/>
                        </a:solidFill>
                        <a:effectLst/>
                        <a:latin typeface="Arial" charset="0"/>
                        <a:ea typeface="Calibri" pitchFamily="34" charset="0"/>
                        <a:cs typeface="Calibri" pitchFamily="34" charset="0"/>
                      </a:endParaRPr>
                    </a:p>
                  </a:txBody>
                  <a:tcPr marL="79427" marR="79427" marT="39713" marB="39713"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r>
              <a:rPr lang="cs-CZ" dirty="0"/>
              <a:t>Rovnost, svoboda, spravedlnost </a:t>
            </a:r>
          </a:p>
        </p:txBody>
      </p:sp>
      <p:sp>
        <p:nvSpPr>
          <p:cNvPr id="5" name="Zástupný symbol pro obsah 4"/>
          <p:cNvSpPr>
            <a:spLocks noGrp="1"/>
          </p:cNvSpPr>
          <p:nvPr>
            <p:ph idx="1"/>
          </p:nvPr>
        </p:nvSpPr>
        <p:spPr>
          <a:xfrm>
            <a:off x="1763688" y="1600200"/>
            <a:ext cx="6768752" cy="4525963"/>
          </a:xfrm>
        </p:spPr>
        <p:txBody>
          <a:bodyPr>
            <a:noAutofit/>
          </a:bodyPr>
          <a:lstStyle/>
          <a:p>
            <a:pPr>
              <a:buNone/>
            </a:pPr>
            <a:r>
              <a:rPr lang="cs-CZ" sz="1200" b="1" dirty="0" smtClean="0"/>
              <a:t>Svoboda</a:t>
            </a:r>
          </a:p>
          <a:p>
            <a:pPr>
              <a:buNone/>
            </a:pPr>
            <a:r>
              <a:rPr lang="cs-CZ" sz="1100" dirty="0" smtClean="0"/>
              <a:t> možnost jednat z vlastní vůle, ale ne svévole (protože nemůžeme nikoho zabít, naše svoboda končí tam, kde začíná svoboda druhého, musíme se řádit zákony země)</a:t>
            </a:r>
          </a:p>
          <a:p>
            <a:pPr>
              <a:buFont typeface="Calibri" pitchFamily="34" charset="0"/>
              <a:buChar char="-"/>
            </a:pPr>
            <a:r>
              <a:rPr lang="cs-CZ" sz="1100" dirty="0" smtClean="0"/>
              <a:t>Thomas Hobbes (absolutní svoboda není možná)</a:t>
            </a:r>
          </a:p>
          <a:p>
            <a:pPr>
              <a:buFont typeface="Calibri" pitchFamily="34" charset="0"/>
              <a:buChar char="-"/>
            </a:pPr>
            <a:r>
              <a:rPr lang="cs-CZ" sz="1100" dirty="0" smtClean="0"/>
              <a:t>dnes svoboda vymezena podle </a:t>
            </a:r>
            <a:r>
              <a:rPr lang="cs-CZ" sz="1100" dirty="0" err="1" smtClean="0"/>
              <a:t>Locka</a:t>
            </a:r>
            <a:r>
              <a:rPr lang="cs-CZ" sz="1100" dirty="0" smtClean="0"/>
              <a:t>: člověk má vymezená přirozená práva, právy se i omezuje a je spousta příkazů.</a:t>
            </a:r>
          </a:p>
          <a:p>
            <a:pPr>
              <a:buFont typeface="Calibri" pitchFamily="34" charset="0"/>
              <a:buChar char="-"/>
            </a:pPr>
            <a:r>
              <a:rPr lang="cs-CZ" sz="1100" dirty="0" smtClean="0"/>
              <a:t>Podle W. </a:t>
            </a:r>
            <a:r>
              <a:rPr lang="cs-CZ" sz="1100" dirty="0" err="1" smtClean="0"/>
              <a:t>Weischedela</a:t>
            </a:r>
            <a:r>
              <a:rPr lang="cs-CZ" sz="1100" dirty="0" smtClean="0"/>
              <a:t> znamená „volný prostor možností volby, v jehož rámci může člověk rozhodovat sám o sobě ze sebe sama.“ Tato podstatná možnost člověka, případně i jiných živých bytostí je ovšem omezena:</a:t>
            </a:r>
          </a:p>
          <a:p>
            <a:pPr lvl="1">
              <a:buFont typeface="Calibri" pitchFamily="34" charset="0"/>
              <a:buChar char="-"/>
            </a:pPr>
            <a:r>
              <a:rPr lang="cs-CZ" sz="1100" dirty="0" smtClean="0"/>
              <a:t>fyzicky, například gravitací;</a:t>
            </a:r>
          </a:p>
          <a:p>
            <a:pPr lvl="1">
              <a:buFont typeface="Calibri" pitchFamily="34" charset="0"/>
              <a:buChar char="-"/>
            </a:pPr>
            <a:r>
              <a:rPr lang="cs-CZ" sz="1100" dirty="0" smtClean="0"/>
              <a:t>zvenčí, například autoritou rodičů, společností, státem;</a:t>
            </a:r>
          </a:p>
          <a:p>
            <a:pPr lvl="1">
              <a:buFont typeface="Calibri" pitchFamily="34" charset="0"/>
              <a:buChar char="-"/>
            </a:pPr>
            <a:r>
              <a:rPr lang="cs-CZ" sz="1100" dirty="0" smtClean="0"/>
              <a:t>zevnitř, například sníženou příčetností, intoxikací, návykem a podobně.</a:t>
            </a:r>
          </a:p>
          <a:p>
            <a:pPr>
              <a:buNone/>
            </a:pPr>
            <a:r>
              <a:rPr lang="cs-CZ" sz="1100" dirty="0" smtClean="0"/>
              <a:t>Proto se někdy rozlišuje mezi svobodou vnitřní a vnější, i když ve skutečnosti jde spíš o povahu překážek a zábran, které svobodu omezují.</a:t>
            </a:r>
          </a:p>
          <a:p>
            <a:pPr>
              <a:buNone/>
            </a:pPr>
            <a:r>
              <a:rPr lang="cs-CZ" sz="1100" dirty="0" smtClean="0"/>
              <a:t>Svoboda je velmi široký pojem a protože má pro člověka zásadní význam, její obsah se také různě mění. Podle </a:t>
            </a:r>
            <a:r>
              <a:rPr lang="cs-CZ" sz="1100" dirty="0" err="1" smtClean="0"/>
              <a:t>Websterova</a:t>
            </a:r>
            <a:r>
              <a:rPr lang="cs-CZ" sz="1100" dirty="0" smtClean="0"/>
              <a:t> slovníku je to "absence překážek, omezení, zajetí nebo útlaku„. To má dobrý smysl, pokud „svobodu“ chápeme pouze jako svobodu společenskou a politickou; běžně mluvíme o svobodné společnosti, svobodě pohybu, slova nebo shromažďování a rozumíme tím právě absenci nátlaku či překážek, především ze strany státu.</a:t>
            </a:r>
          </a:p>
          <a:p>
            <a:pPr>
              <a:buNone/>
            </a:pPr>
            <a:r>
              <a:rPr lang="cs-CZ" sz="1100" dirty="0" smtClean="0"/>
              <a:t>Ani v tomto smyslu to však nemůže znamenat „svobodu“ jezdit vlevo, krást nebo vraždit – jinými slovy ohrožovat druhé. Francouzský filosof </a:t>
            </a:r>
            <a:r>
              <a:rPr lang="cs-CZ" sz="1100" dirty="0" err="1" smtClean="0"/>
              <a:t>Roger</a:t>
            </a:r>
            <a:r>
              <a:rPr lang="cs-CZ" sz="1100" dirty="0" smtClean="0"/>
              <a:t> Garaudy ironicky mluví o „svobodě svobodné lišky ve svobodném kurníku“. Immanuel Kant proto soudí, že svoboda ve společnosti je možná jen v rámci práva jakožto „souhrnu podmínek, za nichž lze libovůli jednoho sloučit s libovůlí druhého podle obecného zákona svobody“ a rozlišuje mezi „libovůlí“ (</a:t>
            </a:r>
            <a:r>
              <a:rPr lang="cs-CZ" sz="1100" i="1" dirty="0" err="1" smtClean="0"/>
              <a:t>Willkür</a:t>
            </a:r>
            <a:r>
              <a:rPr lang="cs-CZ" sz="1100" dirty="0" smtClean="0"/>
              <a:t>) a svobodou.</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r>
              <a:rPr lang="cs-CZ" dirty="0"/>
              <a:t>Rovnost, svoboda, spravedlnost </a:t>
            </a:r>
          </a:p>
        </p:txBody>
      </p:sp>
      <p:sp>
        <p:nvSpPr>
          <p:cNvPr id="5" name="Zástupný symbol pro obsah 4"/>
          <p:cNvSpPr>
            <a:spLocks noGrp="1"/>
          </p:cNvSpPr>
          <p:nvPr>
            <p:ph idx="1"/>
          </p:nvPr>
        </p:nvSpPr>
        <p:spPr>
          <a:xfrm>
            <a:off x="1763688" y="1600200"/>
            <a:ext cx="6768752" cy="4525963"/>
          </a:xfrm>
        </p:spPr>
        <p:txBody>
          <a:bodyPr>
            <a:noAutofit/>
          </a:bodyPr>
          <a:lstStyle/>
          <a:p>
            <a:pPr>
              <a:buNone/>
            </a:pPr>
            <a:r>
              <a:rPr lang="cs-CZ" sz="1200" b="1" dirty="0" smtClean="0"/>
              <a:t>Svoboda</a:t>
            </a:r>
          </a:p>
          <a:p>
            <a:pPr>
              <a:buNone/>
            </a:pPr>
            <a:r>
              <a:rPr lang="cs-CZ" sz="1100" dirty="0" smtClean="0"/>
              <a:t>Individuální rozhodování a jednání je tedy omezeno nejen vnějšími podmínkami (např. zamčenými dveřmi nebo nedostatkem peněz), ale také ohledem na </a:t>
            </a:r>
            <a:r>
              <a:rPr lang="cs-CZ" sz="1100" i="1" dirty="0" smtClean="0"/>
              <a:t>svobodu druhých</a:t>
            </a:r>
            <a:r>
              <a:rPr lang="cs-CZ" sz="1100" dirty="0" smtClean="0"/>
              <a:t>. Z povahy lidské osoby a její svobody ovšem plyne, že u vlastních, nevynucených rozhodnutí a jednání nese také odpovědnost za důsledky. Nežádoucí „libovůle“ je proto omezována především hrozbou trestů, ale svobodu člověka omezuje i vlastní neochota odpovídat za jeho důsledky. Friedrich Nietzsche proto rozlišil mezi „svobodou od něčeho“ – například nějakého omezení – a „svobodou k něčemu“, tj. odvahou pro něco se rozhodnout a něco učinit. První z nich znamená jen příležitost pro svobodné jednání, kdežto teprve vlastními rozhodnutími a činy ji člověk uskutečňuje.</a:t>
            </a:r>
          </a:p>
          <a:p>
            <a:pPr>
              <a:buNone/>
            </a:pPr>
            <a:r>
              <a:rPr lang="cs-CZ" sz="1100" dirty="0" smtClean="0"/>
              <a:t>Svoboda se někdy vymezuje jako </a:t>
            </a:r>
            <a:r>
              <a:rPr lang="cs-CZ" sz="1100" i="1" dirty="0" smtClean="0"/>
              <a:t>možnost volby</a:t>
            </a:r>
            <a:r>
              <a:rPr lang="cs-CZ" sz="1100" dirty="0" smtClean="0"/>
              <a:t>. Skutečné možnosti volby jsou ovšem omezené tím, jaké máme před sebou alternativy. Henry Ford prý říkal, že si u něho může člověk vybrat auto jakékoli barvy, pokud to bude černá. Kde jsem odkázán na výběr z předem daných možností, jsou moje možnosti z povahy věci omezené a ani v tom největším obchodě nenajdu vždycky to, co bych chtěl. Podobně je tomu i při sebe demokratičtějších volbách.</a:t>
            </a:r>
          </a:p>
          <a:p>
            <a:pPr>
              <a:buNone/>
            </a:pPr>
            <a:endParaRPr lang="cs-CZ" sz="1100" dirty="0" smtClean="0"/>
          </a:p>
          <a:p>
            <a:pPr>
              <a:buNone/>
            </a:pPr>
            <a:r>
              <a:rPr lang="cs-CZ" sz="1100" b="1" dirty="0" smtClean="0"/>
              <a:t>Rozdělení: </a:t>
            </a:r>
            <a:endParaRPr lang="cs-CZ" sz="1100" dirty="0" smtClean="0"/>
          </a:p>
          <a:p>
            <a:pPr algn="just">
              <a:buNone/>
            </a:pPr>
            <a:r>
              <a:rPr lang="cs-CZ" sz="1100" i="1" dirty="0" smtClean="0"/>
              <a:t>Pozitivní </a:t>
            </a:r>
            <a:r>
              <a:rPr lang="cs-CZ" sz="1100" dirty="0" smtClean="0"/>
              <a:t>– svoboda „k“</a:t>
            </a:r>
            <a:r>
              <a:rPr lang="cs-CZ" sz="1100" dirty="0" smtClean="0">
                <a:solidFill>
                  <a:schemeClr val="tx1"/>
                </a:solidFill>
                <a:effectLst/>
              </a:rPr>
              <a:t>naplněna konkrétním obsahem, svoboda realizovat svá přání - obvykle vyjádřena sociálními, nárokovými právy (Moderní liberalismus, sociální demokracie socialismus, komunismus)</a:t>
            </a:r>
          </a:p>
          <a:p>
            <a:pPr>
              <a:buNone/>
            </a:pPr>
            <a:r>
              <a:rPr lang="cs-CZ" sz="1100" i="1" dirty="0" smtClean="0"/>
              <a:t>Negativní </a:t>
            </a:r>
            <a:r>
              <a:rPr lang="cs-CZ" sz="1100" dirty="0" smtClean="0"/>
              <a:t>– osvobození od útlaku, pomalu už nevíme, co smíme a co ne, nevíme, co máme dělat – svoboda „od“(podle </a:t>
            </a:r>
            <a:r>
              <a:rPr lang="cs-CZ" sz="1100" dirty="0" err="1" smtClean="0"/>
              <a:t>Fromma</a:t>
            </a:r>
            <a:r>
              <a:rPr lang="cs-CZ" sz="1100" dirty="0" smtClean="0"/>
              <a:t>), </a:t>
            </a:r>
            <a:r>
              <a:rPr lang="cs-CZ" sz="1100" dirty="0" smtClean="0">
                <a:solidFill>
                  <a:schemeClr val="tx1"/>
                </a:solidFill>
                <a:effectLst/>
              </a:rPr>
              <a:t>absence nátlaku -obvykle se kryje se základními, všeobecnými lidskými právy (Klasický liberalismus, neoliberalismus, moderní konzervatismus)</a:t>
            </a:r>
            <a:endParaRPr lang="cs-CZ" sz="1100" dirty="0" smtClean="0">
              <a:solidFill>
                <a:srgbClr val="FF0000"/>
              </a:solidFill>
              <a:effectLst>
                <a:outerShdw blurRad="38100" dist="38100" dir="2700000" algn="tl">
                  <a:srgbClr val="C0C0C0"/>
                </a:outerShdw>
              </a:effectLst>
            </a:endParaRPr>
          </a:p>
          <a:p>
            <a:pPr>
              <a:buNone/>
            </a:pPr>
            <a:r>
              <a:rPr lang="cs-CZ" sz="1100" i="1" dirty="0" smtClean="0"/>
              <a:t>Formální </a:t>
            </a:r>
            <a:r>
              <a:rPr lang="cs-CZ" sz="1100" dirty="0" smtClean="0"/>
              <a:t>– sice máme svobodu, ale nemůžeme jí využívat; reálně není naplněná (můžeme cestovat, ale nemáme na to peníze)</a:t>
            </a:r>
          </a:p>
          <a:p>
            <a:pPr>
              <a:buNone/>
            </a:pPr>
            <a:r>
              <a:rPr lang="cs-CZ" sz="1100" i="1" dirty="0" smtClean="0"/>
              <a:t>Reálná </a:t>
            </a:r>
            <a:r>
              <a:rPr lang="cs-CZ" sz="1100" dirty="0" smtClean="0"/>
              <a:t>– můžeme jí využívat (podle </a:t>
            </a:r>
            <a:r>
              <a:rPr lang="cs-CZ" sz="1100" dirty="0" err="1" smtClean="0"/>
              <a:t>Raymonda</a:t>
            </a:r>
            <a:r>
              <a:rPr lang="cs-CZ" sz="1100" dirty="0" smtClean="0"/>
              <a:t> </a:t>
            </a:r>
            <a:r>
              <a:rPr lang="cs-CZ" sz="1100" dirty="0" err="1" smtClean="0"/>
              <a:t>Arona</a:t>
            </a:r>
            <a:r>
              <a:rPr lang="cs-CZ" sz="1100" dirty="0" smtClean="0"/>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r>
              <a:rPr lang="cs-CZ" dirty="0"/>
              <a:t>Rovnost, svoboda, spravedlnost </a:t>
            </a:r>
          </a:p>
        </p:txBody>
      </p:sp>
      <p:sp>
        <p:nvSpPr>
          <p:cNvPr id="5" name="Zástupný symbol pro obsah 4"/>
          <p:cNvSpPr>
            <a:spLocks noGrp="1"/>
          </p:cNvSpPr>
          <p:nvPr>
            <p:ph idx="1"/>
          </p:nvPr>
        </p:nvSpPr>
        <p:spPr>
          <a:xfrm>
            <a:off x="1619672" y="1556792"/>
            <a:ext cx="7067128" cy="4597971"/>
          </a:xfrm>
        </p:spPr>
        <p:txBody>
          <a:bodyPr>
            <a:normAutofit fontScale="32500" lnSpcReduction="20000"/>
          </a:bodyPr>
          <a:lstStyle/>
          <a:p>
            <a:pPr>
              <a:buNone/>
            </a:pPr>
            <a:r>
              <a:rPr lang="cs-CZ" sz="3700" b="1" dirty="0" smtClean="0"/>
              <a:t>Rovnost</a:t>
            </a:r>
          </a:p>
          <a:p>
            <a:pPr>
              <a:buNone/>
            </a:pPr>
            <a:r>
              <a:rPr lang="cs-CZ" sz="3400" dirty="0" smtClean="0"/>
              <a:t>patří k základním maximám demokratického právního státu. Byl jedním ze tří požadavků Velké francouzské revoluce, </a:t>
            </a:r>
            <a:r>
              <a:rPr lang="cs-CZ" sz="3400" i="1" dirty="0" smtClean="0"/>
              <a:t>„</a:t>
            </a:r>
            <a:r>
              <a:rPr lang="cs-CZ" sz="3400" i="1" dirty="0" err="1" smtClean="0"/>
              <a:t>liberté</a:t>
            </a:r>
            <a:r>
              <a:rPr lang="cs-CZ" sz="3400" i="1" dirty="0" smtClean="0"/>
              <a:t>, égalité, </a:t>
            </a:r>
            <a:r>
              <a:rPr lang="cs-CZ" sz="3400" i="1" dirty="0" err="1" smtClean="0"/>
              <a:t>fraternité</a:t>
            </a:r>
            <a:r>
              <a:rPr lang="cs-CZ" sz="3400" i="1" dirty="0" smtClean="0"/>
              <a:t>“</a:t>
            </a:r>
            <a:r>
              <a:rPr lang="cs-CZ" sz="3400" dirty="0" smtClean="0"/>
              <a:t>, a je zmiňován na prvním místě v Deklaraci nezávislosti Spojených států: </a:t>
            </a:r>
            <a:r>
              <a:rPr lang="cs-CZ" sz="3400" i="1" dirty="0" smtClean="0"/>
              <a:t>„</a:t>
            </a:r>
            <a:r>
              <a:rPr lang="cs-CZ" sz="3400" i="1" dirty="0" err="1" smtClean="0"/>
              <a:t>We</a:t>
            </a:r>
            <a:r>
              <a:rPr lang="cs-CZ" sz="3400" i="1" dirty="0" smtClean="0"/>
              <a:t> hold these </a:t>
            </a:r>
            <a:r>
              <a:rPr lang="cs-CZ" sz="3400" i="1" dirty="0" err="1" smtClean="0"/>
              <a:t>thruths</a:t>
            </a:r>
            <a:r>
              <a:rPr lang="cs-CZ" sz="3400" i="1" dirty="0" smtClean="0"/>
              <a:t> to </a:t>
            </a:r>
            <a:r>
              <a:rPr lang="cs-CZ" sz="3400" i="1" dirty="0" err="1" smtClean="0"/>
              <a:t>be</a:t>
            </a:r>
            <a:r>
              <a:rPr lang="cs-CZ" sz="3400" i="1" dirty="0" smtClean="0"/>
              <a:t> </a:t>
            </a:r>
            <a:r>
              <a:rPr lang="cs-CZ" sz="3400" i="1" dirty="0" err="1" smtClean="0"/>
              <a:t>self</a:t>
            </a:r>
            <a:r>
              <a:rPr lang="cs-CZ" sz="3400" i="1" dirty="0" smtClean="0"/>
              <a:t>-</a:t>
            </a:r>
            <a:r>
              <a:rPr lang="cs-CZ" sz="3400" i="1" dirty="0" err="1" smtClean="0"/>
              <a:t>evident</a:t>
            </a:r>
            <a:r>
              <a:rPr lang="cs-CZ" sz="3400" i="1" dirty="0" smtClean="0"/>
              <a:t>, </a:t>
            </a:r>
            <a:r>
              <a:rPr lang="cs-CZ" sz="3400" i="1" dirty="0" err="1" smtClean="0"/>
              <a:t>that</a:t>
            </a:r>
            <a:r>
              <a:rPr lang="cs-CZ" sz="3400" i="1" dirty="0" smtClean="0"/>
              <a:t> </a:t>
            </a:r>
            <a:r>
              <a:rPr lang="cs-CZ" sz="3400" i="1" dirty="0" err="1" smtClean="0"/>
              <a:t>all</a:t>
            </a:r>
            <a:r>
              <a:rPr lang="cs-CZ" sz="3400" i="1" dirty="0" smtClean="0"/>
              <a:t> </a:t>
            </a:r>
            <a:r>
              <a:rPr lang="cs-CZ" sz="3400" i="1" dirty="0" err="1" smtClean="0"/>
              <a:t>men</a:t>
            </a:r>
            <a:r>
              <a:rPr lang="cs-CZ" sz="3400" i="1" dirty="0" smtClean="0"/>
              <a:t> are </a:t>
            </a:r>
            <a:r>
              <a:rPr lang="cs-CZ" sz="3400" i="1" dirty="0" err="1" smtClean="0"/>
              <a:t>created</a:t>
            </a:r>
            <a:r>
              <a:rPr lang="cs-CZ" sz="3400" i="1" dirty="0" smtClean="0"/>
              <a:t> </a:t>
            </a:r>
            <a:r>
              <a:rPr lang="cs-CZ" sz="3400" i="1" dirty="0" err="1" smtClean="0"/>
              <a:t>equal</a:t>
            </a:r>
            <a:r>
              <a:rPr lang="cs-CZ" sz="3400" i="1" dirty="0" smtClean="0"/>
              <a:t>…“</a:t>
            </a:r>
            <a:r>
              <a:rPr lang="cs-CZ" sz="3400" dirty="0" smtClean="0"/>
              <a:t>. V ústavním pořádku České republiky je požadavek rovnosti vyjádřen v preambuli Ústavy a v čl. 1 Listiny základních práv a svobod: </a:t>
            </a:r>
            <a:r>
              <a:rPr lang="cs-CZ" sz="3400" i="1" dirty="0" smtClean="0"/>
              <a:t>„Lidé jsou svobodní a rovní v důstojnosti i v právech.“</a:t>
            </a:r>
            <a:endParaRPr lang="cs-CZ" sz="3400" dirty="0" smtClean="0"/>
          </a:p>
          <a:p>
            <a:pPr>
              <a:buNone/>
            </a:pPr>
            <a:r>
              <a:rPr lang="cs-CZ" sz="3400" dirty="0" smtClean="0"/>
              <a:t>V právu se rovností rozumí především rovnost ve vztahu občana a státu: státní moc nesmí při aplikaci práva rozlišovat mezi občany na základě jejich společenského nebo ekonomického postavení, podle etnické příslušnosti, podle pohlaví, věku ani podle žádného jiného diskriminačního dělítka. Stejně tak musí mít všichni občané rovnou možnost účastnit se politického života a ucházet se o veřejné funkce.</a:t>
            </a:r>
          </a:p>
          <a:p>
            <a:pPr>
              <a:buNone/>
            </a:pPr>
            <a:r>
              <a:rPr lang="cs-CZ" sz="3400" dirty="0" smtClean="0"/>
              <a:t>Důležitým vyjádřením požadavku rovnosti je princip rovnosti stran v řízení před orgány veřejné moci.</a:t>
            </a:r>
          </a:p>
          <a:p>
            <a:pPr>
              <a:buNone/>
            </a:pPr>
            <a:r>
              <a:rPr lang="cs-CZ" sz="3400" dirty="0" smtClean="0"/>
              <a:t>Požadavky „větší rovnosti“ bývají obvykle namířeny proti demokracii </a:t>
            </a:r>
          </a:p>
          <a:p>
            <a:pPr>
              <a:buFontTx/>
              <a:buChar char="-"/>
            </a:pPr>
            <a:r>
              <a:rPr lang="cs-CZ" sz="3400" dirty="0" smtClean="0"/>
              <a:t>protože lidé si jsou </a:t>
            </a:r>
            <a:r>
              <a:rPr lang="cs-CZ" sz="3400" dirty="0" err="1" smtClean="0"/>
              <a:t>nerovni</a:t>
            </a:r>
            <a:r>
              <a:rPr lang="cs-CZ" sz="3400" dirty="0" smtClean="0"/>
              <a:t> </a:t>
            </a:r>
          </a:p>
          <a:p>
            <a:pPr>
              <a:buNone/>
            </a:pPr>
            <a:r>
              <a:rPr lang="cs-CZ" sz="3400" dirty="0"/>
              <a:t>	</a:t>
            </a:r>
            <a:r>
              <a:rPr lang="cs-CZ" sz="3400" dirty="0" smtClean="0"/>
              <a:t>	- biologické rozdíly – věk, pohlaví, barva pleti </a:t>
            </a:r>
          </a:p>
          <a:p>
            <a:pPr>
              <a:buNone/>
            </a:pPr>
            <a:r>
              <a:rPr lang="cs-CZ" sz="3400" dirty="0"/>
              <a:t>	</a:t>
            </a:r>
            <a:r>
              <a:rPr lang="cs-CZ" sz="3400" dirty="0" smtClean="0"/>
              <a:t>	- psychologické rozdíly – charakterové vlastnosti, schopnosti, inteligence</a:t>
            </a:r>
          </a:p>
          <a:p>
            <a:pPr>
              <a:buNone/>
            </a:pPr>
            <a:r>
              <a:rPr lang="cs-CZ" sz="3400" dirty="0"/>
              <a:t>	</a:t>
            </a:r>
            <a:r>
              <a:rPr lang="cs-CZ" sz="3400" dirty="0" smtClean="0"/>
              <a:t>	- společenské rozdíly – různé postavení, prestiž, plat</a:t>
            </a:r>
          </a:p>
          <a:p>
            <a:pPr>
              <a:buFontTx/>
              <a:buChar char="-"/>
            </a:pPr>
            <a:r>
              <a:rPr lang="cs-CZ" sz="3400" dirty="0" smtClean="0"/>
              <a:t>= nelze uskutečnit beztřídní společnost, ve které by si lidi byli navzájem rovni</a:t>
            </a:r>
          </a:p>
          <a:p>
            <a:pPr>
              <a:buFontTx/>
              <a:buChar char="-"/>
            </a:pPr>
            <a:r>
              <a:rPr lang="cs-CZ" sz="3400" dirty="0" smtClean="0"/>
              <a:t>v demokratických společnostech proto problém rovnosti nespočívá v rovině </a:t>
            </a:r>
            <a:r>
              <a:rPr lang="cs-CZ" sz="3400" b="1" dirty="0" smtClean="0"/>
              <a:t>rovnost-nerovnost ano či ne, ale rovnost-nerovnost v čem</a:t>
            </a:r>
          </a:p>
          <a:p>
            <a:pPr>
              <a:buNone/>
            </a:pPr>
            <a:r>
              <a:rPr lang="cs-CZ" sz="3400" u="sng" dirty="0" smtClean="0"/>
              <a:t>2 druhy: </a:t>
            </a:r>
            <a:endParaRPr lang="cs-CZ" sz="3400" dirty="0" smtClean="0"/>
          </a:p>
          <a:p>
            <a:pPr>
              <a:buNone/>
            </a:pPr>
            <a:r>
              <a:rPr lang="cs-CZ" sz="3400" dirty="0" smtClean="0"/>
              <a:t>formální (právní) – obecně mají stejná práva</a:t>
            </a:r>
          </a:p>
          <a:p>
            <a:pPr>
              <a:buNone/>
            </a:pPr>
            <a:r>
              <a:rPr lang="cs-CZ" sz="3400" dirty="0" smtClean="0"/>
              <a:t>skutečná (materiální) – všichni mají stejné znalosti, majetek</a:t>
            </a:r>
          </a:p>
          <a:p>
            <a:pPr>
              <a:buNone/>
            </a:pPr>
            <a:r>
              <a:rPr lang="cs-CZ" sz="3400" dirty="0" smtClean="0"/>
              <a:t>Skutečná je nebezpečná, vede ke společnosti zaměnitelných jednotlivců, došlo by k omezení svobody. </a:t>
            </a:r>
          </a:p>
          <a:p>
            <a:pPr>
              <a:buNone/>
            </a:pPr>
            <a:endParaRPr lang="cs-CZ" sz="3400" dirty="0" smtClean="0"/>
          </a:p>
          <a:p>
            <a:pPr>
              <a:buNone/>
            </a:pPr>
            <a:r>
              <a:rPr lang="cs-CZ" sz="3400" b="1" dirty="0" smtClean="0"/>
              <a:t>Politická rovnost</a:t>
            </a:r>
            <a:r>
              <a:rPr lang="cs-CZ" sz="3400" dirty="0" smtClean="0"/>
              <a:t> – právo být volen a volit; je to diskutabilní, ohledně věku apod.</a:t>
            </a:r>
          </a:p>
          <a:p>
            <a:pPr>
              <a:buNone/>
            </a:pPr>
            <a:r>
              <a:rPr lang="cs-CZ" sz="3400" b="1" dirty="0" smtClean="0"/>
              <a:t>Rovnost příležitosti </a:t>
            </a:r>
            <a:r>
              <a:rPr lang="cs-CZ" sz="3400" dirty="0" smtClean="0"/>
              <a:t>– Rovnost příležitostí spočívá v první řadě v rovnosti šancí, v možnosti uplatnit se ve společnosti a dosáhnout svých práv - (demokracie to musí zařídit, např.  bezplatná ZŠ, rovnost mužů a žen, atd.)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r>
              <a:rPr lang="cs-CZ" dirty="0"/>
              <a:t>Rovnost, svoboda, spravedlnost </a:t>
            </a:r>
          </a:p>
        </p:txBody>
      </p:sp>
      <p:sp>
        <p:nvSpPr>
          <p:cNvPr id="5" name="Zástupný symbol pro obsah 4"/>
          <p:cNvSpPr>
            <a:spLocks noGrp="1"/>
          </p:cNvSpPr>
          <p:nvPr>
            <p:ph idx="1"/>
          </p:nvPr>
        </p:nvSpPr>
        <p:spPr>
          <a:xfrm>
            <a:off x="1547664" y="1600200"/>
            <a:ext cx="7139136" cy="4525963"/>
          </a:xfrm>
        </p:spPr>
        <p:txBody>
          <a:bodyPr>
            <a:normAutofit/>
          </a:bodyPr>
          <a:lstStyle/>
          <a:p>
            <a:pPr>
              <a:buNone/>
            </a:pPr>
            <a:r>
              <a:rPr lang="cs-CZ" sz="1200" b="1" dirty="0" smtClean="0"/>
              <a:t>Spravedlnost</a:t>
            </a:r>
          </a:p>
          <a:p>
            <a:pPr>
              <a:buNone/>
            </a:pPr>
            <a:r>
              <a:rPr lang="cs-CZ" sz="1200" dirty="0" smtClean="0"/>
              <a:t>- napadána sociální spravedlnost, že je to spíše utopie, vždy je někdo ve výhodě</a:t>
            </a:r>
          </a:p>
          <a:p>
            <a:pPr>
              <a:buNone/>
            </a:pPr>
            <a:r>
              <a:rPr lang="cs-CZ" sz="1200" dirty="0" smtClean="0"/>
              <a:t>- Římský právník Ulpian vymezuje spravedlnost trojím požadavkem: “Poctivě žít, nikomu neškodit, každému dávat, co mu patří.</a:t>
            </a:r>
          </a:p>
          <a:p>
            <a:pPr>
              <a:buNone/>
            </a:pPr>
            <a:r>
              <a:rPr lang="cs-CZ" sz="1200" b="1" dirty="0" smtClean="0"/>
              <a:t>-</a:t>
            </a:r>
            <a:r>
              <a:rPr lang="cs-CZ" sz="1200" dirty="0" smtClean="0"/>
              <a:t> je jeden ze základních pojmů pro dobré uspořádání lidských vztahů, regulativní idea pro uspořádání společnosti a zejména pro právo. Podle Aristotela je to nejdůležitější z ctností, protože se vztahuje ke druhému a „nazývá se také dobro pro druhé“.</a:t>
            </a:r>
          </a:p>
          <a:p>
            <a:pPr>
              <a:buNone/>
            </a:pPr>
            <a:r>
              <a:rPr lang="cs-CZ" sz="1200" dirty="0" smtClean="0"/>
              <a:t>V oblastech různých vztahů – osobních, pracovních, právních – kde by měla vládnout spravedlnost, ji lze charakterizovat několika principy:</a:t>
            </a:r>
          </a:p>
          <a:p>
            <a:pPr>
              <a:buFont typeface="Calibri" pitchFamily="34" charset="0"/>
              <a:buChar char="-"/>
            </a:pPr>
            <a:r>
              <a:rPr lang="cs-CZ" sz="1200" dirty="0" smtClean="0"/>
              <a:t>rovné zacházení se všemi – </a:t>
            </a:r>
            <a:r>
              <a:rPr lang="cs-CZ" sz="1200" b="1" dirty="0" smtClean="0"/>
              <a:t>spravedlnost jako rovnost</a:t>
            </a:r>
            <a:r>
              <a:rPr lang="cs-CZ" sz="1200" dirty="0" smtClean="0"/>
              <a:t> před zákonem,</a:t>
            </a:r>
          </a:p>
          <a:p>
            <a:pPr>
              <a:buFont typeface="Calibri" pitchFamily="34" charset="0"/>
              <a:buChar char="-"/>
            </a:pPr>
            <a:r>
              <a:rPr lang="cs-CZ" sz="1200" dirty="0" smtClean="0"/>
              <a:t>přiměřené tresty i odměny – </a:t>
            </a:r>
            <a:r>
              <a:rPr lang="cs-CZ" sz="1200" b="1" dirty="0" err="1" smtClean="0"/>
              <a:t>retributivní</a:t>
            </a:r>
            <a:r>
              <a:rPr lang="cs-CZ" sz="1200" b="1" dirty="0" smtClean="0"/>
              <a:t> (vyrovnávací)</a:t>
            </a:r>
            <a:r>
              <a:rPr lang="cs-CZ" sz="1200" i="1" dirty="0" smtClean="0"/>
              <a:t> </a:t>
            </a:r>
            <a:r>
              <a:rPr lang="cs-CZ" sz="1200" b="1" dirty="0" smtClean="0"/>
              <a:t>spravedlnost  </a:t>
            </a:r>
            <a:r>
              <a:rPr lang="cs-CZ" sz="1200" dirty="0" smtClean="0"/>
              <a:t>- známe viníka, někdo něco ukradne, tak to musí vrátit; veřejné právo; musí bát někdo nestranný, co řeknou, co je spravedlivé (soudy…)</a:t>
            </a:r>
          </a:p>
          <a:p>
            <a:pPr>
              <a:buFont typeface="Calibri" pitchFamily="34" charset="0"/>
              <a:buChar char="-"/>
            </a:pPr>
            <a:r>
              <a:rPr lang="cs-CZ" sz="1200" dirty="0" smtClean="0"/>
              <a:t>spravedlivé rozdělování požitků i břemen – </a:t>
            </a:r>
            <a:r>
              <a:rPr lang="cs-CZ" sz="1200" b="1" dirty="0" smtClean="0"/>
              <a:t>distributivní (rozdělovací - sociální)</a:t>
            </a:r>
            <a:r>
              <a:rPr lang="cs-CZ" sz="1200" dirty="0" smtClean="0"/>
              <a:t> </a:t>
            </a:r>
            <a:r>
              <a:rPr lang="cs-CZ" sz="1200" b="1" dirty="0" smtClean="0"/>
              <a:t>spravedlnost </a:t>
            </a:r>
            <a:r>
              <a:rPr lang="cs-CZ" sz="1200" dirty="0" smtClean="0"/>
              <a:t>-</a:t>
            </a:r>
            <a:r>
              <a:rPr lang="cs-CZ" sz="1200" b="1" dirty="0" smtClean="0"/>
              <a:t> </a:t>
            </a:r>
            <a:r>
              <a:rPr lang="cs-CZ" sz="1200" dirty="0" smtClean="0"/>
              <a:t>věci, kde není konkrétní viník; když se někdo narodí chudý, není to spravedlivé, ale také se nedá najít lehce řešení, aby to bylo spravedlivé pro všechny, viník není někdo určitý, řešit to musí stát (sociální dávky atd.)</a:t>
            </a:r>
          </a:p>
          <a:p>
            <a:pPr lvl="1">
              <a:buFont typeface="Calibri" pitchFamily="34" charset="0"/>
              <a:buChar char="-"/>
            </a:pPr>
            <a:r>
              <a:rPr lang="cs-CZ" sz="1200" dirty="0" smtClean="0"/>
              <a:t>neobjektivní a proto hodně diskutovaná!</a:t>
            </a:r>
          </a:p>
          <a:p>
            <a:pPr>
              <a:buFont typeface="Calibri" pitchFamily="34" charset="0"/>
              <a:buChar char="-"/>
            </a:pPr>
            <a:r>
              <a:rPr lang="cs-CZ" sz="1200" dirty="0" smtClean="0"/>
              <a:t>rozhodovat stejné případy stejně a nestejné odlišně – </a:t>
            </a:r>
            <a:r>
              <a:rPr lang="cs-CZ" sz="1200" b="1" dirty="0" smtClean="0"/>
              <a:t>procesní spravedlnost</a:t>
            </a:r>
            <a:r>
              <a:rPr lang="cs-CZ" sz="1200" dirty="0" smtClean="0"/>
              <a:t>.</a:t>
            </a:r>
          </a:p>
          <a:p>
            <a:pPr>
              <a:buNone/>
            </a:pPr>
            <a:r>
              <a:rPr lang="cs-CZ" sz="1200" i="1" dirty="0" smtClean="0"/>
              <a:t>John </a:t>
            </a:r>
            <a:r>
              <a:rPr lang="cs-CZ" sz="1200" i="1" dirty="0" err="1" smtClean="0"/>
              <a:t>Rawls</a:t>
            </a:r>
            <a:r>
              <a:rPr lang="cs-CZ" sz="1200" dirty="0" smtClean="0"/>
              <a:t> – teorie spravedlnosti: vymyslel, že by bylo nejlepší, kdyby politici usnuli a probudili se bez vědomosti toho, jaké mají postavení, jestli jsou bohatí nebo chudí apod. a tedy budou tvořit zákony spravedlivě, nestranně, nehledě na své zájmy, a tak by to bylo nejlepší.</a:t>
            </a:r>
            <a:endParaRPr lang="cs-CZ"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899592" y="1124744"/>
            <a:ext cx="6984776" cy="5909310"/>
          </a:xfrm>
          <a:prstGeom prst="rect">
            <a:avLst/>
          </a:prstGeom>
        </p:spPr>
        <p:txBody>
          <a:bodyPr wrap="square">
            <a:spAutoFit/>
          </a:bodyPr>
          <a:lstStyle/>
          <a:p>
            <a:pPr marL="114300" indent="0">
              <a:buNone/>
            </a:pPr>
            <a:r>
              <a:rPr lang="cs-CZ" dirty="0" smtClean="0"/>
              <a:t>Zdroje:</a:t>
            </a:r>
          </a:p>
          <a:p>
            <a:r>
              <a:rPr lang="cs-CZ" dirty="0" err="1" smtClean="0"/>
              <a:t>Cabada</a:t>
            </a:r>
            <a:r>
              <a:rPr lang="cs-CZ" dirty="0" smtClean="0"/>
              <a:t>, L., Kubát, M.: Úvod do studia politické vědy, </a:t>
            </a:r>
            <a:r>
              <a:rPr lang="cs-CZ" dirty="0" err="1" smtClean="0"/>
              <a:t>Eurolex</a:t>
            </a:r>
            <a:r>
              <a:rPr lang="cs-CZ" dirty="0" smtClean="0"/>
              <a:t> Bohemia, Praha, 2002</a:t>
            </a:r>
          </a:p>
          <a:p>
            <a:r>
              <a:rPr lang="cs-CZ" dirty="0" smtClean="0"/>
              <a:t>David, R.: Politologie, Základy společenských věd, Nakladatelství Olomouc, 2002</a:t>
            </a:r>
          </a:p>
          <a:p>
            <a:r>
              <a:rPr lang="cs-CZ" dirty="0" smtClean="0"/>
              <a:t>Dočekalová, P., Švec, K. a kol.: Úvod do politologie, </a:t>
            </a:r>
            <a:r>
              <a:rPr lang="cs-CZ" dirty="0" err="1" smtClean="0"/>
              <a:t>Grada</a:t>
            </a:r>
            <a:r>
              <a:rPr lang="cs-CZ" dirty="0" smtClean="0"/>
              <a:t> </a:t>
            </a:r>
            <a:r>
              <a:rPr lang="cs-CZ" dirty="0" err="1" smtClean="0"/>
              <a:t>Publishing</a:t>
            </a:r>
            <a:r>
              <a:rPr lang="cs-CZ" dirty="0" smtClean="0"/>
              <a:t>, Praha, 2009</a:t>
            </a:r>
          </a:p>
          <a:p>
            <a:r>
              <a:rPr lang="cs-CZ" dirty="0" err="1" smtClean="0"/>
              <a:t>Heywood</a:t>
            </a:r>
            <a:r>
              <a:rPr lang="cs-CZ" dirty="0" smtClean="0"/>
              <a:t>, A.: Politické ideologie, </a:t>
            </a:r>
            <a:r>
              <a:rPr lang="cs-CZ" dirty="0" err="1" smtClean="0"/>
              <a:t>Eurolex</a:t>
            </a:r>
            <a:r>
              <a:rPr lang="cs-CZ" dirty="0" smtClean="0"/>
              <a:t> Bohemia, Praha, 2005</a:t>
            </a:r>
          </a:p>
          <a:p>
            <a:r>
              <a:rPr lang="cs-CZ" dirty="0" err="1" smtClean="0"/>
              <a:t>Říchová</a:t>
            </a:r>
            <a:r>
              <a:rPr lang="cs-CZ" dirty="0" smtClean="0"/>
              <a:t>, B. Úvod do současné politologie, Portál, Praha, 2002</a:t>
            </a:r>
          </a:p>
          <a:p>
            <a:r>
              <a:rPr lang="cs-CZ" dirty="0" err="1" smtClean="0"/>
              <a:t>Sartori</a:t>
            </a:r>
            <a:r>
              <a:rPr lang="cs-CZ" dirty="0" smtClean="0"/>
              <a:t>, G.: Strany a stranické systémy. Schéma pro analýzu, CDK, Brno, 2005</a:t>
            </a:r>
          </a:p>
          <a:p>
            <a:r>
              <a:rPr lang="cs-CZ" dirty="0" smtClean="0"/>
              <a:t>Vodička, K., </a:t>
            </a:r>
            <a:r>
              <a:rPr lang="cs-CZ" dirty="0" err="1" smtClean="0"/>
              <a:t>Cabada</a:t>
            </a:r>
            <a:r>
              <a:rPr lang="cs-CZ" dirty="0" smtClean="0"/>
              <a:t>, L.: Politický systém české republiky : historie a současnost, </a:t>
            </a:r>
          </a:p>
          <a:p>
            <a:r>
              <a:rPr lang="cs-CZ" dirty="0" smtClean="0"/>
              <a:t>http://cs.wikipedia.org</a:t>
            </a:r>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p:txBody>
      </p:sp>
    </p:spTree>
  </p:cSld>
  <p:clrMapOvr>
    <a:masterClrMapping/>
  </p:clrMapOvr>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TotalTime>
  <Words>1056</Words>
  <Application>Microsoft Office PowerPoint</Application>
  <PresentationFormat>Předvádění na obrazovce (4:3)</PresentationFormat>
  <Paragraphs>85</Paragraphs>
  <Slides>6</Slides>
  <Notes>0</Notes>
  <HiddenSlides>0</HiddenSlides>
  <MMClips>0</MMClips>
  <ScaleCrop>false</ScaleCrop>
  <HeadingPairs>
    <vt:vector size="4" baseType="variant">
      <vt:variant>
        <vt:lpstr>Motiv</vt:lpstr>
      </vt:variant>
      <vt:variant>
        <vt:i4>1</vt:i4>
      </vt:variant>
      <vt:variant>
        <vt:lpstr>Nadpisy snímků</vt:lpstr>
      </vt:variant>
      <vt:variant>
        <vt:i4>6</vt:i4>
      </vt:variant>
    </vt:vector>
  </HeadingPairs>
  <TitlesOfParts>
    <vt:vector size="7" baseType="lpstr">
      <vt:lpstr>Motiv sady Office</vt:lpstr>
      <vt:lpstr>Snímek 1</vt:lpstr>
      <vt:lpstr>Rovnost, svoboda, spravedlnost </vt:lpstr>
      <vt:lpstr>Rovnost, svoboda, spravedlnost </vt:lpstr>
      <vt:lpstr>Rovnost, svoboda, spravedlnost </vt:lpstr>
      <vt:lpstr>Rovnost, svoboda, spravedlnost </vt:lpstr>
      <vt:lpstr>Snímek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Rovnost, svoboda, spravedlnost</dc:title>
  <dc:creator>Šormovi</dc:creator>
  <cp:lastModifiedBy>Gymnázium a SOŠ</cp:lastModifiedBy>
  <cp:revision>12</cp:revision>
  <dcterms:created xsi:type="dcterms:W3CDTF">2013-09-18T05:33:54Z</dcterms:created>
  <dcterms:modified xsi:type="dcterms:W3CDTF">2013-09-23T07:07:01Z</dcterms:modified>
</cp:coreProperties>
</file>