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258" r:id="rId5"/>
    <p:sldId id="260" r:id="rId6"/>
    <p:sldId id="259" r:id="rId7"/>
    <p:sldId id="261"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90" y="-2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C52E084-4AB5-4D54-8BA0-2A53CAD3F0FA}"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C52E084-4AB5-4D54-8BA0-2A53CAD3F0FA}" type="datetimeFigureOut">
              <a:rPr lang="cs-CZ" smtClean="0"/>
              <a:pPr/>
              <a:t>23.9.2013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EC52E084-4AB5-4D54-8BA0-2A53CAD3F0FA}" type="datetimeFigureOut">
              <a:rPr lang="cs-CZ" smtClean="0"/>
              <a:pPr/>
              <a:t>23.9.2013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C52E084-4AB5-4D54-8BA0-2A53CAD3F0FA}" type="datetimeFigureOut">
              <a:rPr lang="cs-CZ" smtClean="0"/>
              <a:pPr/>
              <a:t>23.9.2013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EC52E084-4AB5-4D54-8BA0-2A53CAD3F0FA}"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EC52E084-4AB5-4D54-8BA0-2A53CAD3F0FA}"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F747213-DA13-4A94-AE97-461D2D478BC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52E084-4AB5-4D54-8BA0-2A53CAD3F0FA}" type="datetimeFigureOut">
              <a:rPr lang="cs-CZ" smtClean="0"/>
              <a:pPr/>
              <a:t>23.9.2013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747213-DA13-4A94-AE97-461D2D478BC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Obrázek 4"/>
          <p:cNvPicPr>
            <a:picLocks noChangeAspect="1"/>
          </p:cNvPicPr>
          <p:nvPr/>
        </p:nvPicPr>
        <p:blipFill>
          <a:blip r:embed="rId2" cstate="print"/>
          <a:srcRect/>
          <a:stretch>
            <a:fillRect/>
          </a:stretch>
        </p:blipFill>
        <p:spPr bwMode="auto">
          <a:xfrm>
            <a:off x="1835150" y="333375"/>
            <a:ext cx="5761038" cy="1258888"/>
          </a:xfrm>
          <a:prstGeom prst="rect">
            <a:avLst/>
          </a:prstGeom>
          <a:noFill/>
          <a:ln w="9525">
            <a:noFill/>
            <a:miter lim="800000"/>
            <a:headEnd/>
            <a:tailEnd/>
          </a:ln>
        </p:spPr>
      </p:pic>
      <p:graphicFrame>
        <p:nvGraphicFramePr>
          <p:cNvPr id="27651" name="Group 3"/>
          <p:cNvGraphicFramePr>
            <a:graphicFrameLocks noGrp="1"/>
          </p:cNvGraphicFramePr>
          <p:nvPr/>
        </p:nvGraphicFramePr>
        <p:xfrm>
          <a:off x="1258888" y="1773238"/>
          <a:ext cx="6769100" cy="4886022"/>
        </p:xfrm>
        <a:graphic>
          <a:graphicData uri="http://schemas.openxmlformats.org/drawingml/2006/table">
            <a:tbl>
              <a:tblPr/>
              <a:tblGrid>
                <a:gridCol w="1512887"/>
                <a:gridCol w="5256213"/>
              </a:tblGrid>
              <a:tr h="506413">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charset="0"/>
                          <a:ea typeface="Times New Roman" pitchFamily="18" charset="0"/>
                          <a:cs typeface="Arial" charset="0"/>
                        </a:rPr>
                        <a:t>Název školy</a:t>
                      </a:r>
                      <a:endParaRPr kumimoji="0" lang="cs-CZ" sz="1400" b="0" i="0" u="none" strike="noStrike" cap="none" normalizeH="0" baseline="0" dirty="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Gymnázium, střední odborná škola, střední odborné učiliště a vyšší odborná škola, Hořice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Číslo projektu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CZ.1.07/1.5.00/34.0873</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Název materiálu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rPr>
                        <a:t>Lidská práva </a:t>
                      </a:r>
                      <a:r>
                        <a:rPr kumimoji="0" lang="cs-CZ" sz="1400" b="0" i="0" u="none" strike="noStrike" cap="none" normalizeH="0" baseline="0" dirty="0" smtClean="0">
                          <a:ln>
                            <a:noFill/>
                          </a:ln>
                          <a:solidFill>
                            <a:schemeClr val="tx1"/>
                          </a:solidFill>
                          <a:effectLst/>
                          <a:latin typeface="Arial" charset="0"/>
                          <a:ea typeface="Times New Roman" pitchFamily="18" charset="0"/>
                          <a:cs typeface="Arial" charset="0"/>
                        </a:rPr>
                        <a:t>(</a:t>
                      </a:r>
                      <a:r>
                        <a:rPr kumimoji="0" lang="cs-CZ" sz="1400" b="0" i="0" u="none" strike="noStrike" cap="none" normalizeH="0" baseline="0" dirty="0" smtClean="0">
                          <a:ln>
                            <a:noFill/>
                          </a:ln>
                          <a:solidFill>
                            <a:schemeClr val="tx1"/>
                          </a:solidFill>
                          <a:effectLst/>
                          <a:latin typeface="Arial" charset="0"/>
                          <a:cs typeface="Arial" charset="0"/>
                        </a:rPr>
                        <a:t>VY_32_INOVACE_05.03.19)</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383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Autor</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Mgr. Vladimír Šorma</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Tematická oblast</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Základy politologie</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Ročník</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Sedmý</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Datum tvorby</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Březen</a:t>
                      </a: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 2012</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9218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Anotace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Prezentace je určena pro výuku základů politologie (politické vědy) v hodinách Základů společenských věd ve třetím ročníku, seznamuje studenty se základními termíny v oboru </a:t>
                      </a:r>
                      <a:r>
                        <a:rPr kumimoji="0" lang="cs-CZ" sz="1400" b="0" i="0" u="none" strike="noStrike" cap="none" normalizeH="0" baseline="0" smtClean="0">
                          <a:ln>
                            <a:noFill/>
                          </a:ln>
                          <a:solidFill>
                            <a:schemeClr val="tx1"/>
                          </a:solidFill>
                          <a:effectLst/>
                          <a:latin typeface="Arial" charset="0"/>
                          <a:cs typeface="Arial" charset="0"/>
                        </a:rPr>
                        <a:t>politologie a politiky</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9625">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Metodický pokyn</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Šablona slouží jako digitalizovaná učebnice pro žáky třetího ročníku  Základů společenských věd – Politologie; jednotlivé strany prezentace na sebe tematicky navazují, řeší problematiku definování a cílů </a:t>
                      </a:r>
                      <a:r>
                        <a:rPr kumimoji="0" lang="cs-CZ" sz="1400" b="0" i="0" u="none" strike="noStrike" cap="none" normalizeH="0" baseline="0" smtClean="0">
                          <a:ln>
                            <a:noFill/>
                          </a:ln>
                          <a:solidFill>
                            <a:schemeClr val="tx1"/>
                          </a:solidFill>
                          <a:effectLst/>
                          <a:latin typeface="Arial" charset="0"/>
                          <a:cs typeface="Arial" charset="0"/>
                        </a:rPr>
                        <a:t>politologie a politiky</a:t>
                      </a:r>
                      <a:r>
                        <a:rPr kumimoji="0" lang="cs-CZ" sz="1400" b="0" i="0" u="none" strike="noStrike" cap="none" normalizeH="0" baseline="0" smtClean="0">
                          <a:ln>
                            <a:noFill/>
                          </a:ln>
                          <a:solidFill>
                            <a:schemeClr val="tx1"/>
                          </a:solidFill>
                          <a:effectLst/>
                          <a:latin typeface="Arial" charset="0"/>
                          <a:cs typeface="Times New Roman" pitchFamily="18" charset="0"/>
                        </a:rPr>
                        <a:t>. Časová dotace materiálu je 15-20 minut.</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Lidská práva </a:t>
            </a:r>
          </a:p>
        </p:txBody>
      </p:sp>
      <p:sp>
        <p:nvSpPr>
          <p:cNvPr id="5" name="Zástupný symbol pro obsah 4"/>
          <p:cNvSpPr>
            <a:spLocks noGrp="1"/>
          </p:cNvSpPr>
          <p:nvPr>
            <p:ph idx="1"/>
          </p:nvPr>
        </p:nvSpPr>
        <p:spPr>
          <a:xfrm>
            <a:off x="2411760" y="1600200"/>
            <a:ext cx="6275040" cy="4525963"/>
          </a:xfrm>
        </p:spPr>
        <p:txBody>
          <a:bodyPr>
            <a:normAutofit fontScale="25000" lnSpcReduction="20000"/>
          </a:bodyPr>
          <a:lstStyle/>
          <a:p>
            <a:pPr>
              <a:buNone/>
            </a:pPr>
            <a:r>
              <a:rPr lang="cs-CZ" sz="4800" b="1" dirty="0" smtClean="0"/>
              <a:t>Lidská práva</a:t>
            </a:r>
            <a:endParaRPr lang="cs-CZ" dirty="0"/>
          </a:p>
          <a:p>
            <a:pPr>
              <a:buNone/>
            </a:pPr>
            <a:r>
              <a:rPr lang="cs-CZ" sz="4000" dirty="0" smtClean="0"/>
              <a:t>Práva, která patří lidským bytostem prostě jako lidským bytostem. Termín lidská práva se dostal do popředí až v tomto století, v minulosti se o těchto právech spíše hovořilo jako o "přirozených právech" nebo "právech člověka." Pojem lidských práv či práva vůbec neexistoval ve všech dobách či civilizacích... Která práva bývají nejčastěji prohlašována za lidská práva? Na základě posuzování formálních deklarací je můžeme rozdělit do šesti kategorií. </a:t>
            </a:r>
          </a:p>
          <a:p>
            <a:pPr marL="514350" indent="-514350">
              <a:buFont typeface="+mj-lt"/>
              <a:buAutoNum type="arabicPeriod"/>
            </a:pPr>
            <a:r>
              <a:rPr lang="cs-CZ" sz="4000" dirty="0" smtClean="0"/>
              <a:t>První a často nejpřednější je právo na život. Může být chápáno jako právo nebýt zabit nebo fyzicky napaden, nebo jako právo být chráněn před zabitím a napadením, nebo jako právo na základní materiální podmínky k životu nebo minimum zdravotní péče. </a:t>
            </a:r>
            <a:endParaRPr lang="cs-CZ" sz="4000" dirty="0"/>
          </a:p>
          <a:p>
            <a:pPr marL="514350" indent="-514350">
              <a:buFont typeface="+mj-lt"/>
              <a:buAutoNum type="arabicPeriod"/>
            </a:pPr>
            <a:r>
              <a:rPr lang="cs-CZ" sz="4000" dirty="0" smtClean="0"/>
              <a:t>Za druhé je to svoboda, která v deklaracích figuruje vždy na přední místě. Někdy se vymezuje jako právo na svobodu v obecném smyslu, někdy se jím rozumí právo na partikulární svobody, z nichž je nejpodstatnější svoboda myšlení, vyjadřování, náboženství, spolčování a pohybu. </a:t>
            </a:r>
          </a:p>
          <a:p>
            <a:pPr marL="514350" indent="-514350">
              <a:buFont typeface="+mj-lt"/>
              <a:buAutoNum type="arabicPeriod"/>
            </a:pPr>
            <a:r>
              <a:rPr lang="cs-CZ" sz="4000" dirty="0" smtClean="0"/>
              <a:t>Za třetí, právo na vlastnictví, které mělo důležité místo v raných formulacích práv, zůstalo ve většině formulací dvacátého století, ačkoli je dnes chápáno jako právo s určitými omezeními, konkrétně v rozsahu, v němž vlastnictví může bránit veřejnému prospěchu. </a:t>
            </a:r>
          </a:p>
          <a:p>
            <a:pPr marL="514350" indent="-514350">
              <a:buFont typeface="+mj-lt"/>
              <a:buAutoNum type="arabicPeriod"/>
            </a:pPr>
            <a:r>
              <a:rPr lang="cs-CZ" sz="4000" dirty="0" smtClean="0"/>
              <a:t>Za čtvrté jsou to práva týkající se občanova individuálního statutu, jako jsou národnostní a demokratická práva. </a:t>
            </a:r>
          </a:p>
          <a:p>
            <a:pPr marL="514350" indent="-514350">
              <a:buFont typeface="+mj-lt"/>
              <a:buAutoNum type="arabicPeriod"/>
            </a:pPr>
            <a:r>
              <a:rPr lang="cs-CZ" sz="4000" dirty="0" smtClean="0"/>
              <a:t>Za páté práva týkající se způsobu vlády, konkrétně vlády zákona a výkonu spravedlnosti, jako je například právo nebýt svévolně zatčen a právo na řádný soud. Poslední dvě kategorie práva by nebyly pochopitelné v termínech původního pojetí přirozených práv jako práv užívanými lidmi "ve stavu přirozenosti", který byl definován jako stav bez vlády. Lze je však chápat jako přirozená nebo lidská práva, protože morální status přičítaný osobám může obsahovat důsledky vzhledem ke způsobu, jakým s nimi bude zacházeno v rámci a ze strany politických institucí a soukromých sdružení. </a:t>
            </a:r>
          </a:p>
          <a:p>
            <a:pPr marL="514350" indent="-514350">
              <a:buFont typeface="+mj-lt"/>
              <a:buAutoNum type="arabicPeriod"/>
            </a:pPr>
            <a:r>
              <a:rPr lang="cs-CZ" sz="4000" dirty="0" smtClean="0"/>
              <a:t>A konečně za šesté, lidská práva zahrnují nárok na určité společenské, ekonomické a kulturní statky. Například právo na vzdělání, práci, sociální zajištění, odpočinek a volný čas, a na životní úroveň dostačující pro zdraví a blaho jednotlivce. Přestože nároky na takový druh práv nejsou zcela bezprecedentní, v rámci tradice lidských práv se dostaly na přední místo až v našem století. Logická je též teze, že lidé jsou v celosvětovém měřítku zodpovědní za materiální blaho druhých. </a:t>
            </a:r>
            <a:endParaRPr lang="cs-CZ" sz="4000" dirty="0"/>
          </a:p>
          <a:p>
            <a:pPr marL="514350" indent="-514350">
              <a:buNone/>
            </a:pPr>
            <a:r>
              <a:rPr lang="cs-CZ" sz="4000" dirty="0" smtClean="0"/>
              <a:t>V minulosti byla lidská práva obecně chápána jako důsledek přirozeného práva, takže tvořila část obecné teorie přirozeného zákona, a jako taková stála a padala s tímto zákonem. Ačkoli toto pojetí neztratilo na důležitosti, byl pojem lidských práv postupně od tradičního myšlení o přirozeném zákoně oddělován. Dnešní morální a političtí filosofové se spíše přiklánějí k pojetí lidských práv ve smyslu přihlášení se k základním hodnotám, jako je svoboda, autonomie a rovnost, spolu s dalšími zřeteli k věcem podstatným pro lidské blaho. </a:t>
            </a: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Lidská práva </a:t>
            </a:r>
          </a:p>
        </p:txBody>
      </p:sp>
      <p:sp>
        <p:nvSpPr>
          <p:cNvPr id="5" name="Zástupný symbol pro obsah 4"/>
          <p:cNvSpPr>
            <a:spLocks noGrp="1"/>
          </p:cNvSpPr>
          <p:nvPr>
            <p:ph idx="1"/>
          </p:nvPr>
        </p:nvSpPr>
        <p:spPr>
          <a:xfrm>
            <a:off x="2411760" y="1600200"/>
            <a:ext cx="6275040" cy="4525963"/>
          </a:xfrm>
        </p:spPr>
        <p:txBody>
          <a:bodyPr>
            <a:normAutofit fontScale="32500" lnSpcReduction="20000"/>
          </a:bodyPr>
          <a:lstStyle/>
          <a:p>
            <a:pPr>
              <a:buNone/>
            </a:pPr>
            <a:r>
              <a:rPr lang="cs-CZ" sz="3700" b="1" dirty="0" smtClean="0"/>
              <a:t>Lidská práva v dějinách</a:t>
            </a:r>
          </a:p>
          <a:p>
            <a:pPr>
              <a:buNone/>
            </a:pPr>
            <a:r>
              <a:rPr lang="cs-CZ" sz="3400" dirty="0" smtClean="0"/>
              <a:t>Lidská práva lze sledovat k listině </a:t>
            </a:r>
            <a:r>
              <a:rPr lang="cs-CZ" sz="3400" dirty="0" err="1" smtClean="0"/>
              <a:t>Magna</a:t>
            </a:r>
            <a:r>
              <a:rPr lang="cs-CZ" sz="3400" dirty="0" smtClean="0"/>
              <a:t> charta </a:t>
            </a:r>
            <a:r>
              <a:rPr lang="cs-CZ" sz="3400" dirty="0" err="1" smtClean="0"/>
              <a:t>libertatum</a:t>
            </a:r>
            <a:r>
              <a:rPr lang="cs-CZ" sz="3400" dirty="0" smtClean="0"/>
              <a:t>, jejíž podpis si na anglickém králi Janovi vymohli angličtí šlechtici již roku 1215. V době vzniku sloužil především pro záruky šlechtické vrstvě proti svévoli krále, průběhem staletí však značně ovlivnil rozvoj anglického obyčejového práva a dochází k rozšíření různých práv i na další poddané.</a:t>
            </a:r>
          </a:p>
          <a:p>
            <a:pPr>
              <a:buNone/>
            </a:pPr>
            <a:r>
              <a:rPr lang="cs-CZ" sz="3400" dirty="0" smtClean="0"/>
              <a:t>Ve druhé polovině 18. století osvícenství teorií přirozených lidských práv a novými teoriemi o státu připravuje</a:t>
            </a:r>
            <a:r>
              <a:rPr lang="cs-CZ" sz="3400" baseline="30000" dirty="0"/>
              <a:t> </a:t>
            </a:r>
            <a:r>
              <a:rPr lang="cs-CZ" sz="3400" dirty="0" smtClean="0"/>
              <a:t>prostor pro buržoazní revoluce a vznik konstitucionalismu v Evropě. V jeho rámci vzniká snaha o rozšíření hlavních práv na široké vrstvy obyvatelstva. Jsou formulovány Listiny práv, které mají význam politický pro aktivizaci politické podpory, ale i pro ústavní právo. Nejvýznamnějšími dokumenty této epochy jsou Listiny práv vydávané některými státy ve vznikajících Spojených státech amerických, použitý způsob argumentace v Deklaraci nezávislosti Spojených států amerických a Deklarace práv člověka a občana během francouzské revoluce, které byly v několika verzích.</a:t>
            </a:r>
          </a:p>
          <a:p>
            <a:pPr>
              <a:buNone/>
            </a:pPr>
            <a:r>
              <a:rPr lang="cs-CZ" sz="3400" dirty="0" smtClean="0"/>
              <a:t>Navzdory četným vyhlášením lidských práv nedochází automaticky k jejich přijetí v praxi, nebo i právní úprava je jen omezená. Například ani v USA nebyla lidská práva zpočátku přiznávána otrokům. Po válce Severu proti Jihu sice bylo zrušeno otroctví, prosazení všeobecné rovnosti v lidských právech pro černošské obyvatelstvo ale trvalo až do druhé poloviny 20. století. Ještě před několika málo desetiletími museli američtí černoši usilovat o rovnoprávnost (Martin </a:t>
            </a:r>
            <a:r>
              <a:rPr lang="cs-CZ" sz="3400" dirty="0" err="1" smtClean="0"/>
              <a:t>Luther</a:t>
            </a:r>
            <a:r>
              <a:rPr lang="cs-CZ" sz="3400" dirty="0" smtClean="0"/>
              <a:t> King).</a:t>
            </a:r>
          </a:p>
          <a:p>
            <a:pPr>
              <a:buNone/>
            </a:pPr>
            <a:r>
              <a:rPr lang="cs-CZ" sz="3400" dirty="0" smtClean="0"/>
              <a:t>V rámci mnoha evropských zemí bylo zavedeno plné hlasovací právo pro všechny muže až na přelomu 19. a 20. století, po první světové válce i pro ženy. Jako reakce na druhou světovou válku je v OSN přijata Všeobecná deklarace lidských práv, která označila všechny lidské bytosti za svobodné a rovnoprávné bez ohledu na pohlaví, rasu, národnost a náboženství. Deklarace není právně závazná, nicméně inspirovala rozvoj dalších listin lidských práv a součástí ústav různých států.</a:t>
            </a:r>
          </a:p>
          <a:p>
            <a:pPr>
              <a:buNone/>
            </a:pPr>
            <a:r>
              <a:rPr lang="cs-CZ" sz="3400" dirty="0" smtClean="0"/>
              <a:t>Na jedné straně došlo v průběhu posledních dvou staletí k rozvoji lidských práv. Hovoří se o 3 až 4 generacích úprav lidských práv. Na straně druhé mimo euroatlantickou civilizaci existují ve světě rozsáhlé civilizační oblasti, které odmítají koncepci lidských práv uznat principiálně vůbec a označují ji za kulturně podmíněnou a pro ně nevhodnou.</a:t>
            </a:r>
          </a:p>
          <a:p>
            <a:pPr>
              <a:buNone/>
            </a:pPr>
            <a:r>
              <a:rPr lang="cs-CZ" dirty="0" smtClean="0"/>
              <a:t/>
            </a:r>
            <a:br>
              <a:rPr lang="cs-CZ" dirty="0" smtClean="0"/>
            </a:br>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Lidská práva </a:t>
            </a:r>
          </a:p>
        </p:txBody>
      </p:sp>
      <p:sp>
        <p:nvSpPr>
          <p:cNvPr id="5" name="Zástupný symbol pro obsah 4"/>
          <p:cNvSpPr>
            <a:spLocks noGrp="1"/>
          </p:cNvSpPr>
          <p:nvPr>
            <p:ph idx="1"/>
          </p:nvPr>
        </p:nvSpPr>
        <p:spPr>
          <a:xfrm>
            <a:off x="2411760" y="1600200"/>
            <a:ext cx="6275040" cy="4525963"/>
          </a:xfrm>
        </p:spPr>
        <p:txBody>
          <a:bodyPr>
            <a:noAutofit/>
          </a:bodyPr>
          <a:lstStyle/>
          <a:p>
            <a:pPr>
              <a:buNone/>
            </a:pPr>
            <a:r>
              <a:rPr lang="cs-CZ" sz="1200" b="1" dirty="0" smtClean="0"/>
              <a:t>Lidská práva v dějinách</a:t>
            </a:r>
          </a:p>
          <a:p>
            <a:pPr>
              <a:buNone/>
            </a:pPr>
            <a:r>
              <a:rPr lang="cs-CZ" sz="1100" dirty="0" smtClean="0"/>
              <a:t>V praxi jsou proto stále v mnoha zemích lidská práva právně nezaručena nebo ignorována. Některé kultury přiznávají například ženám méně práv než mužům, v totalitních režimech jsou občanům upírána některá nebo všechna lidská práva (mimo jiné i politická práva jako právo svobodné volby).</a:t>
            </a:r>
          </a:p>
          <a:p>
            <a:pPr>
              <a:buNone/>
            </a:pPr>
            <a:r>
              <a:rPr lang="cs-CZ" sz="1100" dirty="0" smtClean="0"/>
              <a:t>Významnou roli v oblasti obrany a propagace lidských práv ve světě dnes hrají i spolky na ochranu lidských práv. Po roce 1989 začala podobná sdružení působit i v Česku. K celosvětově největším patří </a:t>
            </a:r>
            <a:r>
              <a:rPr lang="cs-CZ" sz="1100" dirty="0" err="1" smtClean="0"/>
              <a:t>Human</a:t>
            </a:r>
            <a:r>
              <a:rPr lang="cs-CZ" sz="1100" dirty="0" smtClean="0"/>
              <a:t> </a:t>
            </a:r>
            <a:r>
              <a:rPr lang="cs-CZ" sz="1100" dirty="0" err="1" smtClean="0"/>
              <a:t>Rights</a:t>
            </a:r>
            <a:r>
              <a:rPr lang="cs-CZ" sz="1100" dirty="0" smtClean="0"/>
              <a:t> Watch, Amnesty </a:t>
            </a:r>
            <a:r>
              <a:rPr lang="cs-CZ" sz="1100" dirty="0" err="1" smtClean="0"/>
              <a:t>International</a:t>
            </a:r>
            <a:r>
              <a:rPr lang="cs-CZ" sz="1100" dirty="0" smtClean="0"/>
              <a:t>, v Česku například dále Člověk v tísni, Nesehnutí a Liga lidských práv.</a:t>
            </a:r>
          </a:p>
          <a:p>
            <a:pPr>
              <a:buNone/>
            </a:pPr>
            <a:r>
              <a:rPr lang="cs-CZ" sz="1100" dirty="0" smtClean="0"/>
              <a:t>Dodržování lidských práv ve státech, které se hlásí k dodržování lidských práv, je právní cestou zajišťováno nyní nejúčinněji přes evropskou Úmluvu o ochraně lidských práv a základních svobod, vyhlášenou v roce 1950 pod záštitou Rady Evropy. V rámci této mezinárodní smlouvy je možné v oblasti lidských práv žalovat státy, které dohodu ratifikovaly, u Mezinárodního soudu pro lidská práva ve Štrasburku, pokud jejich vnitrostátní právní mechanismy zajišťování lidských práv, přijatých úmluvou, selžou. Československo smlouvu ratifikovalo až 18. března 1992.</a:t>
            </a:r>
          </a:p>
          <a:p>
            <a:pPr>
              <a:buNone/>
            </a:pPr>
            <a:r>
              <a:rPr lang="cs-CZ" sz="1100" dirty="0" smtClean="0"/>
              <a:t>V posledních desetiletích 20. století vznikají i diskuse o dalším zvyšování rozsahu politických práv. Prohlášeným cílem je třeba dosáhnout větší participace občanů v politice, včetně iniciativ a referend. Tato diskuze vedla k založení množství spolků po celém světě, jedním z prvních je například německá „Více demokracie“. Vedle universitních, jak specializovaných tak </a:t>
            </a:r>
            <a:r>
              <a:rPr lang="cs-CZ" sz="1100" dirty="0" err="1" smtClean="0"/>
              <a:t>multidisciplinárních</a:t>
            </a:r>
            <a:r>
              <a:rPr lang="cs-CZ" sz="1100" dirty="0" smtClean="0"/>
              <a:t>, komparativních studií na vědeckých institutech po celém světě, vznikly i instituty, které se věnují realizaci těchto poznatků v praxi. Naproti tomu vznikají i nové iniciativy, například práva dítěte, práva otců, jazyková práva, </a:t>
            </a:r>
            <a:r>
              <a:rPr lang="cs-CZ" sz="1100" dirty="0" err="1" smtClean="0"/>
              <a:t>práva</a:t>
            </a:r>
            <a:r>
              <a:rPr lang="cs-CZ" sz="1100" dirty="0" smtClean="0"/>
              <a:t> na fungující justici, právo na integritu (omezení korupce), právo na řešení konfliktů bez násilí, práva homosexuálů, práva zvířat.</a:t>
            </a:r>
          </a:p>
          <a:p>
            <a:pPr>
              <a:buNone/>
            </a:pPr>
            <a:r>
              <a:rPr lang="cs-CZ" sz="1100" dirty="0" smtClean="0"/>
              <a:t/>
            </a:r>
            <a:br>
              <a:rPr lang="cs-CZ" sz="1100" dirty="0" smtClean="0"/>
            </a:br>
            <a:r>
              <a:rPr lang="cs-CZ" sz="1100" dirty="0" smtClean="0"/>
              <a:t/>
            </a:r>
            <a:br>
              <a:rPr lang="cs-CZ" sz="1100" dirty="0" smtClean="0"/>
            </a:br>
            <a:endParaRPr lang="cs-CZ"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Lidská práva </a:t>
            </a:r>
          </a:p>
        </p:txBody>
      </p:sp>
      <p:sp>
        <p:nvSpPr>
          <p:cNvPr id="5" name="Zástupný symbol pro obsah 4"/>
          <p:cNvSpPr>
            <a:spLocks noGrp="1"/>
          </p:cNvSpPr>
          <p:nvPr>
            <p:ph idx="1"/>
          </p:nvPr>
        </p:nvSpPr>
        <p:spPr>
          <a:xfrm>
            <a:off x="1835696" y="1600200"/>
            <a:ext cx="6851104" cy="4525963"/>
          </a:xfrm>
        </p:spPr>
        <p:txBody>
          <a:bodyPr>
            <a:noAutofit/>
          </a:bodyPr>
          <a:lstStyle/>
          <a:p>
            <a:pPr>
              <a:buNone/>
            </a:pPr>
            <a:r>
              <a:rPr lang="cs-CZ" sz="1200" b="1" dirty="0" smtClean="0"/>
              <a:t>Všeobecná deklarace lidských práv a svobod </a:t>
            </a:r>
          </a:p>
          <a:p>
            <a:pPr>
              <a:buFontTx/>
              <a:buChar char="-"/>
            </a:pPr>
            <a:r>
              <a:rPr lang="cs-CZ" sz="1100" dirty="0" smtClean="0"/>
              <a:t>přijata dne 10.12.1948 VS OSN rezolucí č. 217/3. Vyjadřuje shodu všech států o tom co se rozumí pod pojmem lidská práva a svobody. Jde o deklaraci, tj. dokument politicky závazný, bez faktické právní síly, je rozdělena do 30 článků</a:t>
            </a:r>
          </a:p>
          <a:p>
            <a:pPr>
              <a:buFontTx/>
              <a:buChar char="-"/>
            </a:pPr>
            <a:r>
              <a:rPr lang="cs-CZ" sz="1100" dirty="0" smtClean="0"/>
              <a:t>ČSSR přistoupila k dohodě v říjnu 1968, avšak teprve po sedmi letech FS ČSSR dohodu ratifikovalo. V platnost byla uvedena r. 1976 publikováním </a:t>
            </a:r>
            <a:r>
              <a:rPr lang="cs-CZ" sz="1100" dirty="0" err="1" smtClean="0"/>
              <a:t>vyhl</a:t>
            </a:r>
            <a:r>
              <a:rPr lang="cs-CZ" sz="1100" dirty="0" smtClean="0"/>
              <a:t>. č. 120/76 Sb. Ke skutečného naplnění přijatých závazků došlo až po 17. listopadu 1989.</a:t>
            </a:r>
            <a:br>
              <a:rPr lang="cs-CZ" sz="1100" dirty="0" smtClean="0"/>
            </a:br>
            <a:r>
              <a:rPr lang="cs-CZ" sz="1100" dirty="0" smtClean="0"/>
              <a:t>Základním ústavním zákonem, garantujícím dodržování lidských práv a svobod, se stala Listina základních lidských práv a svobod přijatá FS ČSFR 9.11.1991. FS tak učinilo dvěma legislativními akty. Prvním byl</a:t>
            </a:r>
            <a:br>
              <a:rPr lang="cs-CZ" sz="1100" dirty="0" smtClean="0"/>
            </a:br>
            <a:r>
              <a:rPr lang="cs-CZ" sz="1100" dirty="0" smtClean="0"/>
              <a:t>ústavní zákon uvozující Listinu, druhým listina sama. Listina je nadřazená ostatním právním aktům, které se jí musí přizpůsobit. Představuje ústavní právo hmotné, ostatní normy ústavního práva mají povahu institucionální, organizační, procedurální. Hlavním rysem je přímá aplikovatelnost a vynutitelnost</a:t>
            </a:r>
            <a:br>
              <a:rPr lang="cs-CZ" sz="1100" dirty="0" smtClean="0"/>
            </a:br>
            <a:r>
              <a:rPr lang="cs-CZ" sz="1100" dirty="0" smtClean="0"/>
              <a:t>ustanovení.</a:t>
            </a:r>
          </a:p>
          <a:p>
            <a:pPr>
              <a:buNone/>
            </a:pPr>
            <a:r>
              <a:rPr lang="cs-CZ" sz="1200" b="1" dirty="0" smtClean="0"/>
              <a:t>Všeobecná deklarace lidských práv a svobod </a:t>
            </a:r>
          </a:p>
          <a:p>
            <a:pPr>
              <a:buNone/>
            </a:pPr>
            <a:r>
              <a:rPr lang="cs-CZ" sz="1100" dirty="0" smtClean="0"/>
              <a:t>1. Každý se rodí svobodný a s každým se má zacházet stejným způsobem. </a:t>
            </a:r>
          </a:p>
          <a:p>
            <a:pPr>
              <a:buNone/>
            </a:pPr>
            <a:r>
              <a:rPr lang="cs-CZ" sz="1100" dirty="0" smtClean="0"/>
              <a:t>2. Všichni jsme si rovni bez ohledu na rozdíly v barvě pleti, pohlaví, náboženství či jazyku. </a:t>
            </a:r>
          </a:p>
          <a:p>
            <a:pPr>
              <a:buNone/>
            </a:pPr>
            <a:r>
              <a:rPr lang="cs-CZ" sz="1100" dirty="0" smtClean="0"/>
              <a:t>3. Každý má právo na život, a to ve svobodě a bezpečí. </a:t>
            </a:r>
          </a:p>
          <a:p>
            <a:pPr>
              <a:buNone/>
            </a:pPr>
            <a:r>
              <a:rPr lang="cs-CZ" sz="1100" dirty="0" smtClean="0"/>
              <a:t>4. Nikdo nemá právo zacházet s jiným jako s otrokem nebo přímo někoho učinit svým otrokem. </a:t>
            </a:r>
          </a:p>
          <a:p>
            <a:pPr>
              <a:buNone/>
            </a:pPr>
            <a:r>
              <a:rPr lang="cs-CZ" sz="1100" dirty="0" smtClean="0"/>
              <a:t>5. Nikdo nemá právo jinému ublížit nebo s ním krutě zacházet. </a:t>
            </a:r>
          </a:p>
          <a:p>
            <a:pPr>
              <a:buNone/>
            </a:pPr>
            <a:r>
              <a:rPr lang="cs-CZ" sz="1100" dirty="0" smtClean="0"/>
              <a:t>6. Každý člověk má právo na rovnoprávné postavení před zákonem. </a:t>
            </a:r>
          </a:p>
          <a:p>
            <a:pPr>
              <a:buNone/>
            </a:pPr>
            <a:r>
              <a:rPr lang="cs-CZ" sz="1100" dirty="0" smtClean="0"/>
              <a:t>7. Zákony platí stejně pro všechny, musí být používány stejně vůči všem. </a:t>
            </a:r>
          </a:p>
          <a:p>
            <a:pPr>
              <a:buNone/>
            </a:pPr>
            <a:r>
              <a:rPr lang="cs-CZ" sz="1100" dirty="0" smtClean="0"/>
              <a:t>8. Každý má právo na právní pomoc, pokud jeho práva nejsou respektována. </a:t>
            </a:r>
          </a:p>
          <a:p>
            <a:pPr>
              <a:buNone/>
            </a:pPr>
            <a:r>
              <a:rPr lang="cs-CZ" sz="1100" dirty="0" smtClean="0"/>
              <a:t>9. Nikdo nemá právo nespravedlivě uvěznit jiného nebo ho vyhnat z jeho vlastní země. </a:t>
            </a:r>
          </a:p>
          <a:p>
            <a:pPr>
              <a:buNone/>
            </a:pPr>
            <a:endParaRPr lang="cs-CZ" sz="1100" dirty="0" smtClean="0"/>
          </a:p>
          <a:p>
            <a:pPr>
              <a:buFontTx/>
              <a:buChar char="-"/>
            </a:pPr>
            <a:endParaRPr lang="cs-CZ" sz="1100" dirty="0" smtClean="0"/>
          </a:p>
          <a:p>
            <a:pPr>
              <a:buNone/>
            </a:pPr>
            <a:r>
              <a:rPr lang="cs-CZ" sz="1100" dirty="0" smtClean="0"/>
              <a:t/>
            </a:r>
            <a:br>
              <a:rPr lang="cs-CZ" sz="1100" dirty="0" smtClean="0"/>
            </a:br>
            <a:r>
              <a:rPr lang="cs-CZ" sz="1100" dirty="0" smtClean="0"/>
              <a:t/>
            </a:r>
            <a:br>
              <a:rPr lang="cs-CZ" sz="1100" dirty="0" smtClean="0"/>
            </a:br>
            <a:endParaRPr lang="cs-CZ"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Lidská práva </a:t>
            </a:r>
          </a:p>
        </p:txBody>
      </p:sp>
      <p:sp>
        <p:nvSpPr>
          <p:cNvPr id="5" name="Zástupný symbol pro obsah 4"/>
          <p:cNvSpPr>
            <a:spLocks noGrp="1"/>
          </p:cNvSpPr>
          <p:nvPr>
            <p:ph idx="1"/>
          </p:nvPr>
        </p:nvSpPr>
        <p:spPr>
          <a:xfrm>
            <a:off x="1547664" y="1412776"/>
            <a:ext cx="7200800" cy="4813995"/>
          </a:xfrm>
        </p:spPr>
        <p:txBody>
          <a:bodyPr>
            <a:noAutofit/>
          </a:bodyPr>
          <a:lstStyle/>
          <a:p>
            <a:pPr>
              <a:buNone/>
            </a:pPr>
            <a:r>
              <a:rPr lang="cs-CZ" sz="1200" b="1" dirty="0" smtClean="0"/>
              <a:t>Všeobecná deklarace lidských práv a svobod </a:t>
            </a:r>
          </a:p>
          <a:p>
            <a:pPr>
              <a:buNone/>
            </a:pPr>
            <a:r>
              <a:rPr lang="cs-CZ" sz="1100" dirty="0" smtClean="0"/>
              <a:t>10. Každý </a:t>
            </a:r>
            <a:r>
              <a:rPr lang="cs-CZ" sz="1100" dirty="0"/>
              <a:t>má právo na spravedlivý a </a:t>
            </a:r>
            <a:r>
              <a:rPr lang="cs-CZ" sz="1100" dirty="0" smtClean="0"/>
              <a:t>veřejný </a:t>
            </a:r>
            <a:r>
              <a:rPr lang="cs-CZ" sz="1100" dirty="0"/>
              <a:t>soudní proces. </a:t>
            </a:r>
          </a:p>
          <a:p>
            <a:pPr>
              <a:buNone/>
            </a:pPr>
            <a:r>
              <a:rPr lang="cs-CZ" sz="1100" dirty="0"/>
              <a:t>11</a:t>
            </a:r>
            <a:r>
              <a:rPr lang="cs-CZ" sz="1100" dirty="0" smtClean="0"/>
              <a:t>. Každý </a:t>
            </a:r>
            <a:r>
              <a:rPr lang="cs-CZ" sz="1100" dirty="0"/>
              <a:t>musí být považován za nevinného, pokud jeho vina není prokázána. </a:t>
            </a:r>
          </a:p>
          <a:p>
            <a:pPr>
              <a:buNone/>
            </a:pPr>
            <a:r>
              <a:rPr lang="cs-CZ" sz="1100" dirty="0"/>
              <a:t>12</a:t>
            </a:r>
            <a:r>
              <a:rPr lang="cs-CZ" sz="1100" dirty="0" smtClean="0"/>
              <a:t>. Každý </a:t>
            </a:r>
            <a:r>
              <a:rPr lang="cs-CZ" sz="1100" dirty="0"/>
              <a:t>má právo žádat o pomoc, jestliže ho </a:t>
            </a:r>
            <a:r>
              <a:rPr lang="cs-CZ" sz="1100" dirty="0" smtClean="0"/>
              <a:t>někdo obtěžuje</a:t>
            </a:r>
            <a:r>
              <a:rPr lang="cs-CZ" sz="1100" dirty="0"/>
              <a:t>, avšak nikdo nesmí </a:t>
            </a:r>
            <a:r>
              <a:rPr lang="cs-CZ" sz="1100" dirty="0" smtClean="0"/>
              <a:t>bezdůvodně vstupovat </a:t>
            </a:r>
            <a:r>
              <a:rPr lang="cs-CZ" sz="1100" dirty="0"/>
              <a:t>do cizího </a:t>
            </a:r>
            <a:r>
              <a:rPr lang="cs-CZ" sz="1100" dirty="0" smtClean="0"/>
              <a:t>domova, </a:t>
            </a:r>
            <a:r>
              <a:rPr lang="cs-CZ" sz="1100" dirty="0"/>
              <a:t>otevírat druhému dopisy nebo </a:t>
            </a:r>
            <a:r>
              <a:rPr lang="cs-CZ" sz="1100" dirty="0" smtClean="0"/>
              <a:t>obtěžovat </a:t>
            </a:r>
            <a:r>
              <a:rPr lang="cs-CZ" sz="1100" dirty="0"/>
              <a:t>jeho nebo jeho rodinu. </a:t>
            </a:r>
          </a:p>
          <a:p>
            <a:pPr>
              <a:buNone/>
            </a:pPr>
            <a:r>
              <a:rPr lang="cs-CZ" sz="1100" dirty="0"/>
              <a:t>13</a:t>
            </a:r>
            <a:r>
              <a:rPr lang="cs-CZ" sz="1100" dirty="0" smtClean="0"/>
              <a:t>. Každý </a:t>
            </a:r>
            <a:r>
              <a:rPr lang="cs-CZ" sz="1100" dirty="0"/>
              <a:t>má právo cestovat, kam chce. </a:t>
            </a:r>
          </a:p>
          <a:p>
            <a:pPr>
              <a:buNone/>
            </a:pPr>
            <a:r>
              <a:rPr lang="cs-CZ" sz="1100" dirty="0"/>
              <a:t>14</a:t>
            </a:r>
            <a:r>
              <a:rPr lang="cs-CZ" sz="1100" dirty="0" smtClean="0"/>
              <a:t>. Každý </a:t>
            </a:r>
            <a:r>
              <a:rPr lang="cs-CZ" sz="1100" dirty="0"/>
              <a:t>má právo odejít do jiné </a:t>
            </a:r>
            <a:r>
              <a:rPr lang="cs-CZ" sz="1100" dirty="0" smtClean="0"/>
              <a:t>země a </a:t>
            </a:r>
            <a:r>
              <a:rPr lang="cs-CZ" sz="1100" dirty="0"/>
              <a:t>žádat tam o ochranu, pokud </a:t>
            </a:r>
            <a:r>
              <a:rPr lang="cs-CZ" sz="1100" dirty="0" smtClean="0"/>
              <a:t>je ve </a:t>
            </a:r>
            <a:r>
              <a:rPr lang="cs-CZ" sz="1100" dirty="0"/>
              <a:t>vlastní zemi pronásledován </a:t>
            </a:r>
            <a:r>
              <a:rPr lang="cs-CZ" sz="1100" dirty="0" smtClean="0"/>
              <a:t>nebo </a:t>
            </a:r>
            <a:r>
              <a:rPr lang="cs-CZ" sz="1100" dirty="0"/>
              <a:t>v </a:t>
            </a:r>
            <a:r>
              <a:rPr lang="cs-CZ" sz="1100" dirty="0" smtClean="0"/>
              <a:t>nebezpečí</a:t>
            </a:r>
            <a:r>
              <a:rPr lang="cs-CZ" sz="1100" dirty="0"/>
              <a:t>, že bude pronásledován. </a:t>
            </a:r>
          </a:p>
          <a:p>
            <a:pPr>
              <a:buNone/>
            </a:pPr>
            <a:r>
              <a:rPr lang="cs-CZ" sz="1100" dirty="0"/>
              <a:t>15</a:t>
            </a:r>
            <a:r>
              <a:rPr lang="cs-CZ" sz="1100" dirty="0" smtClean="0"/>
              <a:t>. Každý </a:t>
            </a:r>
            <a:r>
              <a:rPr lang="cs-CZ" sz="1100" dirty="0"/>
              <a:t>má právo na státní </a:t>
            </a:r>
            <a:r>
              <a:rPr lang="cs-CZ" sz="1100" dirty="0" smtClean="0"/>
              <a:t>příslušnost</a:t>
            </a:r>
            <a:r>
              <a:rPr lang="cs-CZ" sz="1100" dirty="0"/>
              <a:t>. Nikdo nemá právo </a:t>
            </a:r>
            <a:r>
              <a:rPr lang="cs-CZ" sz="1100" dirty="0" smtClean="0"/>
              <a:t>zabránit </a:t>
            </a:r>
            <a:r>
              <a:rPr lang="cs-CZ" sz="1100" dirty="0"/>
              <a:t>jinému, pokud si to </a:t>
            </a:r>
            <a:r>
              <a:rPr lang="cs-CZ" sz="1100" dirty="0" smtClean="0"/>
              <a:t>přeje</a:t>
            </a:r>
            <a:r>
              <a:rPr lang="cs-CZ" sz="1100" dirty="0"/>
              <a:t>, </a:t>
            </a:r>
            <a:r>
              <a:rPr lang="cs-CZ" sz="1100" dirty="0" smtClean="0"/>
              <a:t>změnit státní občanství</a:t>
            </a:r>
            <a:r>
              <a:rPr lang="cs-CZ" sz="1100" dirty="0"/>
              <a:t>. </a:t>
            </a:r>
          </a:p>
          <a:p>
            <a:pPr>
              <a:buNone/>
            </a:pPr>
            <a:r>
              <a:rPr lang="cs-CZ" sz="1100" dirty="0"/>
              <a:t>16</a:t>
            </a:r>
            <a:r>
              <a:rPr lang="cs-CZ" sz="1100" dirty="0" smtClean="0"/>
              <a:t>. Každý </a:t>
            </a:r>
            <a:r>
              <a:rPr lang="cs-CZ" sz="1100" dirty="0"/>
              <a:t>má právo </a:t>
            </a:r>
            <a:r>
              <a:rPr lang="cs-CZ" sz="1100" dirty="0" smtClean="0"/>
              <a:t>uzavřít sňatek </a:t>
            </a:r>
            <a:r>
              <a:rPr lang="cs-CZ" sz="1100" dirty="0"/>
              <a:t>a mít rodinu. </a:t>
            </a:r>
          </a:p>
          <a:p>
            <a:pPr>
              <a:buNone/>
            </a:pPr>
            <a:r>
              <a:rPr lang="cs-CZ" sz="1100" dirty="0"/>
              <a:t>17</a:t>
            </a:r>
            <a:r>
              <a:rPr lang="cs-CZ" sz="1100" dirty="0" smtClean="0"/>
              <a:t>. Každý </a:t>
            </a:r>
            <a:r>
              <a:rPr lang="cs-CZ" sz="1100" dirty="0"/>
              <a:t>má právo na vlastní movitý i nemovitý majetek. </a:t>
            </a:r>
          </a:p>
          <a:p>
            <a:pPr>
              <a:buNone/>
            </a:pPr>
            <a:r>
              <a:rPr lang="cs-CZ" sz="1100" dirty="0"/>
              <a:t>18</a:t>
            </a:r>
            <a:r>
              <a:rPr lang="cs-CZ" sz="1100" dirty="0" smtClean="0"/>
              <a:t>. Každý </a:t>
            </a:r>
            <a:r>
              <a:rPr lang="cs-CZ" sz="1100" dirty="0"/>
              <a:t>má právo na praktikování i </a:t>
            </a:r>
            <a:r>
              <a:rPr lang="cs-CZ" sz="1100" dirty="0" smtClean="0"/>
              <a:t>zohledňování </a:t>
            </a:r>
            <a:r>
              <a:rPr lang="cs-CZ" sz="1100" dirty="0"/>
              <a:t>všech hledisek vlastního náboženství i na jeho </a:t>
            </a:r>
            <a:r>
              <a:rPr lang="cs-CZ" sz="1100" dirty="0" smtClean="0"/>
              <a:t>změnu podle </a:t>
            </a:r>
            <a:r>
              <a:rPr lang="cs-CZ" sz="1100" dirty="0"/>
              <a:t>svého </a:t>
            </a:r>
            <a:r>
              <a:rPr lang="cs-CZ" sz="1100" dirty="0" smtClean="0"/>
              <a:t>přání. </a:t>
            </a:r>
          </a:p>
          <a:p>
            <a:pPr>
              <a:buNone/>
            </a:pPr>
            <a:r>
              <a:rPr lang="cs-CZ" sz="1100" dirty="0" smtClean="0"/>
              <a:t>19. Každý </a:t>
            </a:r>
            <a:r>
              <a:rPr lang="cs-CZ" sz="1100" dirty="0"/>
              <a:t>má právo </a:t>
            </a:r>
            <a:r>
              <a:rPr lang="cs-CZ" sz="1100" dirty="0" smtClean="0"/>
              <a:t>říkat</a:t>
            </a:r>
            <a:r>
              <a:rPr lang="cs-CZ" sz="1100" dirty="0"/>
              <a:t>, co si myslí, podávat i dostávat informace. </a:t>
            </a:r>
          </a:p>
          <a:p>
            <a:pPr>
              <a:buNone/>
            </a:pPr>
            <a:r>
              <a:rPr lang="cs-CZ" sz="1100" dirty="0"/>
              <a:t>20</a:t>
            </a:r>
            <a:r>
              <a:rPr lang="cs-CZ" sz="1100" dirty="0" smtClean="0"/>
              <a:t>. Každý </a:t>
            </a:r>
            <a:r>
              <a:rPr lang="cs-CZ" sz="1100" dirty="0"/>
              <a:t>má právo </a:t>
            </a:r>
            <a:r>
              <a:rPr lang="cs-CZ" sz="1100" dirty="0" smtClean="0"/>
              <a:t>účastnit </a:t>
            </a:r>
            <a:r>
              <a:rPr lang="cs-CZ" sz="1100" dirty="0"/>
              <a:t>se jednání a pokojných </a:t>
            </a:r>
            <a:r>
              <a:rPr lang="cs-CZ" sz="1100" dirty="0" smtClean="0"/>
              <a:t>shromáždění</a:t>
            </a:r>
            <a:r>
              <a:rPr lang="cs-CZ" sz="1100" dirty="0"/>
              <a:t>. </a:t>
            </a:r>
          </a:p>
          <a:p>
            <a:pPr>
              <a:buNone/>
            </a:pPr>
            <a:r>
              <a:rPr lang="cs-CZ" sz="1100" dirty="0"/>
              <a:t>21</a:t>
            </a:r>
            <a:r>
              <a:rPr lang="cs-CZ" sz="1100" dirty="0" smtClean="0"/>
              <a:t>. Každý </a:t>
            </a:r>
            <a:r>
              <a:rPr lang="cs-CZ" sz="1100" dirty="0"/>
              <a:t>má právo volit vládu své </a:t>
            </a:r>
            <a:r>
              <a:rPr lang="cs-CZ" sz="1100" dirty="0" smtClean="0"/>
              <a:t>země a účastnit </a:t>
            </a:r>
            <a:r>
              <a:rPr lang="cs-CZ" sz="1100" dirty="0"/>
              <a:t>se jí. </a:t>
            </a:r>
          </a:p>
          <a:p>
            <a:pPr>
              <a:buNone/>
            </a:pPr>
            <a:r>
              <a:rPr lang="cs-CZ" sz="1100" dirty="0"/>
              <a:t>22</a:t>
            </a:r>
            <a:r>
              <a:rPr lang="cs-CZ" sz="1100" dirty="0" smtClean="0"/>
              <a:t>. Každý </a:t>
            </a:r>
            <a:r>
              <a:rPr lang="cs-CZ" sz="1100" dirty="0"/>
              <a:t>má právo na sociální </a:t>
            </a:r>
            <a:r>
              <a:rPr lang="cs-CZ" sz="1100" dirty="0" smtClean="0"/>
              <a:t>zabezpečení </a:t>
            </a:r>
            <a:r>
              <a:rPr lang="cs-CZ" sz="1100" dirty="0"/>
              <a:t>a na možnosti rozvíjet své schopnosti. </a:t>
            </a:r>
          </a:p>
          <a:p>
            <a:pPr>
              <a:buNone/>
            </a:pPr>
            <a:r>
              <a:rPr lang="cs-CZ" sz="1100" dirty="0"/>
              <a:t>23</a:t>
            </a:r>
            <a:r>
              <a:rPr lang="cs-CZ" sz="1100" dirty="0" smtClean="0"/>
              <a:t>. Každý </a:t>
            </a:r>
            <a:r>
              <a:rPr lang="cs-CZ" sz="1100" dirty="0"/>
              <a:t>má právo pracovat za spravedlivou mzdu v </a:t>
            </a:r>
            <a:r>
              <a:rPr lang="cs-CZ" sz="1100" dirty="0" smtClean="0"/>
              <a:t>bezpečném prostředí </a:t>
            </a:r>
            <a:r>
              <a:rPr lang="cs-CZ" sz="1100" dirty="0"/>
              <a:t>a </a:t>
            </a:r>
            <a:r>
              <a:rPr lang="cs-CZ" sz="1100" dirty="0" smtClean="0"/>
              <a:t>být členem odborové organizace</a:t>
            </a:r>
            <a:r>
              <a:rPr lang="cs-CZ" sz="1100" dirty="0"/>
              <a:t>. </a:t>
            </a:r>
          </a:p>
          <a:p>
            <a:pPr>
              <a:buNone/>
            </a:pPr>
            <a:r>
              <a:rPr lang="cs-CZ" sz="1100" dirty="0"/>
              <a:t>24</a:t>
            </a:r>
            <a:r>
              <a:rPr lang="cs-CZ" sz="1100" dirty="0" smtClean="0"/>
              <a:t>. Každý </a:t>
            </a:r>
            <a:r>
              <a:rPr lang="cs-CZ" sz="1100" dirty="0"/>
              <a:t>má právo na </a:t>
            </a:r>
            <a:r>
              <a:rPr lang="cs-CZ" sz="1100" dirty="0" smtClean="0"/>
              <a:t>odpočinek </a:t>
            </a:r>
            <a:r>
              <a:rPr lang="cs-CZ" sz="1100" dirty="0"/>
              <a:t>a volný </a:t>
            </a:r>
            <a:r>
              <a:rPr lang="cs-CZ" sz="1100" dirty="0" smtClean="0"/>
              <a:t>čas</a:t>
            </a:r>
            <a:r>
              <a:rPr lang="cs-CZ" sz="1100" dirty="0"/>
              <a:t>. </a:t>
            </a:r>
          </a:p>
          <a:p>
            <a:pPr>
              <a:buNone/>
            </a:pPr>
            <a:r>
              <a:rPr lang="cs-CZ" sz="1100" dirty="0"/>
              <a:t>25</a:t>
            </a:r>
            <a:r>
              <a:rPr lang="cs-CZ" sz="1100" dirty="0" smtClean="0"/>
              <a:t>. Každý </a:t>
            </a:r>
            <a:r>
              <a:rPr lang="cs-CZ" sz="1100" dirty="0"/>
              <a:t>má právo na </a:t>
            </a:r>
            <a:r>
              <a:rPr lang="cs-CZ" sz="1100" dirty="0" smtClean="0"/>
              <a:t>přiměřenou </a:t>
            </a:r>
            <a:r>
              <a:rPr lang="cs-CZ" sz="1100" dirty="0"/>
              <a:t>životní </a:t>
            </a:r>
            <a:r>
              <a:rPr lang="cs-CZ" sz="1100" dirty="0" smtClean="0"/>
              <a:t>úroveň a lékařskou péči </a:t>
            </a:r>
            <a:r>
              <a:rPr lang="cs-CZ" sz="1100" dirty="0"/>
              <a:t>v nemoci. </a:t>
            </a:r>
          </a:p>
          <a:p>
            <a:pPr>
              <a:buNone/>
            </a:pPr>
            <a:r>
              <a:rPr lang="cs-CZ" sz="1100" dirty="0"/>
              <a:t>26</a:t>
            </a:r>
            <a:r>
              <a:rPr lang="cs-CZ" sz="1100" dirty="0" smtClean="0"/>
              <a:t>. Každý </a:t>
            </a:r>
            <a:r>
              <a:rPr lang="cs-CZ" sz="1100" dirty="0"/>
              <a:t>má právo chodit do školy. </a:t>
            </a:r>
          </a:p>
          <a:p>
            <a:pPr>
              <a:buNone/>
            </a:pPr>
            <a:r>
              <a:rPr lang="cs-CZ" sz="1100" dirty="0"/>
              <a:t>27</a:t>
            </a:r>
            <a:r>
              <a:rPr lang="cs-CZ" sz="1100" dirty="0" smtClean="0"/>
              <a:t>. Každý </a:t>
            </a:r>
            <a:r>
              <a:rPr lang="cs-CZ" sz="1100" dirty="0"/>
              <a:t>má právo </a:t>
            </a:r>
            <a:r>
              <a:rPr lang="cs-CZ" sz="1100" dirty="0" smtClean="0"/>
              <a:t>účastnit </a:t>
            </a:r>
            <a:r>
              <a:rPr lang="cs-CZ" sz="1100" dirty="0"/>
              <a:t>se kulturního života své komunity. </a:t>
            </a:r>
          </a:p>
          <a:p>
            <a:pPr>
              <a:buNone/>
            </a:pPr>
            <a:r>
              <a:rPr lang="cs-CZ" sz="1100" dirty="0"/>
              <a:t>28</a:t>
            </a:r>
            <a:r>
              <a:rPr lang="cs-CZ" sz="1100" dirty="0" smtClean="0"/>
              <a:t>. Každý </a:t>
            </a:r>
            <a:r>
              <a:rPr lang="cs-CZ" sz="1100" dirty="0"/>
              <a:t>musí respektovat „sociální </a:t>
            </a:r>
            <a:r>
              <a:rPr lang="cs-CZ" sz="1100" dirty="0" smtClean="0"/>
              <a:t>řád</a:t>
            </a:r>
            <a:r>
              <a:rPr lang="cs-CZ" sz="1100" dirty="0"/>
              <a:t>“ nezbytný pro dosažení uvedených práv. </a:t>
            </a:r>
          </a:p>
          <a:p>
            <a:pPr>
              <a:buNone/>
            </a:pPr>
            <a:r>
              <a:rPr lang="cs-CZ" sz="1100" dirty="0"/>
              <a:t>29</a:t>
            </a:r>
            <a:r>
              <a:rPr lang="cs-CZ" sz="1100" dirty="0" smtClean="0"/>
              <a:t>. Každý </a:t>
            </a:r>
            <a:r>
              <a:rPr lang="cs-CZ" sz="1100" dirty="0"/>
              <a:t>musí respektovat práva druhých, </a:t>
            </a:r>
            <a:r>
              <a:rPr lang="cs-CZ" sz="1100" dirty="0" smtClean="0"/>
              <a:t>společnost </a:t>
            </a:r>
            <a:r>
              <a:rPr lang="cs-CZ" sz="1100" dirty="0"/>
              <a:t>a </a:t>
            </a:r>
            <a:r>
              <a:rPr lang="cs-CZ" sz="1100" dirty="0" smtClean="0"/>
              <a:t>veřejný </a:t>
            </a:r>
            <a:r>
              <a:rPr lang="cs-CZ" sz="1100" dirty="0"/>
              <a:t>majetek. </a:t>
            </a:r>
          </a:p>
          <a:p>
            <a:pPr>
              <a:buNone/>
            </a:pPr>
            <a:r>
              <a:rPr lang="cs-CZ" sz="1100" dirty="0"/>
              <a:t>30</a:t>
            </a:r>
            <a:r>
              <a:rPr lang="cs-CZ" sz="1100" dirty="0" smtClean="0"/>
              <a:t>. Nikdo </a:t>
            </a:r>
            <a:r>
              <a:rPr lang="cs-CZ" sz="1100" dirty="0"/>
              <a:t>nemá právo zrušit jakékoliv právo uvedené v této Deklaraci. </a:t>
            </a:r>
          </a:p>
          <a:p>
            <a:pPr>
              <a:buNone/>
            </a:pPr>
            <a:r>
              <a:rPr lang="cs-CZ" dirty="0"/>
              <a:t/>
            </a:r>
            <a:br>
              <a:rPr lang="cs-CZ" dirty="0"/>
            </a:br>
            <a:endParaRPr lang="cs-CZ" dirty="0"/>
          </a:p>
          <a:p>
            <a:pPr>
              <a:buNone/>
            </a:pPr>
            <a:endParaRPr lang="cs-CZ" dirty="0"/>
          </a:p>
          <a:p>
            <a:pPr>
              <a:buNone/>
            </a:pPr>
            <a:r>
              <a:rPr lang="cs-CZ" sz="1100" dirty="0" smtClean="0"/>
              <a:t/>
            </a:r>
            <a:br>
              <a:rPr lang="cs-CZ" sz="1100" dirty="0" smtClean="0"/>
            </a:br>
            <a:r>
              <a:rPr lang="cs-CZ" sz="1100" dirty="0" smtClean="0"/>
              <a:t/>
            </a:r>
            <a:br>
              <a:rPr lang="cs-CZ" sz="1100" dirty="0" smtClean="0"/>
            </a:br>
            <a:endParaRPr lang="cs-CZ"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899592" y="1124744"/>
            <a:ext cx="6984776" cy="5909310"/>
          </a:xfrm>
          <a:prstGeom prst="rect">
            <a:avLst/>
          </a:prstGeom>
        </p:spPr>
        <p:txBody>
          <a:bodyPr wrap="square">
            <a:spAutoFit/>
          </a:bodyPr>
          <a:lstStyle/>
          <a:p>
            <a:pPr marL="114300" indent="0">
              <a:buNone/>
            </a:pPr>
            <a:r>
              <a:rPr lang="cs-CZ" dirty="0" smtClean="0"/>
              <a:t>Zdroje:</a:t>
            </a:r>
          </a:p>
          <a:p>
            <a:r>
              <a:rPr lang="cs-CZ" dirty="0" err="1" smtClean="0"/>
              <a:t>Cabada</a:t>
            </a:r>
            <a:r>
              <a:rPr lang="cs-CZ" dirty="0" smtClean="0"/>
              <a:t>, L., Kubát, M.: Úvod do studia politické vědy, </a:t>
            </a:r>
            <a:r>
              <a:rPr lang="cs-CZ" dirty="0" err="1" smtClean="0"/>
              <a:t>Eurolex</a:t>
            </a:r>
            <a:r>
              <a:rPr lang="cs-CZ" dirty="0" smtClean="0"/>
              <a:t> Bohemia, Praha, 2002</a:t>
            </a:r>
          </a:p>
          <a:p>
            <a:r>
              <a:rPr lang="cs-CZ" dirty="0" smtClean="0"/>
              <a:t>David, R.: Politologie, Základy společenských věd, Nakladatelství Olomouc, 2002</a:t>
            </a:r>
          </a:p>
          <a:p>
            <a:r>
              <a:rPr lang="cs-CZ" dirty="0" smtClean="0"/>
              <a:t>Dočekalová, P., Švec, K. a kol.: Úvod do politologie, </a:t>
            </a:r>
            <a:r>
              <a:rPr lang="cs-CZ" dirty="0" err="1" smtClean="0"/>
              <a:t>Grada</a:t>
            </a:r>
            <a:r>
              <a:rPr lang="cs-CZ" dirty="0" smtClean="0"/>
              <a:t> </a:t>
            </a:r>
            <a:r>
              <a:rPr lang="cs-CZ" dirty="0" err="1" smtClean="0"/>
              <a:t>Publishing</a:t>
            </a:r>
            <a:r>
              <a:rPr lang="cs-CZ" dirty="0" smtClean="0"/>
              <a:t>, Praha, 2009</a:t>
            </a:r>
          </a:p>
          <a:p>
            <a:r>
              <a:rPr lang="cs-CZ" dirty="0" err="1" smtClean="0"/>
              <a:t>Heywood</a:t>
            </a:r>
            <a:r>
              <a:rPr lang="cs-CZ" dirty="0" smtClean="0"/>
              <a:t>, A.: Politické ideologie, </a:t>
            </a:r>
            <a:r>
              <a:rPr lang="cs-CZ" dirty="0" err="1" smtClean="0"/>
              <a:t>Eurolex</a:t>
            </a:r>
            <a:r>
              <a:rPr lang="cs-CZ" dirty="0" smtClean="0"/>
              <a:t> Bohemia, Praha, 2005</a:t>
            </a:r>
          </a:p>
          <a:p>
            <a:r>
              <a:rPr lang="cs-CZ" dirty="0" err="1" smtClean="0"/>
              <a:t>Říchová</a:t>
            </a:r>
            <a:r>
              <a:rPr lang="cs-CZ" dirty="0" smtClean="0"/>
              <a:t>, B. Úvod do současné politologie, Portál, Praha, 2002</a:t>
            </a:r>
          </a:p>
          <a:p>
            <a:r>
              <a:rPr lang="cs-CZ" dirty="0" err="1" smtClean="0"/>
              <a:t>Sartori</a:t>
            </a:r>
            <a:r>
              <a:rPr lang="cs-CZ" dirty="0" smtClean="0"/>
              <a:t>, G.: Strany a stranické systémy. Schéma pro analýzu, CDK, Brno, 2005</a:t>
            </a:r>
          </a:p>
          <a:p>
            <a:r>
              <a:rPr lang="cs-CZ" dirty="0" smtClean="0"/>
              <a:t>Vodička, K., </a:t>
            </a:r>
            <a:r>
              <a:rPr lang="cs-CZ" dirty="0" err="1" smtClean="0"/>
              <a:t>Cabada</a:t>
            </a:r>
            <a:r>
              <a:rPr lang="cs-CZ" dirty="0" smtClean="0"/>
              <a:t>, L.: Politický systém české republiky : historie a současnost, </a:t>
            </a:r>
          </a:p>
          <a:p>
            <a:r>
              <a:rPr lang="cs-CZ" dirty="0" smtClean="0"/>
              <a:t>http://cs.wikipedia.org</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1446</Words>
  <Application>Microsoft Office PowerPoint</Application>
  <PresentationFormat>Předvádění na obrazovce (4:3)</PresentationFormat>
  <Paragraphs>100</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sady Office</vt:lpstr>
      <vt:lpstr>Snímek 1</vt:lpstr>
      <vt:lpstr>Lidská práva </vt:lpstr>
      <vt:lpstr>Lidská práva </vt:lpstr>
      <vt:lpstr>Lidská práva </vt:lpstr>
      <vt:lpstr>Lidská práva </vt:lpstr>
      <vt:lpstr>Lidská práva </vt:lpstr>
      <vt:lpstr>Snímek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Lidská práva</dc:title>
  <dc:creator>Šormovi</dc:creator>
  <cp:lastModifiedBy>Gymnázium a SOŠ</cp:lastModifiedBy>
  <cp:revision>13</cp:revision>
  <dcterms:created xsi:type="dcterms:W3CDTF">2013-09-18T19:08:35Z</dcterms:created>
  <dcterms:modified xsi:type="dcterms:W3CDTF">2013-09-23T07:07:31Z</dcterms:modified>
</cp:coreProperties>
</file>