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6" r:id="rId3"/>
    <p:sldId id="257" r:id="rId4"/>
    <p:sldId id="258" r:id="rId5"/>
    <p:sldId id="259" r:id="rId6"/>
    <p:sldId id="260" r:id="rId7"/>
    <p:sldId id="261" r:id="rId8"/>
    <p:sldId id="262" r:id="rId9"/>
    <p:sldId id="263" r:id="rId10"/>
    <p:sldId id="264"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90" y="-2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2BF7848-881F-4DF5-8EA5-D4C0030FE243}"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5C33EE-14A6-49ED-93AB-478DDC5FCF03}"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2BF7848-881F-4DF5-8EA5-D4C0030FE243}"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5C33EE-14A6-49ED-93AB-478DDC5FCF03}"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2BF7848-881F-4DF5-8EA5-D4C0030FE243}"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5C33EE-14A6-49ED-93AB-478DDC5FCF03}"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2BF7848-881F-4DF5-8EA5-D4C0030FE243}"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45C33EE-14A6-49ED-93AB-478DDC5FCF03}"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2BF7848-881F-4DF5-8EA5-D4C0030FE243}" type="datetimeFigureOut">
              <a:rPr lang="cs-CZ" smtClean="0"/>
              <a:pPr/>
              <a:t>23.9.2013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45C33EE-14A6-49ED-93AB-478DDC5FCF03}"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2BF7848-881F-4DF5-8EA5-D4C0030FE243}" type="datetimeFigureOut">
              <a:rPr lang="cs-CZ" smtClean="0"/>
              <a:pPr/>
              <a:t>23.9.2013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45C33EE-14A6-49ED-93AB-478DDC5FCF03}"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2BF7848-881F-4DF5-8EA5-D4C0030FE243}" type="datetimeFigureOut">
              <a:rPr lang="cs-CZ" smtClean="0"/>
              <a:pPr/>
              <a:t>23.9.2013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45C33EE-14A6-49ED-93AB-478DDC5FCF03}"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2BF7848-881F-4DF5-8EA5-D4C0030FE243}"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45C33EE-14A6-49ED-93AB-478DDC5FCF03}"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2BF7848-881F-4DF5-8EA5-D4C0030FE243}"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45C33EE-14A6-49ED-93AB-478DDC5FCF03}"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2BF7848-881F-4DF5-8EA5-D4C0030FE243}"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5C33EE-14A6-49ED-93AB-478DDC5FCF03}"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2BF7848-881F-4DF5-8EA5-D4C0030FE243}"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5C33EE-14A6-49ED-93AB-478DDC5FCF03}"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BF7848-881F-4DF5-8EA5-D4C0030FE243}" type="datetimeFigureOut">
              <a:rPr lang="cs-CZ" smtClean="0"/>
              <a:pPr/>
              <a:t>23.9.2013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5C33EE-14A6-49ED-93AB-478DDC5FCF0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Obrázek 4"/>
          <p:cNvPicPr>
            <a:picLocks noChangeAspect="1"/>
          </p:cNvPicPr>
          <p:nvPr/>
        </p:nvPicPr>
        <p:blipFill>
          <a:blip r:embed="rId2" cstate="print"/>
          <a:srcRect/>
          <a:stretch>
            <a:fillRect/>
          </a:stretch>
        </p:blipFill>
        <p:spPr bwMode="auto">
          <a:xfrm>
            <a:off x="1835150" y="333375"/>
            <a:ext cx="5761038" cy="1258888"/>
          </a:xfrm>
          <a:prstGeom prst="rect">
            <a:avLst/>
          </a:prstGeom>
          <a:noFill/>
          <a:ln w="9525">
            <a:noFill/>
            <a:miter lim="800000"/>
            <a:headEnd/>
            <a:tailEnd/>
          </a:ln>
        </p:spPr>
      </p:pic>
      <p:graphicFrame>
        <p:nvGraphicFramePr>
          <p:cNvPr id="28675" name="Group 3"/>
          <p:cNvGraphicFramePr>
            <a:graphicFrameLocks noGrp="1"/>
          </p:cNvGraphicFramePr>
          <p:nvPr/>
        </p:nvGraphicFramePr>
        <p:xfrm>
          <a:off x="1258888" y="1773238"/>
          <a:ext cx="6769100" cy="4886022"/>
        </p:xfrm>
        <a:graphic>
          <a:graphicData uri="http://schemas.openxmlformats.org/drawingml/2006/table">
            <a:tbl>
              <a:tblPr/>
              <a:tblGrid>
                <a:gridCol w="1512887"/>
                <a:gridCol w="5256213"/>
              </a:tblGrid>
              <a:tr h="506413">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charset="0"/>
                          <a:ea typeface="Times New Roman" pitchFamily="18" charset="0"/>
                          <a:cs typeface="Arial" charset="0"/>
                        </a:rPr>
                        <a:t>Název školy</a:t>
                      </a:r>
                      <a:endParaRPr kumimoji="0" lang="cs-CZ" sz="1400" b="0" i="0" u="none" strike="noStrike" cap="none" normalizeH="0" baseline="0" dirty="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Gymnázium, střední odborná škola, střední odborné učiliště a vyšší odborná škola, Hořice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Číslo projektu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CZ.1.07/1.5.00/34.0873</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Název materiálu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Ideologie a doktríny </a:t>
                      </a:r>
                      <a:r>
                        <a:rPr kumimoji="0" lang="cs-CZ" sz="1400" b="0" i="0" u="none" strike="noStrike" cap="none" normalizeH="0" baseline="0" dirty="0" smtClean="0">
                          <a:ln>
                            <a:noFill/>
                          </a:ln>
                          <a:solidFill>
                            <a:schemeClr val="tx1"/>
                          </a:solidFill>
                          <a:effectLst/>
                          <a:latin typeface="Arial" charset="0"/>
                          <a:ea typeface="Times New Roman" pitchFamily="18" charset="0"/>
                          <a:cs typeface="Arial" charset="0"/>
                        </a:rPr>
                        <a:t>(</a:t>
                      </a:r>
                      <a:r>
                        <a:rPr kumimoji="0" lang="cs-CZ" sz="1400" b="0" i="0" u="none" strike="noStrike" cap="none" normalizeH="0" baseline="0" dirty="0" smtClean="0">
                          <a:ln>
                            <a:noFill/>
                          </a:ln>
                          <a:solidFill>
                            <a:schemeClr val="tx1"/>
                          </a:solidFill>
                          <a:effectLst/>
                          <a:latin typeface="Arial" charset="0"/>
                          <a:cs typeface="Arial" charset="0"/>
                        </a:rPr>
                        <a:t>VY_32_INOVACE_05.03.20)</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2383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Autor</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Mgr. Vladimír Šorma</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Tematická oblast</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Základy politologie</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Ročník</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Sedmý</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Datum tvorby</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Březen</a:t>
                      </a: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 2012</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9218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Anotace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Prezentace je určena pro výuku základů politologie (politické vědy) v hodinách Základů společenských věd ve třetím ročníku, seznamuje studenty se základními termíny v oboru </a:t>
                      </a:r>
                      <a:r>
                        <a:rPr kumimoji="0" lang="cs-CZ" sz="1400" b="0" i="0" u="none" strike="noStrike" cap="none" normalizeH="0" baseline="0" smtClean="0">
                          <a:ln>
                            <a:noFill/>
                          </a:ln>
                          <a:solidFill>
                            <a:schemeClr val="tx1"/>
                          </a:solidFill>
                          <a:effectLst/>
                          <a:latin typeface="Arial" charset="0"/>
                          <a:cs typeface="Arial" charset="0"/>
                        </a:rPr>
                        <a:t>politologie a politiky</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0962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Metodický pokyn</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Šablona slouží jako digitalizovaná učebnice pro žáky třetího ročníku  Základů společenských věd – Politologie; jednotlivé strany prezentace na sebe tematicky navazují, řeší problematiku definování a cílů </a:t>
                      </a:r>
                      <a:r>
                        <a:rPr kumimoji="0" lang="cs-CZ" sz="1400" b="0" i="0" u="none" strike="noStrike" cap="none" normalizeH="0" baseline="0" smtClean="0">
                          <a:ln>
                            <a:noFill/>
                          </a:ln>
                          <a:solidFill>
                            <a:schemeClr val="tx1"/>
                          </a:solidFill>
                          <a:effectLst/>
                          <a:latin typeface="Arial" charset="0"/>
                          <a:cs typeface="Arial" charset="0"/>
                        </a:rPr>
                        <a:t>politologie a politiky</a:t>
                      </a:r>
                      <a:r>
                        <a:rPr kumimoji="0" lang="cs-CZ" sz="1400" b="0" i="0" u="none" strike="noStrike" cap="none" normalizeH="0" baseline="0" smtClean="0">
                          <a:ln>
                            <a:noFill/>
                          </a:ln>
                          <a:solidFill>
                            <a:schemeClr val="tx1"/>
                          </a:solidFill>
                          <a:effectLst/>
                          <a:latin typeface="Arial" charset="0"/>
                          <a:cs typeface="Times New Roman" pitchFamily="18" charset="0"/>
                        </a:rPr>
                        <a:t>. Časová dotace materiálu je 15-20 minut.</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Ideologie a doktríny </a:t>
            </a:r>
          </a:p>
        </p:txBody>
      </p:sp>
      <p:sp>
        <p:nvSpPr>
          <p:cNvPr id="5" name="Zástupný symbol pro obsah 4"/>
          <p:cNvSpPr>
            <a:spLocks noGrp="1"/>
          </p:cNvSpPr>
          <p:nvPr>
            <p:ph idx="1"/>
          </p:nvPr>
        </p:nvSpPr>
        <p:spPr>
          <a:xfrm>
            <a:off x="1691680" y="1600200"/>
            <a:ext cx="6995120" cy="4709120"/>
          </a:xfrm>
        </p:spPr>
        <p:txBody>
          <a:bodyPr>
            <a:normAutofit fontScale="32500" lnSpcReduction="20000"/>
          </a:bodyPr>
          <a:lstStyle/>
          <a:p>
            <a:pPr>
              <a:buNone/>
            </a:pPr>
            <a:r>
              <a:rPr lang="cs-CZ" sz="3700" b="1" dirty="0" smtClean="0"/>
              <a:t>Politické doktríny a ideologie</a:t>
            </a:r>
            <a:endParaRPr lang="cs-CZ" sz="3700" dirty="0" smtClean="0"/>
          </a:p>
          <a:p>
            <a:pPr>
              <a:buNone/>
            </a:pPr>
            <a:r>
              <a:rPr lang="cs-CZ" sz="3700" dirty="0" smtClean="0"/>
              <a:t>Doktrína-systematický soubor principů a názorů na určitý konkrétní problém</a:t>
            </a:r>
          </a:p>
          <a:p>
            <a:pPr>
              <a:buNone/>
            </a:pPr>
            <a:r>
              <a:rPr lang="cs-CZ" sz="3700" dirty="0" smtClean="0"/>
              <a:t>Ideologie-ucelený a obecný výklad společnosti, ze kterého vychází politický program určité skupiny. Je to soubor základních, obecných tezí, kdežto doktrína soubor názorů na konkrétní problém. Doktrína může vycházet z ideologie nebo být její součástí-ideologií je liberalismus, doktrínou liberalismu v ekonomice je </a:t>
            </a:r>
            <a:r>
              <a:rPr lang="cs-CZ" sz="3700" dirty="0" err="1" smtClean="0"/>
              <a:t>laissez</a:t>
            </a:r>
            <a:r>
              <a:rPr lang="cs-CZ" sz="3700" dirty="0" smtClean="0"/>
              <a:t>-</a:t>
            </a:r>
            <a:r>
              <a:rPr lang="cs-CZ" sz="3700" dirty="0" err="1" smtClean="0"/>
              <a:t>faire</a:t>
            </a:r>
            <a:r>
              <a:rPr lang="cs-CZ" sz="3700" dirty="0" smtClean="0"/>
              <a:t> (omezení pravomoci vlády ve prospěch svobodného podnikání). </a:t>
            </a:r>
          </a:p>
          <a:p>
            <a:pPr>
              <a:buNone/>
            </a:pPr>
            <a:r>
              <a:rPr lang="cs-CZ" sz="3700" dirty="0" smtClean="0"/>
              <a:t>Pojem ideologie vznikl v době francouzského osvícenství-lidé začali věřit ve vlastní rozum, že mohou vlastní činností něco změnit. Jednotliví filozofové a politikové pak přicházejí se svými teoriemi a naukami a snaží se objasnit příčiny některých jevů ve společnosti. </a:t>
            </a:r>
          </a:p>
          <a:p>
            <a:pPr>
              <a:buNone/>
            </a:pPr>
            <a:r>
              <a:rPr lang="cs-CZ" sz="3700" dirty="0" smtClean="0"/>
              <a:t>Jednotlivé ideologie mají pak 4 základní funkce, podle kterých je objasňují:</a:t>
            </a:r>
            <a:br>
              <a:rPr lang="cs-CZ" sz="3700" dirty="0" smtClean="0"/>
            </a:br>
            <a:r>
              <a:rPr lang="cs-CZ" sz="3700" dirty="0" smtClean="0"/>
              <a:t>1. Vysvětlovací-vysvětluje nám politické události, jevy, dění, příčiny krizí, konfliktů, válek.</a:t>
            </a:r>
            <a:br>
              <a:rPr lang="cs-CZ" sz="3700" dirty="0" smtClean="0"/>
            </a:br>
            <a:r>
              <a:rPr lang="cs-CZ" sz="3700" dirty="0" smtClean="0"/>
              <a:t>2.Hodnotící-dává nám kritéria a žebříčky hodnot, určuje, co je dobré a co je zlé. </a:t>
            </a:r>
            <a:br>
              <a:rPr lang="cs-CZ" sz="3700" dirty="0" smtClean="0"/>
            </a:br>
            <a:r>
              <a:rPr lang="cs-CZ" sz="3700" dirty="0" smtClean="0"/>
              <a:t>3.Orientační- orientuje své stoupence k určité identitě, vědomí sounáležitosti; spojuje je v určité sociální skupině. </a:t>
            </a:r>
            <a:br>
              <a:rPr lang="cs-CZ" sz="3700" dirty="0" smtClean="0"/>
            </a:br>
            <a:r>
              <a:rPr lang="cs-CZ" sz="3700" dirty="0" smtClean="0"/>
              <a:t>4.Programová-nabízí základní rysy politického programu. </a:t>
            </a:r>
          </a:p>
          <a:p>
            <a:pPr>
              <a:buNone/>
            </a:pPr>
            <a:r>
              <a:rPr lang="cs-CZ" sz="3700" b="1" dirty="0" smtClean="0"/>
              <a:t>Pojetí </a:t>
            </a:r>
            <a:r>
              <a:rPr lang="cs-CZ" sz="3700" b="1" dirty="0" smtClean="0"/>
              <a:t>ideologie </a:t>
            </a:r>
            <a:r>
              <a:rPr lang="cs-CZ" sz="3700" dirty="0" smtClean="0"/>
              <a:t>se průběhem času měnilo:</a:t>
            </a:r>
          </a:p>
          <a:p>
            <a:pPr>
              <a:buNone/>
            </a:pPr>
            <a:r>
              <a:rPr lang="cs-CZ" sz="3700" dirty="0" smtClean="0"/>
              <a:t>1.Negativní-především marxistické. Nejprve je materialistická základna společnosti, teprve potom duchovní nadstavba (tou je i ideologie, filozofie, morálka, umění). Duchovno je pouze odraz základny. Ideologie vytváří vládnoucí vrstva, aby si obhájila kapitalistický společensko-ekonomický řád. Marx považoval ideologie za zbytečné, beztřídní společnost je nepotřebuje. Byla to ale právě marxisticko-leninská ideologie, která obhajovala totalitní režimy v komunistických zemích, kde legitimizovala stávající polit. řád. </a:t>
            </a:r>
          </a:p>
          <a:p>
            <a:pPr>
              <a:buNone/>
            </a:pPr>
            <a:r>
              <a:rPr lang="cs-CZ" sz="3700" dirty="0" smtClean="0"/>
              <a:t>2. Pozitivní-některé ideologie mohou demokratický polit. řád upevňovat, jiné ho mohou zničit. Proto máme podrobit kritice všechny nauky, ideologie a názory. Jejich rozborem v nich můžeme odhalit pouhý soubor mýtů, iracionality. </a:t>
            </a:r>
          </a:p>
          <a:p>
            <a:pPr>
              <a:buNone/>
            </a:pPr>
            <a:r>
              <a:rPr lang="cs-CZ" sz="3700" dirty="0" smtClean="0"/>
              <a:t>3.Neutrální-ideologie je veškeré vědění lidstva. Je to princip, který pomáhá člověku orientovat se ve světě. </a:t>
            </a:r>
            <a:br>
              <a:rPr lang="cs-CZ" sz="3700" dirty="0" smtClean="0"/>
            </a:br>
            <a:r>
              <a:rPr lang="cs-CZ" sz="3700" dirty="0" smtClean="0"/>
              <a:t>Negativní pojem ideologie poprvé použil Napoleon-všichni jeho odpůrci byli "ideology". </a:t>
            </a:r>
            <a:br>
              <a:rPr lang="cs-CZ" sz="3700" dirty="0" smtClean="0"/>
            </a:br>
            <a:r>
              <a:rPr lang="cs-CZ" sz="3700" dirty="0" smtClean="0"/>
              <a:t>Několik nejvýznamnějších ideologií:</a:t>
            </a:r>
          </a:p>
          <a:p>
            <a:pPr>
              <a:buNone/>
            </a:pPr>
            <a:endParaRPr lang="cs-CZ" dirty="0" smtClean="0"/>
          </a:p>
          <a:p>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Ideologie a doktríny </a:t>
            </a:r>
          </a:p>
        </p:txBody>
      </p:sp>
      <p:sp>
        <p:nvSpPr>
          <p:cNvPr id="5" name="Zástupný symbol pro obsah 4"/>
          <p:cNvSpPr>
            <a:spLocks noGrp="1"/>
          </p:cNvSpPr>
          <p:nvPr>
            <p:ph idx="1"/>
          </p:nvPr>
        </p:nvSpPr>
        <p:spPr>
          <a:xfrm>
            <a:off x="2051720" y="1600200"/>
            <a:ext cx="6635080" cy="4637112"/>
          </a:xfrm>
        </p:spPr>
        <p:txBody>
          <a:bodyPr>
            <a:normAutofit fontScale="32500" lnSpcReduction="20000"/>
          </a:bodyPr>
          <a:lstStyle/>
          <a:p>
            <a:pPr>
              <a:buNone/>
            </a:pPr>
            <a:r>
              <a:rPr lang="cs-CZ" sz="3700" b="1" dirty="0" smtClean="0"/>
              <a:t>Politické doktríny a ideologie</a:t>
            </a:r>
            <a:endParaRPr lang="cs-CZ" sz="3700" dirty="0" smtClean="0"/>
          </a:p>
          <a:p>
            <a:pPr>
              <a:buNone/>
            </a:pPr>
            <a:r>
              <a:rPr lang="cs-CZ" sz="3700" b="1" dirty="0" smtClean="0"/>
              <a:t>Liberalismus</a:t>
            </a:r>
            <a:r>
              <a:rPr lang="cs-CZ" dirty="0" smtClean="0"/>
              <a:t/>
            </a:r>
            <a:br>
              <a:rPr lang="cs-CZ" dirty="0" smtClean="0"/>
            </a:br>
            <a:r>
              <a:rPr lang="cs-CZ" sz="3700" dirty="0" smtClean="0"/>
              <a:t>Jako ideologie vznikl v 17.století především v Anglii (whigové-předchůdci liberální strany). Samotný název je odvozen od latinského </a:t>
            </a:r>
            <a:r>
              <a:rPr lang="cs-CZ" sz="3700" i="1" dirty="0" err="1" smtClean="0"/>
              <a:t>libertas</a:t>
            </a:r>
            <a:r>
              <a:rPr lang="cs-CZ" sz="3700" i="1" dirty="0" smtClean="0"/>
              <a:t> </a:t>
            </a:r>
            <a:r>
              <a:rPr lang="cs-CZ" sz="3700" dirty="0" smtClean="0"/>
              <a:t>- svoboda </a:t>
            </a:r>
            <a:r>
              <a:rPr lang="cs-CZ" sz="3700" dirty="0" smtClean="0"/>
              <a:t>a jeho ústřední hodnotou je právě svoboda jednotlivce a společnost takových svobodných jednotlivců. Svoboda v klasickém liberalismu je chápána jako svoboda od státu, autority, tradice, znamená jejich omezení, ale nikoli destrukci. Dává člověku značný prostor pro svobodné jednání, ale neříká, jak ho </a:t>
            </a:r>
            <a:r>
              <a:rPr lang="cs-CZ" sz="3700" dirty="0" smtClean="0"/>
              <a:t>pozitivně </a:t>
            </a:r>
            <a:r>
              <a:rPr lang="cs-CZ" sz="3700" dirty="0" smtClean="0"/>
              <a:t>naplnit (příčina kritiky). Chápe člověka jako egoistu, který je schopen všeho (T. Hobbes:"Člověk člověku vlkem."). </a:t>
            </a:r>
          </a:p>
          <a:p>
            <a:pPr>
              <a:buNone/>
            </a:pPr>
            <a:r>
              <a:rPr lang="cs-CZ" sz="3700" dirty="0" smtClean="0"/>
              <a:t>Za první představitele je považován právě Thomas Hobbes a zejména John Locke-všichni lidé jsou si rovni, mají právo na život, majetek a svobodu. </a:t>
            </a:r>
          </a:p>
          <a:p>
            <a:pPr>
              <a:buNone/>
            </a:pPr>
            <a:r>
              <a:rPr lang="cs-CZ" sz="3700" dirty="0" smtClean="0"/>
              <a:t>Součástí liberalismu je i </a:t>
            </a:r>
            <a:r>
              <a:rPr lang="cs-CZ" sz="3700" dirty="0" smtClean="0"/>
              <a:t>ekonomická </a:t>
            </a:r>
            <a:r>
              <a:rPr lang="cs-CZ" sz="3700" dirty="0" smtClean="0"/>
              <a:t>doktrína </a:t>
            </a:r>
            <a:r>
              <a:rPr lang="cs-CZ" sz="3700" b="1" i="1" dirty="0" err="1" smtClean="0"/>
              <a:t>laissez</a:t>
            </a:r>
            <a:r>
              <a:rPr lang="cs-CZ" sz="3700" b="1" i="1" dirty="0" smtClean="0"/>
              <a:t>-</a:t>
            </a:r>
            <a:r>
              <a:rPr lang="cs-CZ" sz="3700" b="1" i="1" dirty="0" err="1" smtClean="0"/>
              <a:t>faire</a:t>
            </a:r>
            <a:r>
              <a:rPr lang="cs-CZ" sz="3700" dirty="0" smtClean="0"/>
              <a:t> (=nechat dělat)-maximální omezení pravomocí vlády ve prospěch podnikání. Stát má jen chránit majetek a nezasahovat do </a:t>
            </a:r>
            <a:r>
              <a:rPr lang="cs-CZ" sz="3700" dirty="0" smtClean="0"/>
              <a:t>ekonomických </a:t>
            </a:r>
            <a:r>
              <a:rPr lang="cs-CZ" sz="3700" dirty="0" smtClean="0"/>
              <a:t>procesů. I dobře míněná regulace může vyvolat nežádoucí důsledky a porušit rovnováhu na trhu. </a:t>
            </a:r>
            <a:r>
              <a:rPr lang="cs-CZ" sz="3700" dirty="0" smtClean="0"/>
              <a:t>Politicko-ekonomický </a:t>
            </a:r>
            <a:r>
              <a:rPr lang="cs-CZ" sz="3700" dirty="0" smtClean="0"/>
              <a:t>program liberálů je spíš než na odstraňování důsledků zaměřen na jejich předcházení, místo snižování nezaměstnanosti na její předcházení podporou podnikání (snižování daní, protimonopolní regulace, odstraňování cel, kvót...).</a:t>
            </a:r>
          </a:p>
          <a:p>
            <a:pPr>
              <a:buNone/>
            </a:pPr>
            <a:r>
              <a:rPr lang="cs-CZ" sz="3700" dirty="0" smtClean="0"/>
              <a:t>Stát je chápán pouze jako "noční hlídač", má plnit pouze minimální funkce-ochrana svobody majetku občanů proti vnějšímu nepříteli, vnější obranná úloha, aby nám nikdo nezasahoval do naší svobody. </a:t>
            </a:r>
          </a:p>
          <a:p>
            <a:pPr>
              <a:buNone/>
            </a:pPr>
            <a:r>
              <a:rPr lang="cs-CZ" sz="3700" dirty="0" smtClean="0"/>
              <a:t>Momentálně existují dva proudy liberalismu</a:t>
            </a:r>
            <a:br>
              <a:rPr lang="cs-CZ" sz="3700" dirty="0" smtClean="0"/>
            </a:br>
            <a:r>
              <a:rPr lang="cs-CZ" sz="3700" dirty="0" smtClean="0"/>
              <a:t>-klasický (ekonomický)-zdůrazňuje negativní svobodu proti pozitivní (svoboda od státu, institucí, autority), práva přirozená před pozitivními, na stát se dívá s nedůvěrou.</a:t>
            </a:r>
            <a:br>
              <a:rPr lang="cs-CZ" sz="3700" dirty="0" smtClean="0"/>
            </a:br>
            <a:r>
              <a:rPr lang="cs-CZ" sz="3700" dirty="0" smtClean="0"/>
              <a:t>-moderní (sociální)-původ ve Francii, pozitivní smysl svobody, klasický se snaží o omezení pravomocí většiny, moderní o neomezenou pravomoc většiny. </a:t>
            </a:r>
            <a:br>
              <a:rPr lang="cs-CZ" sz="3700" dirty="0" smtClean="0"/>
            </a:br>
            <a:r>
              <a:rPr lang="cs-CZ" sz="3700" dirty="0" smtClean="0"/>
              <a:t>Dnes patří liberalismus k nejrozšířenějším a nejvlivnějším ideologiím. U nás se k jeho principům hlásí-ODS, ODA, US, DEU.</a:t>
            </a:r>
            <a:br>
              <a:rPr lang="cs-CZ" sz="3700" dirty="0" smtClean="0"/>
            </a:br>
            <a:r>
              <a:rPr lang="cs-CZ" sz="3700" dirty="0" smtClean="0"/>
              <a:t>Teoretikové liberalismu-</a:t>
            </a:r>
            <a:r>
              <a:rPr lang="cs-CZ" sz="3700" dirty="0" err="1" smtClean="0"/>
              <a:t>Milton</a:t>
            </a:r>
            <a:r>
              <a:rPr lang="cs-CZ" sz="3700" dirty="0" smtClean="0"/>
              <a:t> </a:t>
            </a:r>
            <a:r>
              <a:rPr lang="cs-CZ" sz="3700" dirty="0" err="1" smtClean="0"/>
              <a:t>Friedman</a:t>
            </a:r>
            <a:r>
              <a:rPr lang="cs-CZ" sz="3700" dirty="0" smtClean="0"/>
              <a:t>, Fridrich A. </a:t>
            </a:r>
            <a:r>
              <a:rPr lang="cs-CZ" sz="3700" dirty="0" err="1" smtClean="0"/>
              <a:t>Hayek</a:t>
            </a:r>
            <a:r>
              <a:rPr lang="cs-CZ" sz="3700" dirty="0" smtClean="0"/>
              <a:t>. James </a:t>
            </a:r>
            <a:r>
              <a:rPr lang="cs-CZ" sz="3700" dirty="0" err="1" smtClean="0"/>
              <a:t>Buchanan</a:t>
            </a:r>
            <a:r>
              <a:rPr lang="cs-CZ" sz="3700" dirty="0" smtClean="0"/>
              <a:t>, Robert </a:t>
            </a:r>
            <a:r>
              <a:rPr lang="cs-CZ" sz="3700" dirty="0" err="1" smtClean="0"/>
              <a:t>Nozick</a:t>
            </a:r>
            <a:r>
              <a:rPr lang="cs-CZ" sz="3700" dirty="0" smtClean="0"/>
              <a:t>, John </a:t>
            </a:r>
            <a:r>
              <a:rPr lang="cs-CZ" sz="3700" dirty="0" err="1" smtClean="0"/>
              <a:t>Rawls</a:t>
            </a:r>
            <a:r>
              <a:rPr lang="cs-CZ" sz="3700" dirty="0" smtClean="0"/>
              <a:t>. </a:t>
            </a:r>
          </a:p>
          <a:p>
            <a:pPr>
              <a:buNone/>
            </a:pPr>
            <a:r>
              <a:rPr lang="cs-CZ" sz="3700" dirty="0" smtClean="0"/>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Ideologie a doktríny </a:t>
            </a:r>
          </a:p>
        </p:txBody>
      </p:sp>
      <p:sp>
        <p:nvSpPr>
          <p:cNvPr id="5" name="Zástupný symbol pro obsah 4"/>
          <p:cNvSpPr>
            <a:spLocks noGrp="1"/>
          </p:cNvSpPr>
          <p:nvPr>
            <p:ph idx="1"/>
          </p:nvPr>
        </p:nvSpPr>
        <p:spPr>
          <a:xfrm>
            <a:off x="2051720" y="1600200"/>
            <a:ext cx="6635080" cy="4925144"/>
          </a:xfrm>
        </p:spPr>
        <p:txBody>
          <a:bodyPr>
            <a:normAutofit fontScale="32500" lnSpcReduction="20000"/>
          </a:bodyPr>
          <a:lstStyle/>
          <a:p>
            <a:pPr>
              <a:buNone/>
            </a:pPr>
            <a:r>
              <a:rPr lang="cs-CZ" sz="3700" b="1" dirty="0" smtClean="0"/>
              <a:t>Politické doktríny a ideologie</a:t>
            </a:r>
            <a:endParaRPr lang="cs-CZ" sz="3700" dirty="0" smtClean="0"/>
          </a:p>
          <a:p>
            <a:pPr>
              <a:buNone/>
            </a:pPr>
            <a:r>
              <a:rPr lang="cs-CZ" sz="3700" b="1" dirty="0" smtClean="0"/>
              <a:t>Konzervatismus</a:t>
            </a:r>
            <a:r>
              <a:rPr lang="cs-CZ" sz="3700" dirty="0" smtClean="0"/>
              <a:t/>
            </a:r>
            <a:br>
              <a:rPr lang="cs-CZ" sz="3700" dirty="0" smtClean="0"/>
            </a:br>
            <a:r>
              <a:rPr lang="cs-CZ" sz="3700" dirty="0" smtClean="0"/>
              <a:t>Název pochází z latinského </a:t>
            </a:r>
            <a:r>
              <a:rPr lang="cs-CZ" sz="3700" i="1" dirty="0" err="1" smtClean="0"/>
              <a:t>conservare</a:t>
            </a:r>
            <a:r>
              <a:rPr lang="cs-CZ" sz="3700" dirty="0" smtClean="0"/>
              <a:t>, což znamená zachovat. Tato ideologie se snaží zachovat tradiční hodnoty, které zachovávají přítomný politický, sociální a ekonomický řád a které se s odstupem času jeví jako správné. Nestaví se proti společenskému vývoji, ale proti vývoji překotnému, revolucím, chaosu. Brání tzv. status quo. Změny přijímá jen postupně a ne moc často. </a:t>
            </a:r>
          </a:p>
          <a:p>
            <a:pPr>
              <a:buNone/>
            </a:pPr>
            <a:r>
              <a:rPr lang="cs-CZ" sz="3700" dirty="0" smtClean="0"/>
              <a:t>Zvyky a obyčeje jsou v různých společnostech různé, v těchto společnostech je pak i různé chápání konzervatismu, společné mají jen hájení tradic, které jsou ovšem v daném prostředí různé. </a:t>
            </a:r>
          </a:p>
          <a:p>
            <a:pPr>
              <a:buNone/>
            </a:pPr>
            <a:r>
              <a:rPr lang="cs-CZ" sz="3700" dirty="0" smtClean="0"/>
              <a:t>Vznikl v době osvícenství jako reakce na něj (zakladatel Edmund </a:t>
            </a:r>
            <a:r>
              <a:rPr lang="cs-CZ" sz="3700" dirty="0" err="1" smtClean="0"/>
              <a:t>Burke</a:t>
            </a:r>
            <a:r>
              <a:rPr lang="cs-CZ" sz="3700" dirty="0" smtClean="0"/>
              <a:t>). Osvícenství kladlo velký důraz na rozum, který je schopen vytvořit novou společnost na základě hesla volnost, rovnost, bratrství. Ruší tradiční hodnoty. Sám </a:t>
            </a:r>
            <a:r>
              <a:rPr lang="cs-CZ" sz="3700" dirty="0" err="1" smtClean="0"/>
              <a:t>Burke</a:t>
            </a:r>
            <a:r>
              <a:rPr lang="cs-CZ" sz="3700" dirty="0" smtClean="0"/>
              <a:t> zažil francouzskou revoluci, postavil se ostře proti ní-zničila instituci krále, aristokracie a církve. Stát podle něj vzniká přirozeným vývojem, stavěl se proti myšlence společenské smlouvy. </a:t>
            </a:r>
          </a:p>
          <a:p>
            <a:pPr>
              <a:buNone/>
            </a:pPr>
            <a:r>
              <a:rPr lang="cs-CZ" sz="3700" dirty="0" smtClean="0"/>
              <a:t>V 19. století byl konzervatismus v opozici k liberalismu a demokracii. Na liberalismu kritizoval přílišný důraz na svobodu, která má za důsledek sobecké jednání jednotlivce v neprospěch celku; demokracii její náplň, neboť si nedokázal představit, že by si lidé mohli vládnout sami. </a:t>
            </a:r>
            <a:br>
              <a:rPr lang="cs-CZ" sz="3700" dirty="0" smtClean="0"/>
            </a:br>
            <a:r>
              <a:rPr lang="cs-CZ" sz="3700" dirty="0" smtClean="0"/>
              <a:t>Ve 20. století došlo k rozdělení konzervatismu na dva proudy, které se dají charakterizovat rozdílným názorem na ekonomiku-</a:t>
            </a:r>
            <a:br>
              <a:rPr lang="cs-CZ" sz="3700" dirty="0" smtClean="0"/>
            </a:br>
            <a:r>
              <a:rPr lang="cs-CZ" sz="3700" dirty="0" smtClean="0"/>
              <a:t>1. Tradiční-zdůrazňuje spíše sociální jistoty a snižování nezaměstnanosti, což je důležité pro zachování politické stability. </a:t>
            </a:r>
            <a:br>
              <a:rPr lang="cs-CZ" sz="3700" dirty="0" smtClean="0"/>
            </a:br>
            <a:r>
              <a:rPr lang="cs-CZ" sz="3700" dirty="0" smtClean="0"/>
              <a:t>2. </a:t>
            </a:r>
            <a:r>
              <a:rPr lang="cs-CZ" sz="3700" dirty="0" err="1" smtClean="0"/>
              <a:t>Libertariánský</a:t>
            </a:r>
            <a:r>
              <a:rPr lang="cs-CZ" sz="3700" dirty="0" smtClean="0"/>
              <a:t>-sbližování konzervatismu a liberalismu. Orientuje se především na tržní ekonomiku. V podobě politického působení jde o Margaret </a:t>
            </a:r>
            <a:r>
              <a:rPr lang="cs-CZ" sz="3700" dirty="0" err="1" smtClean="0"/>
              <a:t>Thatcherovou</a:t>
            </a:r>
            <a:r>
              <a:rPr lang="cs-CZ" sz="3700" dirty="0" smtClean="0"/>
              <a:t> a </a:t>
            </a:r>
            <a:r>
              <a:rPr lang="cs-CZ" sz="3700" dirty="0" err="1" smtClean="0"/>
              <a:t>Ronalda</a:t>
            </a:r>
            <a:r>
              <a:rPr lang="cs-CZ" sz="3700" dirty="0" smtClean="0"/>
              <a:t> Reagana-</a:t>
            </a:r>
            <a:r>
              <a:rPr lang="cs-CZ" sz="3700" dirty="0" err="1" smtClean="0"/>
              <a:t>thatcherismus</a:t>
            </a:r>
            <a:r>
              <a:rPr lang="cs-CZ" sz="3700" dirty="0" smtClean="0"/>
              <a:t> a </a:t>
            </a:r>
            <a:r>
              <a:rPr lang="cs-CZ" sz="3700" dirty="0" err="1" smtClean="0"/>
              <a:t>reaganomika</a:t>
            </a:r>
            <a:r>
              <a:rPr lang="cs-CZ" sz="3700" dirty="0" smtClean="0"/>
              <a:t> </a:t>
            </a:r>
            <a:r>
              <a:rPr lang="cs-CZ" sz="3700" dirty="0" smtClean="0"/>
              <a:t>znamená syntézu liberálních názorů na ekonomiku a konzervativních postojů v politice. </a:t>
            </a:r>
            <a:br>
              <a:rPr lang="cs-CZ" sz="3700" dirty="0" smtClean="0"/>
            </a:br>
            <a:r>
              <a:rPr lang="cs-CZ" sz="3700" dirty="0" smtClean="0"/>
              <a:t>V politickém programu se soustřeďují na ochranu rodiny, která je pro ně základní sociální institucí (proti </a:t>
            </a:r>
            <a:r>
              <a:rPr lang="cs-CZ" sz="3700" dirty="0" err="1" smtClean="0"/>
              <a:t>interupcím</a:t>
            </a:r>
            <a:r>
              <a:rPr lang="cs-CZ" sz="3700" dirty="0" smtClean="0"/>
              <a:t>, pornografii, zvýhodňování svobodných matek), na obranu společenského řádu(potírání kriminality, obchodu s drogami, extremismu). </a:t>
            </a:r>
          </a:p>
          <a:p>
            <a:pPr>
              <a:buNone/>
            </a:pPr>
            <a:r>
              <a:rPr lang="cs-CZ" dirty="0" smtClean="0"/>
              <a:t/>
            </a:r>
            <a:br>
              <a:rPr lang="cs-CZ" dirty="0" smtClean="0"/>
            </a:b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Ideologie a doktríny </a:t>
            </a:r>
          </a:p>
        </p:txBody>
      </p:sp>
      <p:sp>
        <p:nvSpPr>
          <p:cNvPr id="5" name="Zástupný symbol pro obsah 4"/>
          <p:cNvSpPr>
            <a:spLocks noGrp="1"/>
          </p:cNvSpPr>
          <p:nvPr>
            <p:ph idx="1"/>
          </p:nvPr>
        </p:nvSpPr>
        <p:spPr>
          <a:xfrm>
            <a:off x="1691680" y="1600200"/>
            <a:ext cx="6995120" cy="5257800"/>
          </a:xfrm>
        </p:spPr>
        <p:txBody>
          <a:bodyPr>
            <a:normAutofit fontScale="32500" lnSpcReduction="20000"/>
          </a:bodyPr>
          <a:lstStyle/>
          <a:p>
            <a:pPr>
              <a:buNone/>
            </a:pPr>
            <a:r>
              <a:rPr lang="cs-CZ" sz="3700" b="1" dirty="0" smtClean="0"/>
              <a:t>Politické doktríny a ideologie</a:t>
            </a:r>
            <a:endParaRPr lang="cs-CZ" sz="3700" dirty="0" smtClean="0"/>
          </a:p>
          <a:p>
            <a:pPr>
              <a:buNone/>
            </a:pPr>
            <a:r>
              <a:rPr lang="cs-CZ" sz="3700" b="1" dirty="0" smtClean="0"/>
              <a:t>Socialismus</a:t>
            </a:r>
            <a:r>
              <a:rPr lang="cs-CZ" dirty="0" smtClean="0"/>
              <a:t/>
            </a:r>
            <a:br>
              <a:rPr lang="cs-CZ" dirty="0" smtClean="0"/>
            </a:br>
            <a:r>
              <a:rPr lang="cs-CZ" sz="3400" dirty="0" smtClean="0"/>
              <a:t>Ideologie vedená ideálem sociální spravedlnosti. snaží se podřídit individuum společnosti, která si za svůj cíl vytyčuje dosažení obecného dobra nad individuální zájem. Odmítá soukromé vlastnictví výrobních prostředků a volnou konkurenci. </a:t>
            </a:r>
            <a:br>
              <a:rPr lang="cs-CZ" sz="3400" dirty="0" smtClean="0"/>
            </a:br>
            <a:r>
              <a:rPr lang="cs-CZ" sz="3400" dirty="0" smtClean="0"/>
              <a:t>Reformní cesta k socialismu musí být slučitelná s demokratickými principy, čímž se zásadně liší od komunismu. Sám socialismus prodělal složitý vývoj a dnes se pod socialismus zahrnují i směry sociálně liberální a demokratické. </a:t>
            </a:r>
            <a:br>
              <a:rPr lang="cs-CZ" sz="3400" dirty="0" smtClean="0"/>
            </a:br>
            <a:r>
              <a:rPr lang="cs-CZ" sz="3400" dirty="0" smtClean="0"/>
              <a:t>Východiskem je kritika kapitalistického ekonomického systému. Trh rozděluje bohatství, na kterém se podílejí kapitál i práce, to znamená všichni lidé, nespravedlivě, což vede k růstu sociálních rozdílů. Nerovnoměrnosti by měly být zmírněny-podpora zaměstnanosti, sociální jistoty (minimální mzda, sociální dávky), rovný přístup ke vzdělání. </a:t>
            </a:r>
            <a:br>
              <a:rPr lang="cs-CZ" sz="3400" dirty="0" smtClean="0"/>
            </a:br>
            <a:r>
              <a:rPr lang="cs-CZ" sz="3400" dirty="0" smtClean="0"/>
              <a:t>Socialistické myšlenky se dají nalézt už u Platona v jeho Ústavě, dále u T. Mora, T. </a:t>
            </a:r>
            <a:r>
              <a:rPr lang="cs-CZ" sz="3400" dirty="0" err="1" smtClean="0"/>
              <a:t>Campanelly</a:t>
            </a:r>
            <a:r>
              <a:rPr lang="cs-CZ" sz="3400" dirty="0" smtClean="0"/>
              <a:t>.</a:t>
            </a:r>
          </a:p>
          <a:p>
            <a:pPr>
              <a:buNone/>
            </a:pPr>
            <a:r>
              <a:rPr lang="cs-CZ" sz="3700" b="1" dirty="0" smtClean="0"/>
              <a:t>Komunismus</a:t>
            </a:r>
            <a:r>
              <a:rPr lang="cs-CZ" dirty="0" smtClean="0"/>
              <a:t/>
            </a:r>
            <a:br>
              <a:rPr lang="cs-CZ" dirty="0" smtClean="0"/>
            </a:br>
            <a:r>
              <a:rPr lang="cs-CZ" sz="3400" dirty="0" smtClean="0"/>
              <a:t>Utopická (nereálnost cíle, dogmatické setrvávání na zastaralých zásadách) ideologie, která vychází z humanismu osvícenství, utopického socialismu a tzv. vědeckého komunismu (Marx, Engels). Cílem je naprogramovat a v praxi aplikovat optimální ekonomické, politické a sociální uspořádání společnosti (sociální inženýři) založené na společném vlastnictví výrobních prostředků a rozdělování dosaženého důchodu dle potřeb, což povede k vytvoření beztřídní a rovnostářské společnosti. </a:t>
            </a:r>
            <a:br>
              <a:rPr lang="cs-CZ" sz="3400" dirty="0" smtClean="0"/>
            </a:br>
            <a:r>
              <a:rPr lang="cs-CZ" sz="3400" dirty="0" smtClean="0"/>
              <a:t>Stejně jako myšlenky socialismu i myšlenky komunismu lze objevit v díle Platona, Mora, </a:t>
            </a:r>
            <a:r>
              <a:rPr lang="cs-CZ" sz="3400" dirty="0" err="1" smtClean="0"/>
              <a:t>Campanelly</a:t>
            </a:r>
            <a:r>
              <a:rPr lang="cs-CZ" sz="3400" dirty="0" smtClean="0"/>
              <a:t>. Za samotného autora myšlenek je považován Karl Marx a Fridrich Engels. Stejně jako socialismus vychází z kritiky kapitalismu. </a:t>
            </a:r>
            <a:br>
              <a:rPr lang="cs-CZ" sz="3400" dirty="0" smtClean="0"/>
            </a:br>
            <a:r>
              <a:rPr lang="cs-CZ" sz="3400" dirty="0" smtClean="0"/>
              <a:t>Výrobní síly (proletariát) se vyvíjí, ale výrobní vztahy (vykořisťování-nadhodnota) zůstávají neměnné. Kdo má soukromé vlastnictví, má i výrobní síly. Aby se osvobodili dělníci, musí se zrušit i soukromé vlastnictví. Vykořisťování povede k tomu, že se proletariát vzbouří a násilím uskuteční revoluci, svrhnou kapitalistický řád a nastolí socialismus, který má vést k postupné přeměně v komunismus. </a:t>
            </a:r>
            <a:br>
              <a:rPr lang="cs-CZ" sz="3400" dirty="0" smtClean="0"/>
            </a:br>
            <a:r>
              <a:rPr lang="cs-CZ" sz="3400" dirty="0" smtClean="0"/>
              <a:t>Proletariát je ale neuvědomělý, proto potřebuje stranu, proto tam musí být komunisté. </a:t>
            </a:r>
            <a:br>
              <a:rPr lang="cs-CZ" sz="3400" dirty="0" smtClean="0"/>
            </a:br>
            <a:r>
              <a:rPr lang="cs-CZ" sz="3400" dirty="0" smtClean="0"/>
              <a:t>Tehdejší sociální strany hájily národnost, tu komunisté odmítali, jejich program měl mezinárodní charakter, dělníci se sdružovali v tzv. Internacionále. </a:t>
            </a:r>
            <a:br>
              <a:rPr lang="cs-CZ" sz="3400" dirty="0" smtClean="0"/>
            </a:br>
            <a:r>
              <a:rPr lang="cs-CZ" sz="3400" dirty="0" smtClean="0"/>
              <a:t>Po Marxově smrti došlo k ideovému rozštěpení komunismu. Jedni pokračovali v Marxovým tezích, druzí se rozhodli pro totalitní ideologii - Lenin, Stalin. Podle Lenina je třeba po násilné revoluci vytvoření diktatury, veškerá moc ve straně má být podřízena vůdci. Na to navázal Stalin, především rozvíjel myšlenku, že proletariát je neuvědomělý, proto by se revoluce měly uskutečňovat jen v zaostalých zemích. </a:t>
            </a:r>
            <a:r>
              <a:rPr lang="cs-CZ" sz="3400" i="1" dirty="0" err="1" smtClean="0"/>
              <a:t>Neomarxismus</a:t>
            </a:r>
            <a:r>
              <a:rPr lang="cs-CZ" sz="3400" i="1" dirty="0" smtClean="0"/>
              <a:t> </a:t>
            </a:r>
            <a:r>
              <a:rPr lang="cs-CZ" sz="3400" dirty="0" smtClean="0"/>
              <a:t>- myšlenkový </a:t>
            </a:r>
            <a:r>
              <a:rPr lang="cs-CZ" sz="3400" dirty="0" smtClean="0"/>
              <a:t>směr rozšířený především v západní Evropě, smíchává marxistické a anarchistické prvky. Zejména intelektuálové a studentstvo. </a:t>
            </a:r>
          </a:p>
          <a:p>
            <a:pPr>
              <a:buNone/>
            </a:pPr>
            <a:r>
              <a:rPr lang="cs-CZ" sz="3400" dirty="0" smtClean="0"/>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Ideologie a doktríny </a:t>
            </a:r>
          </a:p>
        </p:txBody>
      </p:sp>
      <p:sp>
        <p:nvSpPr>
          <p:cNvPr id="5" name="Zástupný symbol pro obsah 4"/>
          <p:cNvSpPr>
            <a:spLocks noGrp="1"/>
          </p:cNvSpPr>
          <p:nvPr>
            <p:ph idx="1"/>
          </p:nvPr>
        </p:nvSpPr>
        <p:spPr>
          <a:xfrm>
            <a:off x="1691680" y="1600200"/>
            <a:ext cx="6995120" cy="4525963"/>
          </a:xfrm>
        </p:spPr>
        <p:txBody>
          <a:bodyPr>
            <a:normAutofit fontScale="40000" lnSpcReduction="20000"/>
          </a:bodyPr>
          <a:lstStyle/>
          <a:p>
            <a:pPr>
              <a:buNone/>
            </a:pPr>
            <a:r>
              <a:rPr lang="cs-CZ" b="1" dirty="0" smtClean="0"/>
              <a:t>Politické doktríny a ideologie</a:t>
            </a:r>
            <a:endParaRPr lang="cs-CZ" dirty="0" smtClean="0"/>
          </a:p>
          <a:p>
            <a:pPr>
              <a:buNone/>
            </a:pPr>
            <a:r>
              <a:rPr lang="cs-CZ" b="1" dirty="0" smtClean="0"/>
              <a:t>Fašismus, nacismus</a:t>
            </a:r>
            <a:r>
              <a:rPr lang="cs-CZ" dirty="0" smtClean="0"/>
              <a:t/>
            </a:r>
            <a:br>
              <a:rPr lang="cs-CZ" dirty="0" smtClean="0"/>
            </a:br>
            <a:r>
              <a:rPr lang="cs-CZ" dirty="0" smtClean="0"/>
              <a:t>fašismus-nacionálně šovinistické, rasistické hnutí, diktátorská forma vlády. Stojí ostře proti demokracii. Podporu získal ve všech sociálních vrstvách, zejména v době politických krizí. (Franko ve Španělsku-fašismus horních vrstev, Hitler v Německu-fašismus středních vrstev, Peron v Argentině-fašismus nižších vrstev). </a:t>
            </a:r>
            <a:br>
              <a:rPr lang="cs-CZ" dirty="0" smtClean="0"/>
            </a:br>
            <a:r>
              <a:rPr lang="cs-CZ" dirty="0" smtClean="0"/>
              <a:t>nacismus-nacionální socialismus, ideologie vycházející z vypjatého nacionalismu, rasismu a některých prvků socialismu (kolektivismus, demagogie). Nade všemi je vůdce, odmítá demokracii, klade důraz na iracionalitu a psychologii davu, ve vztazích k ostatním národům je nadřazený a agresivní. Oficiální ideologie v Německu v letech 1935-1945</a:t>
            </a:r>
            <a:br>
              <a:rPr lang="cs-CZ" dirty="0" smtClean="0"/>
            </a:br>
            <a:r>
              <a:rPr lang="cs-CZ" dirty="0" smtClean="0"/>
              <a:t>Fašismus začal vznikat po první svět. válce v Itálii, ve stejnou dobu vzniká v Německu nacionální socialismus (nacismus), který je doplněn o prvek rasové nadřazenosti. </a:t>
            </a:r>
          </a:p>
          <a:p>
            <a:pPr>
              <a:buNone/>
            </a:pPr>
            <a:r>
              <a:rPr lang="cs-CZ" dirty="0" smtClean="0"/>
              <a:t>Opírá se o 4 teoretické prameny:</a:t>
            </a:r>
            <a:br>
              <a:rPr lang="cs-CZ" dirty="0" smtClean="0"/>
            </a:br>
            <a:r>
              <a:rPr lang="cs-CZ" dirty="0" smtClean="0"/>
              <a:t>1. Myšlenky o absolutistické formě vlády-Hobbes, Machiavelli. V čele státu má být panovník, který má neomezenou moc zákonodárnou a soudní. </a:t>
            </a:r>
            <a:br>
              <a:rPr lang="cs-CZ" dirty="0" smtClean="0"/>
            </a:br>
            <a:r>
              <a:rPr lang="cs-CZ" dirty="0" smtClean="0"/>
              <a:t>2.Organicismus-19. století, vychází z biologie. Celek je důležitější než část, společnost je nadřazena jednotlivci, svobodný může být jen se státem.</a:t>
            </a:r>
            <a:br>
              <a:rPr lang="cs-CZ" dirty="0" smtClean="0"/>
            </a:br>
            <a:r>
              <a:rPr lang="cs-CZ" dirty="0" smtClean="0"/>
              <a:t>3. Filozofie F. </a:t>
            </a:r>
            <a:r>
              <a:rPr lang="cs-CZ" dirty="0" err="1" smtClean="0"/>
              <a:t>Nietzscheho</a:t>
            </a:r>
            <a:r>
              <a:rPr lang="cs-CZ" dirty="0" smtClean="0"/>
              <a:t>-vůle k moci, nadčlověk</a:t>
            </a:r>
            <a:br>
              <a:rPr lang="cs-CZ" dirty="0" smtClean="0"/>
            </a:br>
            <a:r>
              <a:rPr lang="cs-CZ" dirty="0" smtClean="0"/>
              <a:t>4. Teorie elit-schopná elita, neschopná masa, kterou je třeba vést</a:t>
            </a:r>
          </a:p>
          <a:p>
            <a:pPr>
              <a:buNone/>
            </a:pPr>
            <a:r>
              <a:rPr lang="cs-CZ" dirty="0" smtClean="0"/>
              <a:t>Ideologie fašismu je záměrně iracionální-vychází z mýtů, rasových předsudků, historické návaznosti na Řím (Třetí říše). </a:t>
            </a:r>
            <a:br>
              <a:rPr lang="cs-CZ" dirty="0" smtClean="0"/>
            </a:br>
            <a:r>
              <a:rPr lang="cs-CZ" dirty="0" smtClean="0"/>
              <a:t>Mezi nejvýznamnější teoretiky Německa patří Adolf Hitler, bible fašismu-</a:t>
            </a:r>
            <a:r>
              <a:rPr lang="cs-CZ" dirty="0" err="1" smtClean="0"/>
              <a:t>Mein</a:t>
            </a:r>
            <a:r>
              <a:rPr lang="cs-CZ" dirty="0" smtClean="0"/>
              <a:t> </a:t>
            </a:r>
            <a:r>
              <a:rPr lang="cs-CZ" dirty="0" err="1" smtClean="0"/>
              <a:t>Kampf</a:t>
            </a:r>
            <a:r>
              <a:rPr lang="cs-CZ" dirty="0" smtClean="0"/>
              <a:t>. Zdůrazňuje důležitost rasové čistoty, staví se proti komunismu, demokracii. Rasová hierarchie-1. Německo, 2. národy mající se vést, 3. národy určené k likvidaci.</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Ideologie a doktríny </a:t>
            </a:r>
          </a:p>
        </p:txBody>
      </p:sp>
      <p:sp>
        <p:nvSpPr>
          <p:cNvPr id="5" name="Zástupný symbol pro obsah 4"/>
          <p:cNvSpPr>
            <a:spLocks noGrp="1"/>
          </p:cNvSpPr>
          <p:nvPr>
            <p:ph idx="1"/>
          </p:nvPr>
        </p:nvSpPr>
        <p:spPr>
          <a:xfrm>
            <a:off x="1691680" y="1600200"/>
            <a:ext cx="6995120" cy="4525963"/>
          </a:xfrm>
        </p:spPr>
        <p:txBody>
          <a:bodyPr>
            <a:normAutofit fontScale="40000" lnSpcReduction="20000"/>
          </a:bodyPr>
          <a:lstStyle/>
          <a:p>
            <a:pPr>
              <a:buNone/>
            </a:pPr>
            <a:r>
              <a:rPr lang="cs-CZ" b="1" dirty="0" smtClean="0"/>
              <a:t>Politické doktríny a ideologie</a:t>
            </a:r>
            <a:endParaRPr lang="cs-CZ" dirty="0" smtClean="0"/>
          </a:p>
          <a:p>
            <a:pPr>
              <a:buNone/>
            </a:pPr>
            <a:r>
              <a:rPr lang="cs-CZ" b="1" dirty="0" smtClean="0"/>
              <a:t>Rasismus</a:t>
            </a:r>
            <a:r>
              <a:rPr lang="cs-CZ" dirty="0" smtClean="0"/>
              <a:t/>
            </a:r>
            <a:br>
              <a:rPr lang="cs-CZ" dirty="0" smtClean="0"/>
            </a:br>
            <a:r>
              <a:rPr lang="cs-CZ" dirty="0" smtClean="0"/>
              <a:t>Spočívá v přesvědčení o nerovnosti lidských plemen, vzniklém záměnou rasy za národní etnikum nebo kulturním společenstvím v domněnce, že méněcenné rasy hubí vyšší svou mravní zkažeností. Politická ideologie, která se snaží legitimizovat biologické rozdíly mezi lidmi, tyto nerovnosti přenáší do společenské oblasti. Na základě pseudovědeckých poznatků dělí lidi na vyšší a nižší. Diskriminace se projevuje v několika oblastech-</a:t>
            </a:r>
          </a:p>
          <a:p>
            <a:pPr>
              <a:buNone/>
            </a:pPr>
            <a:r>
              <a:rPr lang="cs-CZ" dirty="0" smtClean="0"/>
              <a:t>1. Právní-nerovnost před zákonem (Norimberské rasové zákony)</a:t>
            </a:r>
            <a:br>
              <a:rPr lang="cs-CZ" dirty="0" smtClean="0"/>
            </a:br>
            <a:r>
              <a:rPr lang="cs-CZ" dirty="0" smtClean="0"/>
              <a:t>2. Politické-nemají volební právo</a:t>
            </a:r>
            <a:br>
              <a:rPr lang="cs-CZ" dirty="0" smtClean="0"/>
            </a:br>
            <a:r>
              <a:rPr lang="cs-CZ" dirty="0" smtClean="0"/>
              <a:t>3.Ekonomické-menší platy za stejnou práci</a:t>
            </a:r>
            <a:br>
              <a:rPr lang="cs-CZ" dirty="0" smtClean="0"/>
            </a:br>
            <a:r>
              <a:rPr lang="cs-CZ" dirty="0" smtClean="0"/>
              <a:t>4.Společenské-předsudky</a:t>
            </a:r>
            <a:br>
              <a:rPr lang="cs-CZ" dirty="0" smtClean="0"/>
            </a:br>
            <a:r>
              <a:rPr lang="cs-CZ" dirty="0" smtClean="0"/>
              <a:t>5.Kulturní-nepřítomnost práva vzdělávání v mateřském jazyce</a:t>
            </a:r>
          </a:p>
          <a:p>
            <a:pPr>
              <a:buNone/>
            </a:pPr>
            <a:r>
              <a:rPr lang="cs-CZ" dirty="0" smtClean="0"/>
              <a:t>Jedním z nejvýznamnějších teoretiků rasismu byl Francouz </a:t>
            </a:r>
            <a:r>
              <a:rPr lang="cs-CZ" dirty="0" err="1" smtClean="0"/>
              <a:t>Gobineau</a:t>
            </a:r>
            <a:r>
              <a:rPr lang="cs-CZ" dirty="0" smtClean="0"/>
              <a:t>, hierarchicky rozlišil bílou, žlutou a černou rasu. Dalším tvůrcem rasové teorie byl Angličan </a:t>
            </a:r>
            <a:r>
              <a:rPr lang="cs-CZ" dirty="0" err="1" smtClean="0"/>
              <a:t>Chamberlain</a:t>
            </a:r>
            <a:r>
              <a:rPr lang="cs-CZ" dirty="0" smtClean="0"/>
              <a:t>-bastardizace ras, biologicky hodnotnější rasy. </a:t>
            </a:r>
            <a:br>
              <a:rPr lang="cs-CZ" dirty="0" smtClean="0"/>
            </a:br>
            <a:r>
              <a:rPr lang="cs-CZ" dirty="0" smtClean="0"/>
              <a:t>Mezi rasistické a nacionalistické teorie patří i sociální darwinismus. Jedná se o aplikaci Darwinova principu evolučního vývoje na společnost. Podle něho ve společnosti stejně jako v přírodě probíhá vývoj selektivně na základě přirozeného výběru. Jeho stoupenci tvrdí, že se mají označit ti slabší a vývoj urychlit tím, že se slabší vyhubí. </a:t>
            </a:r>
            <a:br>
              <a:rPr lang="cs-CZ" dirty="0" smtClean="0"/>
            </a:br>
            <a:r>
              <a:rPr lang="cs-CZ" dirty="0" smtClean="0"/>
              <a:t>Oficiálně byl rasismus odsouzen až r. 1951-byl vydám dokument UNESCO, který potvrzoval, že všichni lidé patří k druhu homo sapiens a pocházejí ze stejného předka. V r. 1965-OSN vydala Úmluvu o odstranění všech forem rasové diskriminace, 21.3. se stal Dnem boje proti rasismu. </a:t>
            </a:r>
            <a:br>
              <a:rPr lang="cs-CZ" dirty="0" smtClean="0"/>
            </a:br>
            <a:r>
              <a:rPr lang="cs-CZ" dirty="0" smtClean="0"/>
              <a:t>Některé formy rasismu-antisemitismus-za druhé světové války v nacistickém Německu. Byly schváleny tzv. Norimberské zákony, které zakazovaly míšení a sexuální styky s židovským obyvatelstvem. V konečném důsledku znamenaly holocaust-vyvraždění 6 milionů Židů. </a:t>
            </a:r>
            <a:br>
              <a:rPr lang="cs-CZ" dirty="0" smtClean="0"/>
            </a:br>
            <a:r>
              <a:rPr lang="cs-CZ" dirty="0" smtClean="0"/>
              <a:t>-apartheid-v JAR po 2. svět. válce. Hovoří o oddělení ras. Od 90. letech postupně odbouráván. </a:t>
            </a:r>
            <a:br>
              <a:rPr lang="cs-CZ" dirty="0" smtClean="0"/>
            </a:br>
            <a:r>
              <a:rPr lang="cs-CZ" dirty="0" smtClean="0"/>
              <a:t>Boj proti rasismu-Martin </a:t>
            </a:r>
            <a:r>
              <a:rPr lang="cs-CZ" dirty="0" err="1" smtClean="0"/>
              <a:t>Luther</a:t>
            </a:r>
            <a:r>
              <a:rPr lang="cs-CZ" dirty="0" smtClean="0"/>
              <a:t> King, Nelson </a:t>
            </a:r>
            <a:r>
              <a:rPr lang="cs-CZ" dirty="0" err="1" smtClean="0"/>
              <a:t>Mandela</a:t>
            </a:r>
            <a:r>
              <a:rPr lang="cs-CZ" dirty="0" smtClean="0"/>
              <a:t>. </a:t>
            </a:r>
          </a:p>
          <a:p>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Ideologie a doktríny </a:t>
            </a:r>
          </a:p>
        </p:txBody>
      </p:sp>
      <p:sp>
        <p:nvSpPr>
          <p:cNvPr id="5" name="Zástupný symbol pro obsah 4"/>
          <p:cNvSpPr>
            <a:spLocks noGrp="1"/>
          </p:cNvSpPr>
          <p:nvPr>
            <p:ph idx="1"/>
          </p:nvPr>
        </p:nvSpPr>
        <p:spPr>
          <a:xfrm>
            <a:off x="1691680" y="1600200"/>
            <a:ext cx="6995120" cy="5069160"/>
          </a:xfrm>
        </p:spPr>
        <p:txBody>
          <a:bodyPr>
            <a:normAutofit fontScale="32500" lnSpcReduction="20000"/>
          </a:bodyPr>
          <a:lstStyle/>
          <a:p>
            <a:pPr>
              <a:buNone/>
            </a:pPr>
            <a:r>
              <a:rPr lang="cs-CZ" sz="3700" b="1" dirty="0" smtClean="0"/>
              <a:t>Politické doktríny a ideologie</a:t>
            </a:r>
            <a:endParaRPr lang="cs-CZ" sz="3700" dirty="0" smtClean="0"/>
          </a:p>
          <a:p>
            <a:pPr>
              <a:buNone/>
            </a:pPr>
            <a:r>
              <a:rPr lang="cs-CZ" sz="3700" b="1" dirty="0" smtClean="0"/>
              <a:t>Nacionalismus</a:t>
            </a:r>
            <a:r>
              <a:rPr lang="cs-CZ" sz="3400" dirty="0" smtClean="0"/>
              <a:t/>
            </a:r>
            <a:br>
              <a:rPr lang="cs-CZ" sz="3400" dirty="0" smtClean="0"/>
            </a:br>
            <a:r>
              <a:rPr lang="cs-CZ" sz="3400" dirty="0" smtClean="0"/>
              <a:t>Ideologie upřednostňující politické, kulturní a ekonomické zájmy jednoho určitého národa. Formuloval se v 18. století (středověk </a:t>
            </a:r>
            <a:r>
              <a:rPr lang="cs-CZ" sz="3400" dirty="0" smtClean="0"/>
              <a:t>nacionalismus </a:t>
            </a:r>
            <a:r>
              <a:rPr lang="cs-CZ" sz="3400" dirty="0" smtClean="0"/>
              <a:t>neznal)-Francie, Německo, Itálie; jako snaha o emancipaci národů v mnohonárodnostních státech, myšlenka národního sebeurčení. Hledá historické role a vyšší poslání národa. </a:t>
            </a:r>
            <a:br>
              <a:rPr lang="cs-CZ" sz="3400" dirty="0" smtClean="0"/>
            </a:br>
            <a:r>
              <a:rPr lang="cs-CZ" sz="3400" dirty="0" smtClean="0"/>
              <a:t>Stojí v opozici k liberalismu-jednotlivec se musí podřídit kolektivu-národu. Opírá se o národ a jeho podstatné znaky-zvyky, tradice, jazyk, kulturu, literaturu atd. </a:t>
            </a:r>
            <a:br>
              <a:rPr lang="cs-CZ" sz="3400" dirty="0" smtClean="0"/>
            </a:br>
            <a:r>
              <a:rPr lang="cs-CZ" sz="3400" dirty="0" smtClean="0"/>
              <a:t>Nacionalismus se projevuje ve třech oblastech-</a:t>
            </a:r>
          </a:p>
          <a:p>
            <a:pPr>
              <a:buNone/>
            </a:pPr>
            <a:r>
              <a:rPr lang="cs-CZ" sz="3400" dirty="0" smtClean="0"/>
              <a:t>1.Politické-vytvoření národního </a:t>
            </a:r>
            <a:r>
              <a:rPr lang="cs-CZ" sz="3400" dirty="0" smtClean="0"/>
              <a:t>státu</a:t>
            </a:r>
          </a:p>
          <a:p>
            <a:pPr>
              <a:buNone/>
            </a:pPr>
            <a:r>
              <a:rPr lang="cs-CZ" sz="3400" dirty="0" smtClean="0"/>
              <a:t>2.Kulturní-vybudování </a:t>
            </a:r>
            <a:r>
              <a:rPr lang="cs-CZ" sz="3400" dirty="0" smtClean="0"/>
              <a:t>národního </a:t>
            </a:r>
            <a:r>
              <a:rPr lang="cs-CZ" sz="3400" dirty="0" smtClean="0"/>
              <a:t>vědomí</a:t>
            </a:r>
          </a:p>
          <a:p>
            <a:pPr>
              <a:buNone/>
            </a:pPr>
            <a:r>
              <a:rPr lang="cs-CZ" sz="3400" dirty="0" smtClean="0"/>
              <a:t>3.Ekonomické-zaměřen </a:t>
            </a:r>
            <a:r>
              <a:rPr lang="cs-CZ" sz="3400" dirty="0" smtClean="0"/>
              <a:t>proti zahraničnímu kapitálu, chrání domácí trh. </a:t>
            </a:r>
          </a:p>
          <a:p>
            <a:pPr>
              <a:buNone/>
            </a:pPr>
            <a:r>
              <a:rPr lang="cs-CZ" sz="3400" dirty="0" smtClean="0"/>
              <a:t>Nacionalismus má několik vývojových fází-může pomoci národu k sebeurčení (národní obrození u nás), ale může vést až k </a:t>
            </a:r>
            <a:r>
              <a:rPr lang="cs-CZ" sz="3400" dirty="0" err="1" smtClean="0"/>
              <a:t>legitimizaci</a:t>
            </a:r>
            <a:r>
              <a:rPr lang="cs-CZ" sz="3400" dirty="0" smtClean="0"/>
              <a:t> zločinu a bezpráví (fašismus se opíral o nacionalismus). </a:t>
            </a:r>
            <a:br>
              <a:rPr lang="cs-CZ" sz="3400" dirty="0" smtClean="0"/>
            </a:br>
            <a:r>
              <a:rPr lang="cs-CZ" sz="3400" dirty="0" smtClean="0"/>
              <a:t>Radikální podoba </a:t>
            </a:r>
            <a:r>
              <a:rPr lang="cs-CZ" sz="3400" dirty="0" smtClean="0"/>
              <a:t>nacionalismu - </a:t>
            </a:r>
            <a:r>
              <a:rPr lang="cs-CZ" sz="3400" b="1" dirty="0" smtClean="0"/>
              <a:t>šovinismus</a:t>
            </a:r>
            <a:r>
              <a:rPr lang="cs-CZ" sz="3400" dirty="0" smtClean="0"/>
              <a:t>-vyvyšování </a:t>
            </a:r>
            <a:r>
              <a:rPr lang="cs-CZ" sz="3400" dirty="0" smtClean="0"/>
              <a:t>nad ostatní národy. Hnutí jsou vždy nebezpečná. </a:t>
            </a:r>
            <a:r>
              <a:rPr lang="cs-CZ" sz="3400" dirty="0" smtClean="0"/>
              <a:t> </a:t>
            </a:r>
          </a:p>
          <a:p>
            <a:pPr>
              <a:buNone/>
            </a:pPr>
            <a:endParaRPr lang="cs-CZ" sz="3400" dirty="0" smtClean="0"/>
          </a:p>
          <a:p>
            <a:pPr>
              <a:buNone/>
            </a:pPr>
            <a:r>
              <a:rPr lang="cs-CZ" sz="3700" b="1" dirty="0" smtClean="0"/>
              <a:t>Anarchismus</a:t>
            </a:r>
            <a:r>
              <a:rPr lang="cs-CZ" sz="3400" dirty="0" smtClean="0"/>
              <a:t/>
            </a:r>
            <a:br>
              <a:rPr lang="cs-CZ" sz="3400" dirty="0" smtClean="0"/>
            </a:br>
            <a:r>
              <a:rPr lang="cs-CZ" sz="3400" dirty="0" smtClean="0"/>
              <a:t>Politická ideologie snažící se o zrušení státu a právního řádu a jeho nahrazení malými samosprávnými jednotkami. Nastolení má být provedeno většinou násilím, permanentní revolucí, chce destrukci státní byrokracie, kapitalistických podniků, církve, armády. Má mnoho podob-ekologický, revoltující...</a:t>
            </a:r>
            <a:br>
              <a:rPr lang="cs-CZ" sz="3400" dirty="0" smtClean="0"/>
            </a:br>
            <a:r>
              <a:rPr lang="cs-CZ" sz="3400" dirty="0" smtClean="0"/>
              <a:t>Kritizují současný kapitalismus, protože nezaručuje spravedlivé rozdělování majetku. </a:t>
            </a:r>
          </a:p>
          <a:p>
            <a:pPr>
              <a:buNone/>
            </a:pPr>
            <a:r>
              <a:rPr lang="cs-CZ" sz="3400" dirty="0" smtClean="0"/>
              <a:t>Anarchismus se dělí na dva hlavní směry</a:t>
            </a:r>
            <a:br>
              <a:rPr lang="cs-CZ" sz="3400" dirty="0" smtClean="0"/>
            </a:br>
            <a:r>
              <a:rPr lang="cs-CZ" sz="3400" dirty="0" smtClean="0"/>
              <a:t>individualistický- Max </a:t>
            </a:r>
            <a:r>
              <a:rPr lang="cs-CZ" sz="3400" dirty="0" err="1" smtClean="0"/>
              <a:t>Stirner</a:t>
            </a:r>
            <a:r>
              <a:rPr lang="cs-CZ" sz="3400" dirty="0" smtClean="0"/>
              <a:t>, zastává až extrémní egoismus, člověk může jednat, jak chce. Veškeré řízení věcí by přenesli na soukromou sféru, takový systém </a:t>
            </a:r>
            <a:r>
              <a:rPr lang="cs-CZ" sz="3400" dirty="0" err="1" smtClean="0"/>
              <a:t>ja</a:t>
            </a:r>
            <a:r>
              <a:rPr lang="cs-CZ" sz="3400" dirty="0" smtClean="0"/>
              <a:t> pak založen na soukromém vlastnictví a svobodné konkurenci. </a:t>
            </a:r>
            <a:br>
              <a:rPr lang="cs-CZ" sz="3400" dirty="0" smtClean="0"/>
            </a:br>
            <a:r>
              <a:rPr lang="cs-CZ" sz="3400" dirty="0" smtClean="0"/>
              <a:t>kolektivistický-zdůrazňuje naopak společné vlastnictví. Mezi nejvýznamnější teoretiky kolektivistického anarchismu patří </a:t>
            </a:r>
            <a:r>
              <a:rPr lang="cs-CZ" sz="3400" dirty="0" err="1" smtClean="0"/>
              <a:t>Michail</a:t>
            </a:r>
            <a:r>
              <a:rPr lang="cs-CZ" sz="3400" dirty="0" smtClean="0"/>
              <a:t> </a:t>
            </a:r>
            <a:r>
              <a:rPr lang="cs-CZ" sz="3400" dirty="0" err="1" smtClean="0"/>
              <a:t>Bakunin</a:t>
            </a:r>
            <a:r>
              <a:rPr lang="cs-CZ" sz="3400" dirty="0" smtClean="0"/>
              <a:t> a Petr </a:t>
            </a:r>
            <a:r>
              <a:rPr lang="cs-CZ" sz="3400" dirty="0" err="1" smtClean="0"/>
              <a:t>Kropotkin</a:t>
            </a:r>
            <a:r>
              <a:rPr lang="cs-CZ" sz="3400" dirty="0" smtClean="0"/>
              <a:t>. </a:t>
            </a:r>
            <a:br>
              <a:rPr lang="cs-CZ" sz="3400" dirty="0" smtClean="0"/>
            </a:br>
            <a:r>
              <a:rPr lang="cs-CZ" sz="3400" dirty="0" smtClean="0"/>
              <a:t>Mezi těmito dvěma směry existuje mutualismus-komuna, vyvážený vztah mezi jedincem a celkem. </a:t>
            </a:r>
            <a:br>
              <a:rPr lang="cs-CZ" sz="3400" dirty="0" smtClean="0"/>
            </a:br>
            <a:r>
              <a:rPr lang="cs-CZ" sz="3400" dirty="0" smtClean="0"/>
              <a:t>Je mnoho způsobů, jak chtějí dosáhnout svých cílů-cesta násilí (pumové útoky teroristických skupin -ETA, IRA), nenásilí-pacifismus (</a:t>
            </a:r>
            <a:r>
              <a:rPr lang="cs-CZ" sz="3400" dirty="0" err="1" smtClean="0"/>
              <a:t>Gándhí</a:t>
            </a:r>
            <a:r>
              <a:rPr lang="cs-CZ" sz="3400" dirty="0" smtClean="0"/>
              <a:t>, King).</a:t>
            </a:r>
            <a:br>
              <a:rPr lang="cs-CZ" sz="3400" dirty="0" smtClean="0"/>
            </a:br>
            <a:r>
              <a:rPr lang="cs-CZ" sz="3400" dirty="0" smtClean="0"/>
              <a:t>Jeho význam je jen v rovině teoretické, svými myšlenkami ovlivnil řadu jiných ideologií (</a:t>
            </a:r>
            <a:r>
              <a:rPr lang="cs-CZ" sz="3400" dirty="0" err="1" smtClean="0"/>
              <a:t>neomarxismus</a:t>
            </a:r>
            <a:r>
              <a:rPr lang="cs-CZ" sz="3400" dirty="0" smtClean="0"/>
              <a:t>, feminismus, pacifismus...)</a:t>
            </a:r>
          </a:p>
          <a:p>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Ideologie a doktríny </a:t>
            </a:r>
          </a:p>
        </p:txBody>
      </p:sp>
      <p:sp>
        <p:nvSpPr>
          <p:cNvPr id="5" name="Zástupný symbol pro obsah 4"/>
          <p:cNvSpPr>
            <a:spLocks noGrp="1"/>
          </p:cNvSpPr>
          <p:nvPr>
            <p:ph idx="1"/>
          </p:nvPr>
        </p:nvSpPr>
        <p:spPr>
          <a:xfrm>
            <a:off x="1691680" y="1600200"/>
            <a:ext cx="6995120" cy="4525963"/>
          </a:xfrm>
        </p:spPr>
        <p:txBody>
          <a:bodyPr>
            <a:normAutofit fontScale="40000" lnSpcReduction="20000"/>
          </a:bodyPr>
          <a:lstStyle/>
          <a:p>
            <a:pPr>
              <a:buNone/>
            </a:pPr>
            <a:r>
              <a:rPr lang="cs-CZ" b="1" dirty="0" smtClean="0"/>
              <a:t>Politické doktríny a ideologie</a:t>
            </a:r>
            <a:endParaRPr lang="cs-CZ" dirty="0" smtClean="0"/>
          </a:p>
          <a:p>
            <a:pPr>
              <a:buNone/>
            </a:pPr>
            <a:r>
              <a:rPr lang="cs-CZ" b="1" dirty="0" smtClean="0"/>
              <a:t>Feminismus</a:t>
            </a:r>
            <a:r>
              <a:rPr lang="cs-CZ" dirty="0" smtClean="0"/>
              <a:t/>
            </a:r>
            <a:br>
              <a:rPr lang="cs-CZ" dirty="0" smtClean="0"/>
            </a:br>
            <a:r>
              <a:rPr lang="cs-CZ" dirty="0" smtClean="0"/>
              <a:t>Ideologie ženského hnutí, které prosazuje společenské, ekonomické a politické zrovnoprávnění žen s muži. Vychází z toho, že tradiční společnost vždy snižovala funkci ženy. Poprvé vystoupila s požadavkem rovnosti mužů a žen Mary </a:t>
            </a:r>
            <a:r>
              <a:rPr lang="cs-CZ" dirty="0" err="1" smtClean="0"/>
              <a:t>Wolstnecraftová</a:t>
            </a:r>
            <a:r>
              <a:rPr lang="cs-CZ" dirty="0" smtClean="0"/>
              <a:t> (1792), pro feminismus bylo důležité 19. století-zaměřilo se především na získání </a:t>
            </a:r>
            <a:r>
              <a:rPr lang="cs-CZ" dirty="0" smtClean="0"/>
              <a:t>volebního </a:t>
            </a:r>
            <a:r>
              <a:rPr lang="cs-CZ" dirty="0" smtClean="0"/>
              <a:t>práva. První zemí, kde si ho sufražetky vybojovaly, byl Nový Zéland (1893), poslední Švýcarsko (1971). Nejvýznamnější teoretičkou feminismu-Simone de </a:t>
            </a:r>
            <a:r>
              <a:rPr lang="cs-CZ" dirty="0" err="1" smtClean="0"/>
              <a:t>Beauvoirová</a:t>
            </a:r>
            <a:r>
              <a:rPr lang="cs-CZ" dirty="0" smtClean="0"/>
              <a:t> (Druhé pohlaví). </a:t>
            </a:r>
            <a:br>
              <a:rPr lang="cs-CZ" dirty="0" smtClean="0"/>
            </a:br>
            <a:r>
              <a:rPr lang="cs-CZ" dirty="0" smtClean="0"/>
              <a:t>Ženské hnutí má mnoho podob-spolky, hnutí, sdružení; organizují kampaně, které se týkají potratů, pornografie, domácího násilí. Snaží se o zastoupení ve státních úřadech. Svých cílů chtějí dosáhnout různě, dle způsobu se rozlišují dvě linie</a:t>
            </a:r>
            <a:br>
              <a:rPr lang="cs-CZ" dirty="0" smtClean="0"/>
            </a:br>
            <a:r>
              <a:rPr lang="cs-CZ" dirty="0" smtClean="0"/>
              <a:t>-liberální-zdůrazňuje osobní postavení ženy, nemá zůstávat v domácnosti, ale seberealizovat se v zaměstnání.</a:t>
            </a:r>
            <a:br>
              <a:rPr lang="cs-CZ" dirty="0" smtClean="0"/>
            </a:br>
            <a:r>
              <a:rPr lang="cs-CZ" dirty="0" smtClean="0"/>
              <a:t>-socialistický-ženy jsou součástí vykořisťované třídy, až se změní ekonomické řád, změní se i postoje k ženám </a:t>
            </a:r>
            <a:br>
              <a:rPr lang="cs-CZ" dirty="0" smtClean="0"/>
            </a:br>
            <a:r>
              <a:rPr lang="cs-CZ" dirty="0" smtClean="0"/>
              <a:t>Existují i radikální směry feminismu-lesbický proud-muži jsou méněcenní, prosazuje separatismus, vznik sesterských komunit. </a:t>
            </a:r>
          </a:p>
          <a:p>
            <a:pPr>
              <a:buNone/>
            </a:pPr>
            <a:r>
              <a:rPr lang="cs-CZ" b="1" dirty="0" err="1" smtClean="0"/>
              <a:t>Environmentalismus</a:t>
            </a:r>
            <a:r>
              <a:rPr lang="cs-CZ" dirty="0" smtClean="0"/>
              <a:t/>
            </a:r>
            <a:br>
              <a:rPr lang="cs-CZ" dirty="0" smtClean="0"/>
            </a:br>
            <a:r>
              <a:rPr lang="cs-CZ" dirty="0" smtClean="0"/>
              <a:t>Ideologie představující soubor idejí, názorů a teorií usilujících o ochranu životního prostředí. Ideově tak zastřešuje mnoho ekologických hnutí a organizací. Tvoří nadstavbu přírodním </a:t>
            </a:r>
            <a:r>
              <a:rPr lang="cs-CZ" dirty="0" smtClean="0"/>
              <a:t>vědám-biologii</a:t>
            </a:r>
            <a:r>
              <a:rPr lang="cs-CZ" dirty="0" smtClean="0"/>
              <a:t>, ekologii;některé proudy jsou ovlivněny východní </a:t>
            </a:r>
            <a:r>
              <a:rPr lang="cs-CZ" dirty="0" smtClean="0"/>
              <a:t>filozofií </a:t>
            </a:r>
            <a:r>
              <a:rPr lang="cs-CZ" dirty="0" smtClean="0"/>
              <a:t>(nenásilí).</a:t>
            </a:r>
            <a:br>
              <a:rPr lang="cs-CZ" dirty="0" smtClean="0"/>
            </a:br>
            <a:r>
              <a:rPr lang="cs-CZ" dirty="0" smtClean="0"/>
              <a:t>Mladá ideologie (20. století), stojí v opozici ke všem dosavadním ideologiím-jen vykořisťují přírodu. Prosazuje decentralizaci a osobní zodpovědnost na nejnižších úrovních. </a:t>
            </a:r>
            <a:br>
              <a:rPr lang="cs-CZ" dirty="0" smtClean="0"/>
            </a:br>
            <a:r>
              <a:rPr lang="cs-CZ" dirty="0" smtClean="0"/>
              <a:t>Je jak v společenské (Greenpeace, Duha, Děti Země), tak v politické sféře (zelení). Mají blíž k levici (kolektivní odpovědnost), ale spolupracují i s pravicí (vychovat jedince k ekologickému cítění). Některé proudy jsou velmi radikální-ekoterorismus-je třeba společnost vyburcovat. </a:t>
            </a:r>
          </a:p>
          <a:p>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99592" y="1124744"/>
            <a:ext cx="6984776" cy="5909310"/>
          </a:xfrm>
          <a:prstGeom prst="rect">
            <a:avLst/>
          </a:prstGeom>
        </p:spPr>
        <p:txBody>
          <a:bodyPr wrap="square">
            <a:spAutoFit/>
          </a:bodyPr>
          <a:lstStyle/>
          <a:p>
            <a:pPr marL="114300" indent="0">
              <a:buNone/>
            </a:pPr>
            <a:r>
              <a:rPr lang="cs-CZ" dirty="0" smtClean="0"/>
              <a:t>Zdroje:</a:t>
            </a:r>
          </a:p>
          <a:p>
            <a:r>
              <a:rPr lang="cs-CZ" dirty="0" err="1" smtClean="0"/>
              <a:t>Cabada</a:t>
            </a:r>
            <a:r>
              <a:rPr lang="cs-CZ" dirty="0" smtClean="0"/>
              <a:t>, L., Kubát, M.: Úvod do studia politické vědy, </a:t>
            </a:r>
            <a:r>
              <a:rPr lang="cs-CZ" dirty="0" err="1" smtClean="0"/>
              <a:t>Eurolex</a:t>
            </a:r>
            <a:r>
              <a:rPr lang="cs-CZ" dirty="0" smtClean="0"/>
              <a:t> Bohemia, Praha, 2002</a:t>
            </a:r>
          </a:p>
          <a:p>
            <a:r>
              <a:rPr lang="cs-CZ" dirty="0" smtClean="0"/>
              <a:t>David, R.: Politologie, Základy společenských věd, Nakladatelství Olomouc, 2002</a:t>
            </a:r>
          </a:p>
          <a:p>
            <a:r>
              <a:rPr lang="cs-CZ" dirty="0" smtClean="0"/>
              <a:t>Dočekalová, P., Švec, K. a kol.: Úvod do politologie, </a:t>
            </a:r>
            <a:r>
              <a:rPr lang="cs-CZ" dirty="0" err="1" smtClean="0"/>
              <a:t>Grada</a:t>
            </a:r>
            <a:r>
              <a:rPr lang="cs-CZ" dirty="0" smtClean="0"/>
              <a:t> </a:t>
            </a:r>
            <a:r>
              <a:rPr lang="cs-CZ" dirty="0" err="1" smtClean="0"/>
              <a:t>Publishing</a:t>
            </a:r>
            <a:r>
              <a:rPr lang="cs-CZ" dirty="0" smtClean="0"/>
              <a:t>, Praha, 2009</a:t>
            </a:r>
          </a:p>
          <a:p>
            <a:r>
              <a:rPr lang="cs-CZ" dirty="0" err="1" smtClean="0"/>
              <a:t>Heywood</a:t>
            </a:r>
            <a:r>
              <a:rPr lang="cs-CZ" dirty="0" smtClean="0"/>
              <a:t>, A.: Politické ideologie, </a:t>
            </a:r>
            <a:r>
              <a:rPr lang="cs-CZ" dirty="0" err="1" smtClean="0"/>
              <a:t>Eurolex</a:t>
            </a:r>
            <a:r>
              <a:rPr lang="cs-CZ" dirty="0" smtClean="0"/>
              <a:t> Bohemia, Praha, 2005</a:t>
            </a:r>
          </a:p>
          <a:p>
            <a:r>
              <a:rPr lang="cs-CZ" dirty="0" err="1" smtClean="0"/>
              <a:t>Říchová</a:t>
            </a:r>
            <a:r>
              <a:rPr lang="cs-CZ" dirty="0" smtClean="0"/>
              <a:t>, B. Úvod do současné politologie, Portál, Praha, 2002</a:t>
            </a:r>
          </a:p>
          <a:p>
            <a:r>
              <a:rPr lang="cs-CZ" dirty="0" err="1" smtClean="0"/>
              <a:t>Sartori</a:t>
            </a:r>
            <a:r>
              <a:rPr lang="cs-CZ" dirty="0" smtClean="0"/>
              <a:t>, G.: Strany a stranické systémy. Schéma pro analýzu, CDK, Brno, 2005</a:t>
            </a:r>
          </a:p>
          <a:p>
            <a:r>
              <a:rPr lang="cs-CZ" dirty="0" smtClean="0"/>
              <a:t>Vodička, K., </a:t>
            </a:r>
            <a:r>
              <a:rPr lang="cs-CZ" dirty="0" err="1" smtClean="0"/>
              <a:t>Cabada</a:t>
            </a:r>
            <a:r>
              <a:rPr lang="cs-CZ" dirty="0" smtClean="0"/>
              <a:t>, L.: Politický systém české republiky : historie a současnost, </a:t>
            </a:r>
          </a:p>
          <a:p>
            <a:r>
              <a:rPr lang="cs-CZ" dirty="0" smtClean="0"/>
              <a:t>http://cs.wikipedia.org</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422</Words>
  <Application>Microsoft Office PowerPoint</Application>
  <PresentationFormat>Předvádění na obrazovce (4:3)</PresentationFormat>
  <Paragraphs>86</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sady Office</vt:lpstr>
      <vt:lpstr>Snímek 1</vt:lpstr>
      <vt:lpstr>Ideologie a doktríny </vt:lpstr>
      <vt:lpstr>Ideologie a doktríny </vt:lpstr>
      <vt:lpstr>Ideologie a doktríny </vt:lpstr>
      <vt:lpstr>Ideologie a doktríny </vt:lpstr>
      <vt:lpstr>Ideologie a doktríny </vt:lpstr>
      <vt:lpstr>Ideologie a doktríny </vt:lpstr>
      <vt:lpstr>Ideologie a doktríny </vt:lpstr>
      <vt:lpstr>Ideologie a doktríny </vt:lpstr>
      <vt:lpstr>Snímek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Ideologie a doktríny</dc:title>
  <dc:creator>Šormovi</dc:creator>
  <cp:lastModifiedBy>Gymnázium a SOŠ</cp:lastModifiedBy>
  <cp:revision>4</cp:revision>
  <dcterms:created xsi:type="dcterms:W3CDTF">2013-09-18T20:54:57Z</dcterms:created>
  <dcterms:modified xsi:type="dcterms:W3CDTF">2013-09-23T07:13:13Z</dcterms:modified>
</cp:coreProperties>
</file>