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58" r:id="rId3"/>
    <p:sldId id="259" r:id="rId4"/>
    <p:sldId id="271" r:id="rId5"/>
    <p:sldId id="264" r:id="rId6"/>
    <p:sldId id="263"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3551006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698376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1223131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DFD3268-FBDA-4C55-8FE6-929E50E07290}" type="datetimeFigureOut">
              <a:rPr lang="cs-CZ" smtClean="0"/>
              <a:t>29.10.2012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421964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DFD3268-FBDA-4C55-8FE6-929E50E07290}" type="datetimeFigureOut">
              <a:rPr lang="cs-CZ" smtClean="0"/>
              <a:t>29.10.2012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97265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DFD3268-FBDA-4C55-8FE6-929E50E07290}" type="datetimeFigureOut">
              <a:rPr lang="cs-CZ" smtClean="0"/>
              <a:t>29.10.2012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3867476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DFD3268-FBDA-4C55-8FE6-929E50E07290}" type="datetimeFigureOut">
              <a:rPr lang="cs-CZ" smtClean="0"/>
              <a:t>29.10.2012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3182881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DFD3268-FBDA-4C55-8FE6-929E50E07290}" type="datetimeFigureOut">
              <a:rPr lang="cs-CZ" smtClean="0"/>
              <a:t>29.10.2012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4024549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DFD3268-FBDA-4C55-8FE6-929E50E07290}" type="datetimeFigureOut">
              <a:rPr lang="cs-CZ" smtClean="0"/>
              <a:t>29.10.2012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4247235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63290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C626B8D-0DEA-428A-8C92-005D166175AA}" type="slidenum">
              <a:rPr lang="cs-CZ" smtClean="0"/>
              <a:t>‹#›</a:t>
            </a:fld>
            <a:endParaRPr lang="cs-CZ"/>
          </a:p>
        </p:txBody>
      </p:sp>
    </p:spTree>
    <p:extLst>
      <p:ext uri="{BB962C8B-B14F-4D97-AF65-F5344CB8AC3E}">
        <p14:creationId xmlns:p14="http://schemas.microsoft.com/office/powerpoint/2010/main" val="342746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FD3268-FBDA-4C55-8FE6-929E50E07290}" type="datetimeFigureOut">
              <a:rPr lang="cs-CZ" smtClean="0"/>
              <a:t>29.10.2012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626B8D-0DEA-428A-8C92-005D166175AA}" type="slidenum">
              <a:rPr lang="cs-CZ" smtClean="0"/>
              <a:t>‹#›</a:t>
            </a:fld>
            <a:endParaRPr lang="cs-CZ"/>
          </a:p>
        </p:txBody>
      </p:sp>
    </p:spTree>
    <p:extLst>
      <p:ext uri="{BB962C8B-B14F-4D97-AF65-F5344CB8AC3E}">
        <p14:creationId xmlns:p14="http://schemas.microsoft.com/office/powerpoint/2010/main" val="13493294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1412776"/>
            <a:ext cx="7772400" cy="792089"/>
          </a:xfrm>
        </p:spPr>
        <p:txBody>
          <a:bodyPr>
            <a:normAutofit fontScale="90000"/>
          </a:bodyPr>
          <a:lstStyle/>
          <a:p>
            <a:r>
              <a:rPr lang="cs-CZ" sz="4800" b="1" dirty="0" smtClean="0">
                <a:effectLst>
                  <a:outerShdw sx="1000" sy="1000" algn="tl">
                    <a:schemeClr val="tx1"/>
                  </a:outerShdw>
                  <a:reflection endPos="0" dir="5400000" sy="-100000" algn="bl" rotWithShape="0"/>
                </a:effectLst>
              </a:rPr>
              <a:t>Český jazyk</a:t>
            </a:r>
            <a:r>
              <a:rPr lang="cs-CZ" sz="4800" b="1" dirty="0" smtClean="0">
                <a:effectLst>
                  <a:outerShdw sx="1000" sy="1000" algn="tl">
                    <a:schemeClr val="tx1">
                      <a:alpha val="51000"/>
                    </a:schemeClr>
                  </a:outerShdw>
                  <a:reflection endPos="0" dir="5400000" sy="-100000" algn="bl" rotWithShape="0"/>
                </a:effectLst>
              </a:rPr>
              <a:t> – Slovní druhy</a:t>
            </a:r>
            <a:endParaRPr lang="cs-CZ" sz="4800" b="1" dirty="0">
              <a:effectLst>
                <a:outerShdw sx="1000" sy="1000" algn="tl">
                  <a:schemeClr val="tx1">
                    <a:alpha val="51000"/>
                  </a:schemeClr>
                </a:outerShdw>
                <a:reflection endPos="0" dir="5400000" sy="-100000" algn="bl" rotWithShape="0"/>
              </a:effectLst>
            </a:endParaRPr>
          </a:p>
        </p:txBody>
      </p:sp>
      <p:pic>
        <p:nvPicPr>
          <p:cNvPr id="1026" name="Picture 2" descr="C:\Users\Uživatel\Pictures\logo.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5029" y="5589240"/>
            <a:ext cx="3603242" cy="934591"/>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043608" y="620687"/>
            <a:ext cx="7128792" cy="338554"/>
          </a:xfrm>
          <a:prstGeom prst="rect">
            <a:avLst/>
          </a:prstGeom>
          <a:noFill/>
        </p:spPr>
        <p:txBody>
          <a:bodyPr wrap="square" rtlCol="0">
            <a:spAutoFit/>
          </a:bodyPr>
          <a:lstStyle/>
          <a:p>
            <a:pPr algn="ctr"/>
            <a:r>
              <a:rPr lang="cs-CZ" sz="1600" dirty="0" smtClean="0"/>
              <a:t>Základní škola a Mateřská škola, Liberec, Barvířská 38/6, příspěvková organizace</a:t>
            </a:r>
            <a:endParaRPr lang="cs-CZ" sz="1600" dirty="0"/>
          </a:p>
        </p:txBody>
      </p:sp>
      <p:sp>
        <p:nvSpPr>
          <p:cNvPr id="6" name="TextovéPole 5"/>
          <p:cNvSpPr txBox="1"/>
          <p:nvPr/>
        </p:nvSpPr>
        <p:spPr>
          <a:xfrm>
            <a:off x="677205" y="2750799"/>
            <a:ext cx="7848872" cy="1569660"/>
          </a:xfrm>
          <a:prstGeom prst="rect">
            <a:avLst/>
          </a:prstGeom>
          <a:noFill/>
        </p:spPr>
        <p:txBody>
          <a:bodyPr wrap="square" rtlCol="0">
            <a:spAutoFit/>
          </a:bodyPr>
          <a:lstStyle/>
          <a:p>
            <a:r>
              <a:rPr lang="cs-CZ" sz="1600" dirty="0" smtClean="0"/>
              <a:t>Název :      </a:t>
            </a:r>
            <a:r>
              <a:rPr lang="cs-CZ" sz="1600" b="1" dirty="0" smtClean="0"/>
              <a:t>VY_32_inovace_17 </a:t>
            </a:r>
            <a:r>
              <a:rPr lang="cs-CZ" sz="1600" b="1" dirty="0">
                <a:effectLst>
                  <a:outerShdw sx="1000" sy="1000" algn="tl">
                    <a:schemeClr val="tx1"/>
                  </a:outerShdw>
                  <a:reflection endPos="0" dir="5400000" sy="-100000" algn="bl" rotWithShape="0"/>
                </a:effectLst>
              </a:rPr>
              <a:t>Český jazyk</a:t>
            </a:r>
            <a:r>
              <a:rPr lang="cs-CZ" sz="1600" b="1" dirty="0">
                <a:effectLst>
                  <a:outerShdw sx="1000" sy="1000" algn="tl">
                    <a:schemeClr val="tx1">
                      <a:alpha val="51000"/>
                    </a:schemeClr>
                  </a:outerShdw>
                  <a:reflection endPos="0" dir="5400000" sy="-100000" algn="bl" rotWithShape="0"/>
                </a:effectLst>
              </a:rPr>
              <a:t> – </a:t>
            </a:r>
            <a:r>
              <a:rPr lang="cs-CZ" sz="1600" b="1" dirty="0" smtClean="0">
                <a:effectLst>
                  <a:outerShdw sx="1000" sy="1000" algn="tl">
                    <a:schemeClr val="tx1">
                      <a:alpha val="51000"/>
                    </a:schemeClr>
                  </a:outerShdw>
                  <a:reflection endPos="0" dir="5400000" sy="-100000" algn="bl" rotWithShape="0"/>
                </a:effectLst>
              </a:rPr>
              <a:t>Částice</a:t>
            </a:r>
            <a:endParaRPr lang="cs-CZ" sz="1600" b="1" dirty="0" smtClean="0">
              <a:effectLst>
                <a:outerShdw sx="1000" sy="1000" algn="tl">
                  <a:schemeClr val="tx1">
                    <a:alpha val="51000"/>
                  </a:schemeClr>
                </a:outerShdw>
                <a:reflection endPos="0" dir="5400000" sy="-100000" algn="bl" rotWithShape="0"/>
              </a:effectLst>
            </a:endParaRPr>
          </a:p>
          <a:p>
            <a:r>
              <a:rPr lang="cs-CZ" sz="1600" dirty="0" smtClean="0"/>
              <a:t>Autor:        Iva Mrákotová</a:t>
            </a:r>
          </a:p>
          <a:p>
            <a:r>
              <a:rPr lang="cs-CZ" sz="1600" dirty="0" smtClean="0"/>
              <a:t>Období:     </a:t>
            </a:r>
            <a:r>
              <a:rPr lang="cs-CZ" sz="1600" dirty="0"/>
              <a:t>b</a:t>
            </a:r>
            <a:r>
              <a:rPr lang="cs-CZ" sz="1600" dirty="0" smtClean="0"/>
              <a:t>řezen 2012</a:t>
            </a:r>
          </a:p>
          <a:p>
            <a:r>
              <a:rPr lang="cs-CZ" sz="1600" dirty="0" smtClean="0"/>
              <a:t>Věková skupina:      3. ročník</a:t>
            </a:r>
          </a:p>
          <a:p>
            <a:r>
              <a:rPr lang="cs-CZ" sz="1600" dirty="0" smtClean="0"/>
              <a:t>Tematická oblast:    Český jazyk – Slovní druhy</a:t>
            </a:r>
          </a:p>
          <a:p>
            <a:r>
              <a:rPr lang="cs-CZ" sz="1600" dirty="0" smtClean="0"/>
              <a:t>Anotace:    </a:t>
            </a:r>
            <a:r>
              <a:rPr lang="cs-CZ" sz="1600" smtClean="0"/>
              <a:t>Představení </a:t>
            </a:r>
            <a:r>
              <a:rPr lang="cs-CZ" sz="1600" smtClean="0"/>
              <a:t>částic</a:t>
            </a:r>
            <a:endParaRPr lang="cs-CZ" sz="1600" dirty="0"/>
          </a:p>
        </p:txBody>
      </p:sp>
    </p:spTree>
    <p:extLst>
      <p:ext uri="{BB962C8B-B14F-4D97-AF65-F5344CB8AC3E}">
        <p14:creationId xmlns:p14="http://schemas.microsoft.com/office/powerpoint/2010/main" val="25293809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00FFFF"/>
                </a:solidFill>
              </a:rPr>
              <a:t>Slovní druhy</a:t>
            </a:r>
            <a:endParaRPr lang="cs-CZ" b="1" dirty="0">
              <a:solidFill>
                <a:srgbClr val="00FFFF"/>
              </a:solidFill>
            </a:endParaRPr>
          </a:p>
        </p:txBody>
      </p:sp>
      <p:sp>
        <p:nvSpPr>
          <p:cNvPr id="3" name="TextovéPole 2"/>
          <p:cNvSpPr txBox="1"/>
          <p:nvPr/>
        </p:nvSpPr>
        <p:spPr>
          <a:xfrm>
            <a:off x="467544" y="1379692"/>
            <a:ext cx="7017154" cy="2123658"/>
          </a:xfrm>
          <a:prstGeom prst="rect">
            <a:avLst/>
          </a:prstGeom>
          <a:noFill/>
        </p:spPr>
        <p:txBody>
          <a:bodyPr wrap="square" rtlCol="0">
            <a:spAutoFit/>
          </a:bodyPr>
          <a:lstStyle/>
          <a:p>
            <a:r>
              <a:rPr lang="cs-CZ" sz="3600" b="1" dirty="0" smtClean="0"/>
              <a:t>1. Podstatná jména</a:t>
            </a:r>
          </a:p>
          <a:p>
            <a:pPr marL="914400" indent="-914400">
              <a:buAutoNum type="arabicPeriod"/>
            </a:pPr>
            <a:endParaRPr lang="cs-CZ" sz="4800" b="1" dirty="0" smtClean="0"/>
          </a:p>
          <a:p>
            <a:endParaRPr lang="cs-CZ" sz="4800" b="1" dirty="0"/>
          </a:p>
        </p:txBody>
      </p:sp>
      <p:sp>
        <p:nvSpPr>
          <p:cNvPr id="4" name="TextovéPole 3"/>
          <p:cNvSpPr txBox="1"/>
          <p:nvPr/>
        </p:nvSpPr>
        <p:spPr>
          <a:xfrm>
            <a:off x="467544" y="2441521"/>
            <a:ext cx="4320480" cy="1384995"/>
          </a:xfrm>
          <a:prstGeom prst="rect">
            <a:avLst/>
          </a:prstGeom>
          <a:noFill/>
        </p:spPr>
        <p:txBody>
          <a:bodyPr wrap="square" rtlCol="0">
            <a:spAutoFit/>
          </a:bodyPr>
          <a:lstStyle/>
          <a:p>
            <a:r>
              <a:rPr lang="cs-CZ" sz="3600" b="1" dirty="0" smtClean="0"/>
              <a:t>2. Přídavná jména</a:t>
            </a:r>
          </a:p>
          <a:p>
            <a:endParaRPr lang="cs-CZ" sz="4800" b="1" dirty="0"/>
          </a:p>
        </p:txBody>
      </p:sp>
      <p:sp>
        <p:nvSpPr>
          <p:cNvPr id="5" name="TextovéPole 4"/>
          <p:cNvSpPr txBox="1"/>
          <p:nvPr/>
        </p:nvSpPr>
        <p:spPr>
          <a:xfrm>
            <a:off x="467544" y="3318083"/>
            <a:ext cx="2851364" cy="646331"/>
          </a:xfrm>
          <a:prstGeom prst="rect">
            <a:avLst/>
          </a:prstGeom>
          <a:noFill/>
        </p:spPr>
        <p:txBody>
          <a:bodyPr wrap="square" rtlCol="0">
            <a:spAutoFit/>
          </a:bodyPr>
          <a:lstStyle/>
          <a:p>
            <a:r>
              <a:rPr lang="cs-CZ" sz="3600" b="1" dirty="0" smtClean="0"/>
              <a:t>3. Zájmena</a:t>
            </a:r>
            <a:endParaRPr lang="cs-CZ" sz="3600" b="1" dirty="0"/>
          </a:p>
        </p:txBody>
      </p:sp>
      <p:sp>
        <p:nvSpPr>
          <p:cNvPr id="7" name="TextovéPole 6"/>
          <p:cNvSpPr txBox="1"/>
          <p:nvPr/>
        </p:nvSpPr>
        <p:spPr>
          <a:xfrm>
            <a:off x="467544" y="4360774"/>
            <a:ext cx="2448272" cy="646331"/>
          </a:xfrm>
          <a:prstGeom prst="rect">
            <a:avLst/>
          </a:prstGeom>
          <a:noFill/>
        </p:spPr>
        <p:txBody>
          <a:bodyPr wrap="square" rtlCol="0">
            <a:spAutoFit/>
          </a:bodyPr>
          <a:lstStyle/>
          <a:p>
            <a:r>
              <a:rPr lang="cs-CZ" sz="3600" b="1" dirty="0" smtClean="0"/>
              <a:t>4. Číslovky</a:t>
            </a:r>
            <a:endParaRPr lang="cs-CZ" sz="3600" b="1" dirty="0"/>
          </a:p>
        </p:txBody>
      </p:sp>
      <p:sp>
        <p:nvSpPr>
          <p:cNvPr id="8" name="TextovéPole 7"/>
          <p:cNvSpPr txBox="1"/>
          <p:nvPr/>
        </p:nvSpPr>
        <p:spPr>
          <a:xfrm>
            <a:off x="507454" y="5373216"/>
            <a:ext cx="2592288" cy="646331"/>
          </a:xfrm>
          <a:prstGeom prst="rect">
            <a:avLst/>
          </a:prstGeom>
          <a:noFill/>
        </p:spPr>
        <p:txBody>
          <a:bodyPr wrap="square" rtlCol="0">
            <a:spAutoFit/>
          </a:bodyPr>
          <a:lstStyle/>
          <a:p>
            <a:r>
              <a:rPr lang="cs-CZ" sz="3600" b="1" dirty="0" smtClean="0"/>
              <a:t>5. Slovesa</a:t>
            </a:r>
            <a:endParaRPr lang="cs-CZ" sz="3600" b="1" dirty="0"/>
          </a:p>
        </p:txBody>
      </p:sp>
      <p:sp>
        <p:nvSpPr>
          <p:cNvPr id="9" name="TextovéPole 8"/>
          <p:cNvSpPr txBox="1"/>
          <p:nvPr/>
        </p:nvSpPr>
        <p:spPr>
          <a:xfrm>
            <a:off x="5036426" y="1402434"/>
            <a:ext cx="2376264" cy="646331"/>
          </a:xfrm>
          <a:prstGeom prst="rect">
            <a:avLst/>
          </a:prstGeom>
          <a:noFill/>
        </p:spPr>
        <p:txBody>
          <a:bodyPr wrap="square" rtlCol="0">
            <a:spAutoFit/>
          </a:bodyPr>
          <a:lstStyle/>
          <a:p>
            <a:r>
              <a:rPr lang="cs-CZ" sz="3600" b="1" dirty="0" smtClean="0"/>
              <a:t>6. Příslovce</a:t>
            </a:r>
            <a:endParaRPr lang="cs-CZ" sz="3600" b="1" dirty="0"/>
          </a:p>
        </p:txBody>
      </p:sp>
      <p:sp>
        <p:nvSpPr>
          <p:cNvPr id="10" name="TextovéPole 9"/>
          <p:cNvSpPr txBox="1"/>
          <p:nvPr/>
        </p:nvSpPr>
        <p:spPr>
          <a:xfrm>
            <a:off x="5036426" y="2441521"/>
            <a:ext cx="2520280" cy="646331"/>
          </a:xfrm>
          <a:prstGeom prst="rect">
            <a:avLst/>
          </a:prstGeom>
          <a:noFill/>
        </p:spPr>
        <p:txBody>
          <a:bodyPr wrap="square" rtlCol="0">
            <a:spAutoFit/>
          </a:bodyPr>
          <a:lstStyle/>
          <a:p>
            <a:r>
              <a:rPr lang="cs-CZ" sz="3600" b="1" dirty="0" smtClean="0"/>
              <a:t>7. Předložky</a:t>
            </a:r>
            <a:endParaRPr lang="cs-CZ" sz="3600" b="1" dirty="0"/>
          </a:p>
        </p:txBody>
      </p:sp>
      <p:sp>
        <p:nvSpPr>
          <p:cNvPr id="11" name="TextovéPole 10"/>
          <p:cNvSpPr txBox="1"/>
          <p:nvPr/>
        </p:nvSpPr>
        <p:spPr>
          <a:xfrm>
            <a:off x="5036426" y="3318083"/>
            <a:ext cx="2196244" cy="646331"/>
          </a:xfrm>
          <a:prstGeom prst="rect">
            <a:avLst/>
          </a:prstGeom>
          <a:noFill/>
        </p:spPr>
        <p:txBody>
          <a:bodyPr wrap="square" rtlCol="0">
            <a:spAutoFit/>
          </a:bodyPr>
          <a:lstStyle/>
          <a:p>
            <a:r>
              <a:rPr lang="cs-CZ" sz="3600" b="1" dirty="0" smtClean="0"/>
              <a:t>8. Spojky</a:t>
            </a:r>
            <a:endParaRPr lang="cs-CZ" sz="3600" b="1" dirty="0"/>
          </a:p>
        </p:txBody>
      </p:sp>
      <p:sp>
        <p:nvSpPr>
          <p:cNvPr id="12" name="TextovéPole 11"/>
          <p:cNvSpPr txBox="1"/>
          <p:nvPr/>
        </p:nvSpPr>
        <p:spPr>
          <a:xfrm>
            <a:off x="5036426" y="4360773"/>
            <a:ext cx="2448272" cy="646331"/>
          </a:xfrm>
          <a:prstGeom prst="rect">
            <a:avLst/>
          </a:prstGeom>
          <a:noFill/>
        </p:spPr>
        <p:txBody>
          <a:bodyPr wrap="square" rtlCol="0">
            <a:spAutoFit/>
          </a:bodyPr>
          <a:lstStyle/>
          <a:p>
            <a:r>
              <a:rPr lang="cs-CZ" sz="3600" b="1" dirty="0" smtClean="0">
                <a:solidFill>
                  <a:srgbClr val="00FFFF"/>
                </a:solidFill>
              </a:rPr>
              <a:t>9. Částice</a:t>
            </a:r>
            <a:endParaRPr lang="cs-CZ" sz="3600" b="1" dirty="0">
              <a:solidFill>
                <a:srgbClr val="00FFFF"/>
              </a:solidFill>
            </a:endParaRPr>
          </a:p>
        </p:txBody>
      </p:sp>
      <p:sp>
        <p:nvSpPr>
          <p:cNvPr id="13" name="TextovéPole 12"/>
          <p:cNvSpPr txBox="1"/>
          <p:nvPr/>
        </p:nvSpPr>
        <p:spPr>
          <a:xfrm>
            <a:off x="4788024" y="5373216"/>
            <a:ext cx="3063966" cy="646331"/>
          </a:xfrm>
          <a:prstGeom prst="rect">
            <a:avLst/>
          </a:prstGeom>
          <a:noFill/>
        </p:spPr>
        <p:txBody>
          <a:bodyPr wrap="square" rtlCol="0">
            <a:spAutoFit/>
          </a:bodyPr>
          <a:lstStyle/>
          <a:p>
            <a:r>
              <a:rPr lang="cs-CZ" sz="3600" b="1" dirty="0" smtClean="0"/>
              <a:t>10. Citoslovce</a:t>
            </a:r>
            <a:endParaRPr lang="cs-CZ" sz="3600" b="1" dirty="0"/>
          </a:p>
        </p:txBody>
      </p:sp>
    </p:spTree>
    <p:extLst>
      <p:ext uri="{BB962C8B-B14F-4D97-AF65-F5344CB8AC3E}">
        <p14:creationId xmlns:p14="http://schemas.microsoft.com/office/powerpoint/2010/main" val="275390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0-#ppt_h/2"/>
                                          </p:val>
                                        </p:tav>
                                        <p:tav tm="100000">
                                          <p:val>
                                            <p:strVal val="#ppt_y"/>
                                          </p:val>
                                        </p:tav>
                                      </p:tavLst>
                                    </p:anim>
                                  </p:childTnLst>
                                </p:cTn>
                              </p:par>
                            </p:childTnLst>
                          </p:cTn>
                        </p:par>
                        <p:par>
                          <p:cTn id="9" fill="hold">
                            <p:stCondLst>
                              <p:cond delay="2000"/>
                            </p:stCondLst>
                            <p:childTnLst>
                              <p:par>
                                <p:cTn id="10" presetID="2" presetClass="entr" presetSubtype="9" fill="hold" grpId="0" nodeType="after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2000" fill="hold"/>
                                        <p:tgtEl>
                                          <p:spTgt spid="4"/>
                                        </p:tgtEl>
                                        <p:attrNameLst>
                                          <p:attrName>ppt_x</p:attrName>
                                        </p:attrNameLst>
                                      </p:cBhvr>
                                      <p:tavLst>
                                        <p:tav tm="0">
                                          <p:val>
                                            <p:strVal val="0-#ppt_w/2"/>
                                          </p:val>
                                        </p:tav>
                                        <p:tav tm="100000">
                                          <p:val>
                                            <p:strVal val="#ppt_x"/>
                                          </p:val>
                                        </p:tav>
                                      </p:tavLst>
                                    </p:anim>
                                    <p:anim calcmode="lin" valueType="num">
                                      <p:cBhvr additive="base">
                                        <p:cTn id="13" dur="2000" fill="hold"/>
                                        <p:tgtEl>
                                          <p:spTgt spid="4"/>
                                        </p:tgtEl>
                                        <p:attrNameLst>
                                          <p:attrName>ppt_y</p:attrName>
                                        </p:attrNameLst>
                                      </p:cBhvr>
                                      <p:tavLst>
                                        <p:tav tm="0">
                                          <p:val>
                                            <p:strVal val="0-#ppt_h/2"/>
                                          </p:val>
                                        </p:tav>
                                        <p:tav tm="100000">
                                          <p:val>
                                            <p:strVal val="#ppt_y"/>
                                          </p:val>
                                        </p:tav>
                                      </p:tavLst>
                                    </p:anim>
                                  </p:childTnLst>
                                </p:cTn>
                              </p:par>
                            </p:childTnLst>
                          </p:cTn>
                        </p:par>
                        <p:par>
                          <p:cTn id="14" fill="hold">
                            <p:stCondLst>
                              <p:cond delay="4000"/>
                            </p:stCondLst>
                            <p:childTnLst>
                              <p:par>
                                <p:cTn id="15" presetID="2" presetClass="entr" presetSubtype="9"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2000" fill="hold"/>
                                        <p:tgtEl>
                                          <p:spTgt spid="5"/>
                                        </p:tgtEl>
                                        <p:attrNameLst>
                                          <p:attrName>ppt_x</p:attrName>
                                        </p:attrNameLst>
                                      </p:cBhvr>
                                      <p:tavLst>
                                        <p:tav tm="0">
                                          <p:val>
                                            <p:strVal val="0-#ppt_w/2"/>
                                          </p:val>
                                        </p:tav>
                                        <p:tav tm="100000">
                                          <p:val>
                                            <p:strVal val="#ppt_x"/>
                                          </p:val>
                                        </p:tav>
                                      </p:tavLst>
                                    </p:anim>
                                    <p:anim calcmode="lin" valueType="num">
                                      <p:cBhvr additive="base">
                                        <p:cTn id="18" dur="2000" fill="hold"/>
                                        <p:tgtEl>
                                          <p:spTgt spid="5"/>
                                        </p:tgtEl>
                                        <p:attrNameLst>
                                          <p:attrName>ppt_y</p:attrName>
                                        </p:attrNameLst>
                                      </p:cBhvr>
                                      <p:tavLst>
                                        <p:tav tm="0">
                                          <p:val>
                                            <p:strVal val="0-#ppt_h/2"/>
                                          </p:val>
                                        </p:tav>
                                        <p:tav tm="100000">
                                          <p:val>
                                            <p:strVal val="#ppt_y"/>
                                          </p:val>
                                        </p:tav>
                                      </p:tavLst>
                                    </p:anim>
                                  </p:childTnLst>
                                </p:cTn>
                              </p:par>
                            </p:childTnLst>
                          </p:cTn>
                        </p:par>
                        <p:par>
                          <p:cTn id="19" fill="hold">
                            <p:stCondLst>
                              <p:cond delay="6000"/>
                            </p:stCondLst>
                            <p:childTnLst>
                              <p:par>
                                <p:cTn id="20" presetID="2" presetClass="entr" presetSubtype="9"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2000" fill="hold"/>
                                        <p:tgtEl>
                                          <p:spTgt spid="7"/>
                                        </p:tgtEl>
                                        <p:attrNameLst>
                                          <p:attrName>ppt_x</p:attrName>
                                        </p:attrNameLst>
                                      </p:cBhvr>
                                      <p:tavLst>
                                        <p:tav tm="0">
                                          <p:val>
                                            <p:strVal val="0-#ppt_w/2"/>
                                          </p:val>
                                        </p:tav>
                                        <p:tav tm="100000">
                                          <p:val>
                                            <p:strVal val="#ppt_x"/>
                                          </p:val>
                                        </p:tav>
                                      </p:tavLst>
                                    </p:anim>
                                    <p:anim calcmode="lin" valueType="num">
                                      <p:cBhvr additive="base">
                                        <p:cTn id="23" dur="2000" fill="hold"/>
                                        <p:tgtEl>
                                          <p:spTgt spid="7"/>
                                        </p:tgtEl>
                                        <p:attrNameLst>
                                          <p:attrName>ppt_y</p:attrName>
                                        </p:attrNameLst>
                                      </p:cBhvr>
                                      <p:tavLst>
                                        <p:tav tm="0">
                                          <p:val>
                                            <p:strVal val="0-#ppt_h/2"/>
                                          </p:val>
                                        </p:tav>
                                        <p:tav tm="100000">
                                          <p:val>
                                            <p:strVal val="#ppt_y"/>
                                          </p:val>
                                        </p:tav>
                                      </p:tavLst>
                                    </p:anim>
                                  </p:childTnLst>
                                </p:cTn>
                              </p:par>
                            </p:childTnLst>
                          </p:cTn>
                        </p:par>
                        <p:par>
                          <p:cTn id="24" fill="hold">
                            <p:stCondLst>
                              <p:cond delay="8000"/>
                            </p:stCondLst>
                            <p:childTnLst>
                              <p:par>
                                <p:cTn id="25" presetID="2" presetClass="entr" presetSubtype="9"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2000" fill="hold"/>
                                        <p:tgtEl>
                                          <p:spTgt spid="8"/>
                                        </p:tgtEl>
                                        <p:attrNameLst>
                                          <p:attrName>ppt_x</p:attrName>
                                        </p:attrNameLst>
                                      </p:cBhvr>
                                      <p:tavLst>
                                        <p:tav tm="0">
                                          <p:val>
                                            <p:strVal val="0-#ppt_w/2"/>
                                          </p:val>
                                        </p:tav>
                                        <p:tav tm="100000">
                                          <p:val>
                                            <p:strVal val="#ppt_x"/>
                                          </p:val>
                                        </p:tav>
                                      </p:tavLst>
                                    </p:anim>
                                    <p:anim calcmode="lin" valueType="num">
                                      <p:cBhvr additive="base">
                                        <p:cTn id="28" dur="2000" fill="hold"/>
                                        <p:tgtEl>
                                          <p:spTgt spid="8"/>
                                        </p:tgtEl>
                                        <p:attrNameLst>
                                          <p:attrName>ppt_y</p:attrName>
                                        </p:attrNameLst>
                                      </p:cBhvr>
                                      <p:tavLst>
                                        <p:tav tm="0">
                                          <p:val>
                                            <p:strVal val="0-#ppt_h/2"/>
                                          </p:val>
                                        </p:tav>
                                        <p:tav tm="100000">
                                          <p:val>
                                            <p:strVal val="#ppt_y"/>
                                          </p:val>
                                        </p:tav>
                                      </p:tavLst>
                                    </p:anim>
                                  </p:childTnLst>
                                </p:cTn>
                              </p:par>
                            </p:childTnLst>
                          </p:cTn>
                        </p:par>
                        <p:par>
                          <p:cTn id="29" fill="hold">
                            <p:stCondLst>
                              <p:cond delay="10000"/>
                            </p:stCondLst>
                            <p:childTnLst>
                              <p:par>
                                <p:cTn id="30" presetID="2" presetClass="entr" presetSubtype="9" fill="hold" grpId="0" nodeType="after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2000" fill="hold"/>
                                        <p:tgtEl>
                                          <p:spTgt spid="9"/>
                                        </p:tgtEl>
                                        <p:attrNameLst>
                                          <p:attrName>ppt_x</p:attrName>
                                        </p:attrNameLst>
                                      </p:cBhvr>
                                      <p:tavLst>
                                        <p:tav tm="0">
                                          <p:val>
                                            <p:strVal val="0-#ppt_w/2"/>
                                          </p:val>
                                        </p:tav>
                                        <p:tav tm="100000">
                                          <p:val>
                                            <p:strVal val="#ppt_x"/>
                                          </p:val>
                                        </p:tav>
                                      </p:tavLst>
                                    </p:anim>
                                    <p:anim calcmode="lin" valueType="num">
                                      <p:cBhvr additive="base">
                                        <p:cTn id="33" dur="2000" fill="hold"/>
                                        <p:tgtEl>
                                          <p:spTgt spid="9"/>
                                        </p:tgtEl>
                                        <p:attrNameLst>
                                          <p:attrName>ppt_y</p:attrName>
                                        </p:attrNameLst>
                                      </p:cBhvr>
                                      <p:tavLst>
                                        <p:tav tm="0">
                                          <p:val>
                                            <p:strVal val="0-#ppt_h/2"/>
                                          </p:val>
                                        </p:tav>
                                        <p:tav tm="100000">
                                          <p:val>
                                            <p:strVal val="#ppt_y"/>
                                          </p:val>
                                        </p:tav>
                                      </p:tavLst>
                                    </p:anim>
                                  </p:childTnLst>
                                </p:cTn>
                              </p:par>
                            </p:childTnLst>
                          </p:cTn>
                        </p:par>
                        <p:par>
                          <p:cTn id="34" fill="hold">
                            <p:stCondLst>
                              <p:cond delay="12000"/>
                            </p:stCondLst>
                            <p:childTnLst>
                              <p:par>
                                <p:cTn id="35" presetID="2" presetClass="entr" presetSubtype="9"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2000" fill="hold"/>
                                        <p:tgtEl>
                                          <p:spTgt spid="10"/>
                                        </p:tgtEl>
                                        <p:attrNameLst>
                                          <p:attrName>ppt_x</p:attrName>
                                        </p:attrNameLst>
                                      </p:cBhvr>
                                      <p:tavLst>
                                        <p:tav tm="0">
                                          <p:val>
                                            <p:strVal val="0-#ppt_w/2"/>
                                          </p:val>
                                        </p:tav>
                                        <p:tav tm="100000">
                                          <p:val>
                                            <p:strVal val="#ppt_x"/>
                                          </p:val>
                                        </p:tav>
                                      </p:tavLst>
                                    </p:anim>
                                    <p:anim calcmode="lin" valueType="num">
                                      <p:cBhvr additive="base">
                                        <p:cTn id="38" dur="2000" fill="hold"/>
                                        <p:tgtEl>
                                          <p:spTgt spid="10"/>
                                        </p:tgtEl>
                                        <p:attrNameLst>
                                          <p:attrName>ppt_y</p:attrName>
                                        </p:attrNameLst>
                                      </p:cBhvr>
                                      <p:tavLst>
                                        <p:tav tm="0">
                                          <p:val>
                                            <p:strVal val="0-#ppt_h/2"/>
                                          </p:val>
                                        </p:tav>
                                        <p:tav tm="100000">
                                          <p:val>
                                            <p:strVal val="#ppt_y"/>
                                          </p:val>
                                        </p:tav>
                                      </p:tavLst>
                                    </p:anim>
                                  </p:childTnLst>
                                </p:cTn>
                              </p:par>
                            </p:childTnLst>
                          </p:cTn>
                        </p:par>
                        <p:par>
                          <p:cTn id="39" fill="hold">
                            <p:stCondLst>
                              <p:cond delay="14000"/>
                            </p:stCondLst>
                            <p:childTnLst>
                              <p:par>
                                <p:cTn id="40" presetID="2" presetClass="entr" presetSubtype="9"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2000" fill="hold"/>
                                        <p:tgtEl>
                                          <p:spTgt spid="11"/>
                                        </p:tgtEl>
                                        <p:attrNameLst>
                                          <p:attrName>ppt_x</p:attrName>
                                        </p:attrNameLst>
                                      </p:cBhvr>
                                      <p:tavLst>
                                        <p:tav tm="0">
                                          <p:val>
                                            <p:strVal val="0-#ppt_w/2"/>
                                          </p:val>
                                        </p:tav>
                                        <p:tav tm="100000">
                                          <p:val>
                                            <p:strVal val="#ppt_x"/>
                                          </p:val>
                                        </p:tav>
                                      </p:tavLst>
                                    </p:anim>
                                    <p:anim calcmode="lin" valueType="num">
                                      <p:cBhvr additive="base">
                                        <p:cTn id="43" dur="2000" fill="hold"/>
                                        <p:tgtEl>
                                          <p:spTgt spid="11"/>
                                        </p:tgtEl>
                                        <p:attrNameLst>
                                          <p:attrName>ppt_y</p:attrName>
                                        </p:attrNameLst>
                                      </p:cBhvr>
                                      <p:tavLst>
                                        <p:tav tm="0">
                                          <p:val>
                                            <p:strVal val="0-#ppt_h/2"/>
                                          </p:val>
                                        </p:tav>
                                        <p:tav tm="100000">
                                          <p:val>
                                            <p:strVal val="#ppt_y"/>
                                          </p:val>
                                        </p:tav>
                                      </p:tavLst>
                                    </p:anim>
                                  </p:childTnLst>
                                </p:cTn>
                              </p:par>
                            </p:childTnLst>
                          </p:cTn>
                        </p:par>
                        <p:par>
                          <p:cTn id="44" fill="hold">
                            <p:stCondLst>
                              <p:cond delay="16000"/>
                            </p:stCondLst>
                            <p:childTnLst>
                              <p:par>
                                <p:cTn id="45" presetID="2" presetClass="entr" presetSubtype="9"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additive="base">
                                        <p:cTn id="47" dur="2000" fill="hold"/>
                                        <p:tgtEl>
                                          <p:spTgt spid="12"/>
                                        </p:tgtEl>
                                        <p:attrNameLst>
                                          <p:attrName>ppt_x</p:attrName>
                                        </p:attrNameLst>
                                      </p:cBhvr>
                                      <p:tavLst>
                                        <p:tav tm="0">
                                          <p:val>
                                            <p:strVal val="0-#ppt_w/2"/>
                                          </p:val>
                                        </p:tav>
                                        <p:tav tm="100000">
                                          <p:val>
                                            <p:strVal val="#ppt_x"/>
                                          </p:val>
                                        </p:tav>
                                      </p:tavLst>
                                    </p:anim>
                                    <p:anim calcmode="lin" valueType="num">
                                      <p:cBhvr additive="base">
                                        <p:cTn id="48" dur="2000" fill="hold"/>
                                        <p:tgtEl>
                                          <p:spTgt spid="12"/>
                                        </p:tgtEl>
                                        <p:attrNameLst>
                                          <p:attrName>ppt_y</p:attrName>
                                        </p:attrNameLst>
                                      </p:cBhvr>
                                      <p:tavLst>
                                        <p:tav tm="0">
                                          <p:val>
                                            <p:strVal val="0-#ppt_h/2"/>
                                          </p:val>
                                        </p:tav>
                                        <p:tav tm="100000">
                                          <p:val>
                                            <p:strVal val="#ppt_y"/>
                                          </p:val>
                                        </p:tav>
                                      </p:tavLst>
                                    </p:anim>
                                  </p:childTnLst>
                                </p:cTn>
                              </p:par>
                            </p:childTnLst>
                          </p:cTn>
                        </p:par>
                        <p:par>
                          <p:cTn id="49" fill="hold">
                            <p:stCondLst>
                              <p:cond delay="18000"/>
                            </p:stCondLst>
                            <p:childTnLst>
                              <p:par>
                                <p:cTn id="50" presetID="2" presetClass="entr" presetSubtype="9" fill="hold" grpId="0" nodeType="afterEffect">
                                  <p:stCondLst>
                                    <p:cond delay="0"/>
                                  </p:stCondLst>
                                  <p:childTnLst>
                                    <p:set>
                                      <p:cBhvr>
                                        <p:cTn id="51" dur="1" fill="hold">
                                          <p:stCondLst>
                                            <p:cond delay="0"/>
                                          </p:stCondLst>
                                        </p:cTn>
                                        <p:tgtEl>
                                          <p:spTgt spid="13"/>
                                        </p:tgtEl>
                                        <p:attrNameLst>
                                          <p:attrName>style.visibility</p:attrName>
                                        </p:attrNameLst>
                                      </p:cBhvr>
                                      <p:to>
                                        <p:strVal val="visible"/>
                                      </p:to>
                                    </p:set>
                                    <p:anim calcmode="lin" valueType="num">
                                      <p:cBhvr additive="base">
                                        <p:cTn id="52" dur="2000" fill="hold"/>
                                        <p:tgtEl>
                                          <p:spTgt spid="13"/>
                                        </p:tgtEl>
                                        <p:attrNameLst>
                                          <p:attrName>ppt_x</p:attrName>
                                        </p:attrNameLst>
                                      </p:cBhvr>
                                      <p:tavLst>
                                        <p:tav tm="0">
                                          <p:val>
                                            <p:strVal val="0-#ppt_w/2"/>
                                          </p:val>
                                        </p:tav>
                                        <p:tav tm="100000">
                                          <p:val>
                                            <p:strVal val="#ppt_x"/>
                                          </p:val>
                                        </p:tav>
                                      </p:tavLst>
                                    </p:anim>
                                    <p:anim calcmode="lin" valueType="num">
                                      <p:cBhvr additive="base">
                                        <p:cTn id="53" dur="20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5227" y="260648"/>
            <a:ext cx="8229600" cy="1143000"/>
          </a:xfrm>
        </p:spPr>
        <p:txBody>
          <a:bodyPr/>
          <a:lstStyle/>
          <a:p>
            <a:r>
              <a:rPr lang="cs-CZ" b="1" dirty="0" smtClean="0">
                <a:solidFill>
                  <a:srgbClr val="00FFFF"/>
                </a:solidFill>
              </a:rPr>
              <a:t>Částice</a:t>
            </a:r>
            <a:endParaRPr lang="cs-CZ" b="1" dirty="0">
              <a:solidFill>
                <a:srgbClr val="00FFFF"/>
              </a:solidFill>
            </a:endParaRPr>
          </a:p>
        </p:txBody>
      </p:sp>
      <p:sp>
        <p:nvSpPr>
          <p:cNvPr id="3" name="TextovéPole 2"/>
          <p:cNvSpPr txBox="1"/>
          <p:nvPr/>
        </p:nvSpPr>
        <p:spPr>
          <a:xfrm>
            <a:off x="705388" y="1903179"/>
            <a:ext cx="8438612" cy="707886"/>
          </a:xfrm>
          <a:prstGeom prst="rect">
            <a:avLst/>
          </a:prstGeom>
          <a:noFill/>
        </p:spPr>
        <p:txBody>
          <a:bodyPr wrap="square" rtlCol="0">
            <a:spAutoFit/>
          </a:bodyPr>
          <a:lstStyle/>
          <a:p>
            <a:r>
              <a:rPr lang="cs-CZ" sz="4000" b="1" dirty="0" smtClean="0"/>
              <a:t>Částice uvozují samostatné věty.</a:t>
            </a:r>
            <a:endParaRPr lang="cs-CZ" sz="4000" b="1" dirty="0"/>
          </a:p>
        </p:txBody>
      </p:sp>
      <p:sp>
        <p:nvSpPr>
          <p:cNvPr id="5" name="TextovéPole 4"/>
          <p:cNvSpPr txBox="1"/>
          <p:nvPr/>
        </p:nvSpPr>
        <p:spPr>
          <a:xfrm>
            <a:off x="709905" y="3501008"/>
            <a:ext cx="7750527" cy="1446550"/>
          </a:xfrm>
          <a:prstGeom prst="rect">
            <a:avLst/>
          </a:prstGeom>
          <a:noFill/>
        </p:spPr>
        <p:txBody>
          <a:bodyPr wrap="square" rtlCol="0">
            <a:spAutoFit/>
          </a:bodyPr>
          <a:lstStyle/>
          <a:p>
            <a:r>
              <a:rPr lang="cs-CZ" sz="4400" b="1" dirty="0" smtClean="0"/>
              <a:t>a</a:t>
            </a:r>
            <a:r>
              <a:rPr lang="cs-CZ" sz="4400" b="1" dirty="0"/>
              <a:t>ť</a:t>
            </a:r>
            <a:r>
              <a:rPr lang="cs-CZ" sz="4400" b="1" dirty="0" smtClean="0"/>
              <a:t>, kéž, nechť, což, kdyby, prý, ano, ne, … </a:t>
            </a:r>
            <a:endParaRPr lang="cs-CZ" sz="4400" b="1" dirty="0"/>
          </a:p>
        </p:txBody>
      </p:sp>
    </p:spTree>
    <p:extLst>
      <p:ext uri="{BB962C8B-B14F-4D97-AF65-F5344CB8AC3E}">
        <p14:creationId xmlns:p14="http://schemas.microsoft.com/office/powerpoint/2010/main" val="131960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3000" fill="hold"/>
                                        <p:tgtEl>
                                          <p:spTgt spid="3"/>
                                        </p:tgtEl>
                                        <p:attrNameLst>
                                          <p:attrName>ppt_x</p:attrName>
                                        </p:attrNameLst>
                                      </p:cBhvr>
                                      <p:tavLst>
                                        <p:tav tm="0">
                                          <p:val>
                                            <p:strVal val="0-#ppt_w/2"/>
                                          </p:val>
                                        </p:tav>
                                        <p:tav tm="100000">
                                          <p:val>
                                            <p:strVal val="#ppt_x"/>
                                          </p:val>
                                        </p:tav>
                                      </p:tavLst>
                                    </p:anim>
                                    <p:anim calcmode="lin" valueType="num">
                                      <p:cBhvr additive="base">
                                        <p:cTn id="8" dur="3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3000" fill="hold"/>
                                        <p:tgtEl>
                                          <p:spTgt spid="5"/>
                                        </p:tgtEl>
                                        <p:attrNameLst>
                                          <p:attrName>ppt_x</p:attrName>
                                        </p:attrNameLst>
                                      </p:cBhvr>
                                      <p:tavLst>
                                        <p:tav tm="0">
                                          <p:val>
                                            <p:strVal val="0-#ppt_w/2"/>
                                          </p:val>
                                        </p:tav>
                                        <p:tav tm="100000">
                                          <p:val>
                                            <p:strVal val="#ppt_x"/>
                                          </p:val>
                                        </p:tav>
                                      </p:tavLst>
                                    </p:anim>
                                    <p:anim calcmode="lin" valueType="num">
                                      <p:cBhvr additive="base">
                                        <p:cTn id="14" dur="3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00FFFF"/>
                </a:solidFill>
              </a:rPr>
              <a:t>Vyhledej částice ve větách:</a:t>
            </a:r>
            <a:endParaRPr lang="cs-CZ" b="1" dirty="0">
              <a:solidFill>
                <a:srgbClr val="00FFFF"/>
              </a:solidFill>
            </a:endParaRPr>
          </a:p>
        </p:txBody>
      </p:sp>
      <p:sp>
        <p:nvSpPr>
          <p:cNvPr id="3" name="TextovéPole 2"/>
          <p:cNvSpPr txBox="1"/>
          <p:nvPr/>
        </p:nvSpPr>
        <p:spPr>
          <a:xfrm>
            <a:off x="668760" y="1484784"/>
            <a:ext cx="8223720" cy="5262979"/>
          </a:xfrm>
          <a:prstGeom prst="rect">
            <a:avLst/>
          </a:prstGeom>
          <a:noFill/>
        </p:spPr>
        <p:txBody>
          <a:bodyPr wrap="square" rtlCol="0">
            <a:spAutoFit/>
          </a:bodyPr>
          <a:lstStyle/>
          <a:p>
            <a:r>
              <a:rPr lang="cs-CZ" sz="4800" b="1" dirty="0" smtClean="0"/>
              <a:t>Ať se ti něco hezkého zdá! Kdybys tolik nemluvil. Ano, přijdu včas. Což abys už šel domů? Nechť se vám výlet vydaří. Ne, nemohu to zařídit. Prý se Pepík odstěhoval. Kéž se mi přání vyplní.</a:t>
            </a:r>
            <a:endParaRPr lang="cs-CZ" sz="4800" b="1" dirty="0"/>
          </a:p>
        </p:txBody>
      </p:sp>
    </p:spTree>
    <p:extLst>
      <p:ext uri="{BB962C8B-B14F-4D97-AF65-F5344CB8AC3E}">
        <p14:creationId xmlns:p14="http://schemas.microsoft.com/office/powerpoint/2010/main" val="325761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3000" fill="hold"/>
                                        <p:tgtEl>
                                          <p:spTgt spid="3"/>
                                        </p:tgtEl>
                                        <p:attrNameLst>
                                          <p:attrName>ppt_x</p:attrName>
                                        </p:attrNameLst>
                                      </p:cBhvr>
                                      <p:tavLst>
                                        <p:tav tm="0">
                                          <p:val>
                                            <p:strVal val="0-#ppt_w/2"/>
                                          </p:val>
                                        </p:tav>
                                        <p:tav tm="100000">
                                          <p:val>
                                            <p:strVal val="#ppt_x"/>
                                          </p:val>
                                        </p:tav>
                                      </p:tavLst>
                                    </p:anim>
                                    <p:anim calcmode="lin" valueType="num">
                                      <p:cBhvr additive="base">
                                        <p:cTn id="8" dur="30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04779" y="542290"/>
            <a:ext cx="7711637" cy="1446550"/>
          </a:xfrm>
          <a:prstGeom prst="rect">
            <a:avLst/>
          </a:prstGeom>
          <a:noFill/>
        </p:spPr>
        <p:txBody>
          <a:bodyPr wrap="square" rtlCol="0">
            <a:spAutoFit/>
          </a:bodyPr>
          <a:lstStyle/>
          <a:p>
            <a:pPr algn="ctr"/>
            <a:r>
              <a:rPr lang="cs-CZ" sz="4400" b="1" dirty="0" smtClean="0"/>
              <a:t>Utvoř věty s částicemi -</a:t>
            </a:r>
          </a:p>
          <a:p>
            <a:pPr algn="ctr"/>
            <a:r>
              <a:rPr lang="cs-CZ" sz="4400" b="1" dirty="0" smtClean="0">
                <a:solidFill>
                  <a:srgbClr val="00FFFF"/>
                </a:solidFill>
              </a:rPr>
              <a:t>což, ať, kéž, prý</a:t>
            </a:r>
            <a:endParaRPr lang="cs-CZ" sz="4400" b="1" dirty="0">
              <a:solidFill>
                <a:srgbClr val="00FFFF"/>
              </a:solidFill>
            </a:endParaRPr>
          </a:p>
        </p:txBody>
      </p:sp>
      <p:sp>
        <p:nvSpPr>
          <p:cNvPr id="5" name="TextovéPole 4"/>
          <p:cNvSpPr txBox="1"/>
          <p:nvPr/>
        </p:nvSpPr>
        <p:spPr>
          <a:xfrm>
            <a:off x="604778" y="4077072"/>
            <a:ext cx="7266383" cy="769441"/>
          </a:xfrm>
          <a:prstGeom prst="rect">
            <a:avLst/>
          </a:prstGeom>
          <a:noFill/>
        </p:spPr>
        <p:txBody>
          <a:bodyPr wrap="square" rtlCol="0">
            <a:spAutoFit/>
          </a:bodyPr>
          <a:lstStyle/>
          <a:p>
            <a:r>
              <a:rPr lang="cs-CZ" sz="4400" b="1" dirty="0" smtClean="0"/>
              <a:t>3. Kéž bych dostal jedničku.</a:t>
            </a:r>
            <a:endParaRPr lang="cs-CZ" sz="4400" b="1" dirty="0"/>
          </a:p>
        </p:txBody>
      </p:sp>
      <p:sp>
        <p:nvSpPr>
          <p:cNvPr id="2" name="TextovéPole 1"/>
          <p:cNvSpPr txBox="1"/>
          <p:nvPr/>
        </p:nvSpPr>
        <p:spPr>
          <a:xfrm>
            <a:off x="604779" y="2155503"/>
            <a:ext cx="7489188" cy="769441"/>
          </a:xfrm>
          <a:prstGeom prst="rect">
            <a:avLst/>
          </a:prstGeom>
          <a:noFill/>
        </p:spPr>
        <p:txBody>
          <a:bodyPr wrap="square" rtlCol="0">
            <a:spAutoFit/>
          </a:bodyPr>
          <a:lstStyle/>
          <a:p>
            <a:r>
              <a:rPr lang="cs-CZ" sz="4400" b="1" dirty="0" smtClean="0"/>
              <a:t>1. Což vyrazit na hrad Kost?</a:t>
            </a:r>
            <a:endParaRPr lang="cs-CZ" sz="4400" b="1" dirty="0"/>
          </a:p>
        </p:txBody>
      </p:sp>
      <p:sp>
        <p:nvSpPr>
          <p:cNvPr id="7" name="TextovéPole 6"/>
          <p:cNvSpPr txBox="1"/>
          <p:nvPr/>
        </p:nvSpPr>
        <p:spPr>
          <a:xfrm>
            <a:off x="604779" y="3068960"/>
            <a:ext cx="6192688" cy="769441"/>
          </a:xfrm>
          <a:prstGeom prst="rect">
            <a:avLst/>
          </a:prstGeom>
          <a:noFill/>
        </p:spPr>
        <p:txBody>
          <a:bodyPr wrap="square" rtlCol="0">
            <a:spAutoFit/>
          </a:bodyPr>
          <a:lstStyle/>
          <a:p>
            <a:r>
              <a:rPr lang="cs-CZ" sz="4400" b="1" dirty="0" smtClean="0"/>
              <a:t>2. Ať už je pátek!</a:t>
            </a:r>
            <a:endParaRPr lang="cs-CZ" sz="4400" b="1" dirty="0"/>
          </a:p>
        </p:txBody>
      </p:sp>
      <p:sp>
        <p:nvSpPr>
          <p:cNvPr id="16" name="TextovéPole 15"/>
          <p:cNvSpPr txBox="1"/>
          <p:nvPr/>
        </p:nvSpPr>
        <p:spPr>
          <a:xfrm>
            <a:off x="604779" y="5127313"/>
            <a:ext cx="7266383" cy="1446550"/>
          </a:xfrm>
          <a:prstGeom prst="rect">
            <a:avLst/>
          </a:prstGeom>
          <a:noFill/>
        </p:spPr>
        <p:txBody>
          <a:bodyPr wrap="square" rtlCol="0">
            <a:spAutoFit/>
          </a:bodyPr>
          <a:lstStyle/>
          <a:p>
            <a:r>
              <a:rPr lang="cs-CZ" sz="4400" b="1" dirty="0" smtClean="0"/>
              <a:t>4. Prý pojedeme v červnu do Prahy.</a:t>
            </a:r>
            <a:endParaRPr lang="cs-CZ" sz="4400" b="1" dirty="0"/>
          </a:p>
        </p:txBody>
      </p:sp>
    </p:spTree>
    <p:extLst>
      <p:ext uri="{BB962C8B-B14F-4D97-AF65-F5344CB8AC3E}">
        <p14:creationId xmlns:p14="http://schemas.microsoft.com/office/powerpoint/2010/main" val="189985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3000" fill="hold"/>
                                        <p:tgtEl>
                                          <p:spTgt spid="2"/>
                                        </p:tgtEl>
                                        <p:attrNameLst>
                                          <p:attrName>ppt_x</p:attrName>
                                        </p:attrNameLst>
                                      </p:cBhvr>
                                      <p:tavLst>
                                        <p:tav tm="0">
                                          <p:val>
                                            <p:strVal val="0-#ppt_w/2"/>
                                          </p:val>
                                        </p:tav>
                                        <p:tav tm="100000">
                                          <p:val>
                                            <p:strVal val="#ppt_x"/>
                                          </p:val>
                                        </p:tav>
                                      </p:tavLst>
                                    </p:anim>
                                    <p:anim calcmode="lin" valueType="num">
                                      <p:cBhvr additive="base">
                                        <p:cTn id="8" dur="3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3000" fill="hold"/>
                                        <p:tgtEl>
                                          <p:spTgt spid="7"/>
                                        </p:tgtEl>
                                        <p:attrNameLst>
                                          <p:attrName>ppt_x</p:attrName>
                                        </p:attrNameLst>
                                      </p:cBhvr>
                                      <p:tavLst>
                                        <p:tav tm="0">
                                          <p:val>
                                            <p:strVal val="0-#ppt_w/2"/>
                                          </p:val>
                                        </p:tav>
                                        <p:tav tm="100000">
                                          <p:val>
                                            <p:strVal val="#ppt_x"/>
                                          </p:val>
                                        </p:tav>
                                      </p:tavLst>
                                    </p:anim>
                                    <p:anim calcmode="lin" valueType="num">
                                      <p:cBhvr additive="base">
                                        <p:cTn id="14" dur="3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3000" fill="hold"/>
                                        <p:tgtEl>
                                          <p:spTgt spid="5"/>
                                        </p:tgtEl>
                                        <p:attrNameLst>
                                          <p:attrName>ppt_x</p:attrName>
                                        </p:attrNameLst>
                                      </p:cBhvr>
                                      <p:tavLst>
                                        <p:tav tm="0">
                                          <p:val>
                                            <p:strVal val="0-#ppt_w/2"/>
                                          </p:val>
                                        </p:tav>
                                        <p:tav tm="100000">
                                          <p:val>
                                            <p:strVal val="#ppt_x"/>
                                          </p:val>
                                        </p:tav>
                                      </p:tavLst>
                                    </p:anim>
                                    <p:anim calcmode="lin" valueType="num">
                                      <p:cBhvr additive="base">
                                        <p:cTn id="20" dur="3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3000" fill="hold"/>
                                        <p:tgtEl>
                                          <p:spTgt spid="16"/>
                                        </p:tgtEl>
                                        <p:attrNameLst>
                                          <p:attrName>ppt_x</p:attrName>
                                        </p:attrNameLst>
                                      </p:cBhvr>
                                      <p:tavLst>
                                        <p:tav tm="0">
                                          <p:val>
                                            <p:strVal val="0-#ppt_w/2"/>
                                          </p:val>
                                        </p:tav>
                                        <p:tav tm="100000">
                                          <p:val>
                                            <p:strVal val="#ppt_x"/>
                                          </p:val>
                                        </p:tav>
                                      </p:tavLst>
                                    </p:anim>
                                    <p:anim calcmode="lin" valueType="num">
                                      <p:cBhvr additive="base">
                                        <p:cTn id="26" dur="30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7"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00FFFF"/>
                </a:solidFill>
              </a:rPr>
              <a:t>Zdroje</a:t>
            </a:r>
            <a:endParaRPr lang="cs-CZ" b="1" dirty="0">
              <a:solidFill>
                <a:srgbClr val="00FFFF"/>
              </a:solidFill>
            </a:endParaRPr>
          </a:p>
        </p:txBody>
      </p:sp>
      <p:sp>
        <p:nvSpPr>
          <p:cNvPr id="3" name="TextovéPole 2"/>
          <p:cNvSpPr txBox="1"/>
          <p:nvPr/>
        </p:nvSpPr>
        <p:spPr>
          <a:xfrm>
            <a:off x="1403648" y="1459423"/>
            <a:ext cx="6840760" cy="646331"/>
          </a:xfrm>
          <a:prstGeom prst="rect">
            <a:avLst/>
          </a:prstGeom>
          <a:noFill/>
        </p:spPr>
        <p:txBody>
          <a:bodyPr wrap="square" rtlCol="0">
            <a:spAutoFit/>
          </a:bodyPr>
          <a:lstStyle/>
          <a:p>
            <a:r>
              <a:rPr lang="cs-CZ" b="1" dirty="0">
                <a:solidFill>
                  <a:prstClr val="black"/>
                </a:solidFill>
              </a:rPr>
              <a:t>Slovní druhy – Pracovní sešit pro 3. ročník; vydavatel – Nová škola, s.r.o., 2002</a:t>
            </a:r>
          </a:p>
        </p:txBody>
      </p:sp>
    </p:spTree>
    <p:extLst>
      <p:ext uri="{BB962C8B-B14F-4D97-AF65-F5344CB8AC3E}">
        <p14:creationId xmlns:p14="http://schemas.microsoft.com/office/powerpoint/2010/main" val="398307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TotalTime>
  <Words>220</Words>
  <Application>Microsoft Office PowerPoint</Application>
  <PresentationFormat>Předvádění na obrazovce (4:3)</PresentationFormat>
  <Paragraphs>32</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Český jazyk – Slovní druhy</vt:lpstr>
      <vt:lpstr>Slovní druhy</vt:lpstr>
      <vt:lpstr>Částice</vt:lpstr>
      <vt:lpstr>Vyhledej částice ve větách:</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Uživatel</dc:creator>
  <cp:lastModifiedBy>Uživatel</cp:lastModifiedBy>
  <cp:revision>72</cp:revision>
  <dcterms:created xsi:type="dcterms:W3CDTF">2011-12-02T14:06:03Z</dcterms:created>
  <dcterms:modified xsi:type="dcterms:W3CDTF">2012-10-29T12:26:28Z</dcterms:modified>
</cp:coreProperties>
</file>