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wmf" ContentType="image/x-wmf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Default Extension="gif" ContentType="image/gif"/>
  <Override PartName="/ppt/slides/slide7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wmf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8" r:id="rId2"/>
    <p:sldId id="258" r:id="rId3"/>
    <p:sldId id="259" r:id="rId4"/>
    <p:sldId id="264" r:id="rId5"/>
    <p:sldId id="265" r:id="rId6"/>
    <p:sldId id="267" r:id="rId7"/>
    <p:sldId id="263" r:id="rId8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6600"/>
    <a:srgbClr val="0000CC"/>
  </p:clrMru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40" d="100"/>
          <a:sy n="40" d="100"/>
        </p:scale>
        <p:origin x="-1386" y="-10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B081D1E-049D-4FB3-BA89-E8134F7AA8CF}" type="datetimeFigureOut">
              <a:rPr lang="cs-CZ"/>
              <a:pPr>
                <a:defRPr/>
              </a:pPr>
              <a:t>27.1.2014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DFC3B77-7A4C-40CE-A8FA-ED565AED310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5DB5C21-8098-4FD9-868F-28AEFFCFFCBD}" type="datetimeFigureOut">
              <a:rPr lang="cs-CZ"/>
              <a:pPr>
                <a:defRPr/>
              </a:pPr>
              <a:t>27.1.2014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ADD874C-0522-4989-991F-5870A6462BF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ED37063-7F60-4AF5-B79C-F1DDA2F429F4}" type="datetimeFigureOut">
              <a:rPr lang="cs-CZ"/>
              <a:pPr>
                <a:defRPr/>
              </a:pPr>
              <a:t>27.1.2014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12A6509-AD4F-4397-9CA5-43FF1FEE7D1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65B69D1-9C7C-4176-A852-4BE27C2E62C5}" type="datetimeFigureOut">
              <a:rPr lang="cs-CZ"/>
              <a:pPr>
                <a:defRPr/>
              </a:pPr>
              <a:t>27.1.2014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090CF09-3AD6-4C91-B739-C0443FAD76D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08A6DE8-EEE9-49C2-B563-E6E49237E8A3}" type="datetimeFigureOut">
              <a:rPr lang="cs-CZ"/>
              <a:pPr>
                <a:defRPr/>
              </a:pPr>
              <a:t>27.1.2014</a:t>
            </a:fld>
            <a:endParaRPr lang="cs-CZ"/>
          </a:p>
        </p:txBody>
      </p:sp>
      <p:sp>
        <p:nvSpPr>
          <p:cNvPr id="8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3BC40B2-A6CD-41E9-B3A7-BB50D2A142C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6A95036-FCF0-466C-8E3E-5F86FD7DA845}" type="datetimeFigureOut">
              <a:rPr lang="cs-CZ"/>
              <a:pPr>
                <a:defRPr/>
              </a:pPr>
              <a:t>27.1.2014</a:t>
            </a:fld>
            <a:endParaRPr lang="cs-CZ"/>
          </a:p>
        </p:txBody>
      </p:sp>
      <p:sp>
        <p:nvSpPr>
          <p:cNvPr id="4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F25E7EA-F5AB-4A6E-B25E-43164F4F554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C298749-F000-4BAB-9FA0-B1351F232457}" type="datetimeFigureOut">
              <a:rPr lang="cs-CZ"/>
              <a:pPr>
                <a:defRPr/>
              </a:pPr>
              <a:t>27.1.2014</a:t>
            </a:fld>
            <a:endParaRPr lang="cs-CZ"/>
          </a:p>
        </p:txBody>
      </p:sp>
      <p:sp>
        <p:nvSpPr>
          <p:cNvPr id="3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88B6131-C274-4DF1-B439-0CAB01106D9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38C92F1-1669-4C39-8FEB-FED9C9DB7756}" type="datetimeFigureOut">
              <a:rPr lang="cs-CZ"/>
              <a:pPr>
                <a:defRPr/>
              </a:pPr>
              <a:t>27.1.2014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3B3E7D5-049F-49A2-B96E-C12FAE6D676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618AFF7-4617-4ED9-8D67-47839D9D185A}" type="datetimeFigureOut">
              <a:rPr lang="cs-CZ"/>
              <a:pPr>
                <a:defRPr/>
              </a:pPr>
              <a:t>27.1.2014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6363FD8-2728-4B61-AFB1-881F729594F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2F01582-AC26-43D7-BE6A-5C9977BF269A}" type="datetimeFigureOut">
              <a:rPr lang="cs-CZ"/>
              <a:pPr>
                <a:defRPr/>
              </a:pPr>
              <a:t>27.1.2014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14D17E9-B76D-41B1-9962-7CC7DC1B5DF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E28533D-05F9-4A32-8F64-2D3E80103898}" type="datetimeFigureOut">
              <a:rPr lang="cs-CZ"/>
              <a:pPr>
                <a:defRPr/>
              </a:pPr>
              <a:t>27.1.2014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CF9B9C7-A158-470D-A4DC-F1A7710F44E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chemeClr val="accent1">
                <a:tint val="66000"/>
                <a:satMod val="160000"/>
              </a:schemeClr>
            </a:gs>
            <a:gs pos="50000">
              <a:schemeClr val="accent1">
                <a:tint val="44500"/>
                <a:satMod val="160000"/>
              </a:schemeClr>
            </a:gs>
            <a:gs pos="100000">
              <a:schemeClr val="accent1">
                <a:tint val="23500"/>
                <a:satMod val="160000"/>
              </a:schemeClr>
            </a:gs>
          </a:gsLst>
          <a:lin ang="5400000" scaled="0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Zástupný symbol pro nadpis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styl.</a:t>
            </a:r>
          </a:p>
        </p:txBody>
      </p:sp>
      <p:sp>
        <p:nvSpPr>
          <p:cNvPr id="1027" name="Zástupný symbol pro text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 smtClean="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36F2CEE2-F0CB-4678-893C-638663064B8A}" type="datetimeFigureOut">
              <a:rPr lang="cs-CZ"/>
              <a:pPr>
                <a:defRPr/>
              </a:pPr>
              <a:t>27.1.2014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smtClean="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0FD5CF9E-F35F-4923-B088-F32B5B5D5D1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59" r:id="rId1"/>
    <p:sldLayoutId id="2147483658" r:id="rId2"/>
    <p:sldLayoutId id="2147483657" r:id="rId3"/>
    <p:sldLayoutId id="2147483656" r:id="rId4"/>
    <p:sldLayoutId id="2147483655" r:id="rId5"/>
    <p:sldLayoutId id="2147483654" r:id="rId6"/>
    <p:sldLayoutId id="2147483653" r:id="rId7"/>
    <p:sldLayoutId id="2147483652" r:id="rId8"/>
    <p:sldLayoutId id="2147483651" r:id="rId9"/>
    <p:sldLayoutId id="2147483650" r:id="rId10"/>
    <p:sldLayoutId id="2147483649" r:id="rId11"/>
  </p:sldLayoutIdLst>
  <p:txStyles>
    <p:titleStyle>
      <a:lvl1pPr algn="ctr" rtl="0" fontAlgn="base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2pPr>
      <a:lvl3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3pPr>
      <a:lvl4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4pPr>
      <a:lvl5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9pPr>
    </p:titleStyle>
    <p:bodyStyle>
      <a:lvl1pPr marL="342900" indent="-342900" algn="l" rtl="0" fontAlgn="base">
        <a:spcBef>
          <a:spcPct val="20000"/>
        </a:spcBef>
        <a:spcAft>
          <a:spcPct val="0"/>
        </a:spcAft>
        <a:buFont typeface="Arial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fontAlgn="base">
        <a:spcBef>
          <a:spcPct val="20000"/>
        </a:spcBef>
        <a:spcAft>
          <a:spcPct val="0"/>
        </a:spcAft>
        <a:buFont typeface="Arial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fontAlgn="base">
        <a:spcBef>
          <a:spcPct val="20000"/>
        </a:spcBef>
        <a:spcAft>
          <a:spcPct val="0"/>
        </a:spcAft>
        <a:buFont typeface="Arial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fontAlgn="base">
        <a:spcBef>
          <a:spcPct val="20000"/>
        </a:spcBef>
        <a:spcAft>
          <a:spcPct val="0"/>
        </a:spcAft>
        <a:buFont typeface="Arial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fontAlgn="base">
        <a:spcBef>
          <a:spcPct val="20000"/>
        </a:spcBef>
        <a:spcAft>
          <a:spcPct val="0"/>
        </a:spcAft>
        <a:buFont typeface="Arial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wmf"/><Relationship Id="rId7" Type="http://schemas.openxmlformats.org/officeDocument/2006/relationships/image" Target="../media/image7.wmf"/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6.wmf"/><Relationship Id="rId5" Type="http://schemas.openxmlformats.org/officeDocument/2006/relationships/image" Target="../media/image5.gif"/><Relationship Id="rId4" Type="http://schemas.openxmlformats.org/officeDocument/2006/relationships/image" Target="../media/image4.jpeg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900113" y="1412875"/>
            <a:ext cx="7772400" cy="792163"/>
          </a:xfrm>
        </p:spPr>
        <p:txBody>
          <a:bodyPr rtlCol="0">
            <a:normAutofit fontScale="90000"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cs-CZ" sz="4800" b="1" dirty="0" smtClean="0">
                <a:effectLst>
                  <a:outerShdw sx="1000" sy="1000" algn="tl">
                    <a:schemeClr val="tx1"/>
                  </a:outerShdw>
                  <a:reflection endPos="0" dir="5400000" sy="-100000" algn="bl" rotWithShape="0"/>
                </a:effectLst>
              </a:rPr>
              <a:t>Český jazyk</a:t>
            </a:r>
            <a:r>
              <a:rPr lang="cs-CZ" sz="4800" b="1" dirty="0" smtClean="0">
                <a:effectLst>
                  <a:outerShdw sx="1000" sy="1000" algn="tl">
                    <a:schemeClr val="tx1">
                      <a:alpha val="51000"/>
                    </a:schemeClr>
                  </a:outerShdw>
                  <a:reflection endPos="0" dir="5400000" sy="-100000" algn="bl" rotWithShape="0"/>
                </a:effectLst>
              </a:rPr>
              <a:t> – Slovní druhy</a:t>
            </a:r>
            <a:endParaRPr lang="cs-CZ" sz="4800" b="1" dirty="0">
              <a:effectLst>
                <a:outerShdw sx="1000" sy="1000" algn="tl">
                  <a:schemeClr val="tx1">
                    <a:alpha val="51000"/>
                  </a:schemeClr>
                </a:outerShdw>
                <a:reflection endPos="0" dir="5400000" sy="-100000" algn="bl" rotWithShape="0"/>
              </a:effectLst>
            </a:endParaRPr>
          </a:p>
        </p:txBody>
      </p:sp>
      <p:pic>
        <p:nvPicPr>
          <p:cNvPr id="13314" name="Picture 2" descr="C:\Users\Uživatel\Pictures\logo.bmp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2825750" y="5589588"/>
            <a:ext cx="3602038" cy="9334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3315" name="TextovéPole 4"/>
          <p:cNvSpPr txBox="1">
            <a:spLocks noChangeArrowheads="1"/>
          </p:cNvSpPr>
          <p:nvPr/>
        </p:nvSpPr>
        <p:spPr bwMode="auto">
          <a:xfrm>
            <a:off x="1042988" y="620713"/>
            <a:ext cx="7129462" cy="3381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/>
            <a:r>
              <a:rPr lang="cs-CZ" sz="1600">
                <a:latin typeface="Calibri" pitchFamily="34" charset="0"/>
              </a:rPr>
              <a:t>Základní škola a Mateřská škola, Liberec, Barvířská 38/6, příspěvková organizace</a:t>
            </a:r>
          </a:p>
        </p:txBody>
      </p:sp>
      <p:sp>
        <p:nvSpPr>
          <p:cNvPr id="6" name="TextovéPole 5"/>
          <p:cNvSpPr txBox="1"/>
          <p:nvPr/>
        </p:nvSpPr>
        <p:spPr>
          <a:xfrm>
            <a:off x="677863" y="2751138"/>
            <a:ext cx="7848600" cy="1570037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1600" dirty="0">
                <a:latin typeface="+mn-lt"/>
                <a:cs typeface="+mn-cs"/>
              </a:rPr>
              <a:t>Název :      </a:t>
            </a:r>
            <a:r>
              <a:rPr lang="cs-CZ" sz="1600" b="1" dirty="0">
                <a:latin typeface="+mn-lt"/>
                <a:cs typeface="+mn-cs"/>
              </a:rPr>
              <a:t>VY_32_inovace_19 </a:t>
            </a:r>
            <a:r>
              <a:rPr lang="cs-CZ" sz="1600" b="1" dirty="0">
                <a:effectLst>
                  <a:outerShdw sx="1000" sy="1000" algn="tl">
                    <a:schemeClr val="tx1"/>
                  </a:outerShdw>
                  <a:reflection endPos="0" dir="5400000" sy="-100000" algn="bl" rotWithShape="0"/>
                </a:effectLst>
                <a:latin typeface="+mn-lt"/>
                <a:cs typeface="+mn-cs"/>
              </a:rPr>
              <a:t>Český jazyk</a:t>
            </a:r>
            <a:r>
              <a:rPr lang="cs-CZ" sz="1600" b="1" dirty="0">
                <a:effectLst>
                  <a:outerShdw sx="1000" sy="1000" algn="tl">
                    <a:schemeClr val="tx1">
                      <a:alpha val="51000"/>
                    </a:schemeClr>
                  </a:outerShdw>
                  <a:reflection endPos="0" dir="5400000" sy="-100000" algn="bl" rotWithShape="0"/>
                </a:effectLst>
                <a:latin typeface="+mn-lt"/>
                <a:cs typeface="+mn-cs"/>
              </a:rPr>
              <a:t> – </a:t>
            </a:r>
            <a:r>
              <a:rPr lang="cs-CZ" sz="1600" b="1" dirty="0">
                <a:effectLst>
                  <a:outerShdw sx="1000" sy="1000" algn="tl">
                    <a:schemeClr val="tx1">
                      <a:alpha val="51000"/>
                    </a:schemeClr>
                  </a:outerShdw>
                  <a:reflection endPos="0" dir="5400000" sy="-100000" algn="bl" rotWithShape="0"/>
                </a:effectLst>
                <a:latin typeface="+mn-lt"/>
                <a:cs typeface="+mn-cs"/>
              </a:rPr>
              <a:t>Citoslovce</a:t>
            </a:r>
          </a:p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1600" dirty="0">
                <a:latin typeface="+mn-lt"/>
                <a:cs typeface="+mn-cs"/>
              </a:rPr>
              <a:t>Autor:        Iva Mrákotová</a:t>
            </a:r>
          </a:p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1600" dirty="0">
                <a:latin typeface="+mn-lt"/>
                <a:cs typeface="+mn-cs"/>
              </a:rPr>
              <a:t>Období:     </a:t>
            </a:r>
            <a:r>
              <a:rPr lang="cs-CZ" sz="1600" dirty="0">
                <a:latin typeface="+mn-lt"/>
                <a:cs typeface="+mn-cs"/>
              </a:rPr>
              <a:t>b</a:t>
            </a:r>
            <a:r>
              <a:rPr lang="cs-CZ" sz="1600" dirty="0">
                <a:latin typeface="+mn-lt"/>
                <a:cs typeface="+mn-cs"/>
              </a:rPr>
              <a:t>řezen 2012</a:t>
            </a:r>
          </a:p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1600" dirty="0">
                <a:latin typeface="+mn-lt"/>
                <a:cs typeface="+mn-cs"/>
              </a:rPr>
              <a:t>Věková skupina:      3. ročník</a:t>
            </a:r>
          </a:p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1600" dirty="0">
                <a:latin typeface="+mn-lt"/>
                <a:cs typeface="+mn-cs"/>
              </a:rPr>
              <a:t>Tematická oblast:    Český jazyk – Slovní druhy</a:t>
            </a:r>
          </a:p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1600" dirty="0">
                <a:latin typeface="+mn-lt"/>
                <a:cs typeface="+mn-cs"/>
              </a:rPr>
              <a:t>Anotace:    </a:t>
            </a:r>
            <a:r>
              <a:rPr lang="cs-CZ" sz="1600">
                <a:latin typeface="+mn-lt"/>
                <a:cs typeface="+mn-cs"/>
              </a:rPr>
              <a:t>Představení citoslovcí</a:t>
            </a:r>
            <a:endParaRPr lang="cs-CZ" sz="1600" dirty="0">
              <a:latin typeface="+mn-lt"/>
              <a:cs typeface="+mn-cs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7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smtClean="0">
                <a:solidFill>
                  <a:srgbClr val="FF6600"/>
                </a:solidFill>
              </a:rPr>
              <a:t>Slovní druhy</a:t>
            </a:r>
          </a:p>
        </p:txBody>
      </p:sp>
      <p:sp>
        <p:nvSpPr>
          <p:cNvPr id="3" name="TextovéPole 2"/>
          <p:cNvSpPr txBox="1"/>
          <p:nvPr/>
        </p:nvSpPr>
        <p:spPr>
          <a:xfrm>
            <a:off x="468313" y="1379538"/>
            <a:ext cx="7016750" cy="2124075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600" b="1" dirty="0">
                <a:latin typeface="+mn-lt"/>
                <a:cs typeface="+mn-cs"/>
              </a:rPr>
              <a:t>1. Podstatná jména</a:t>
            </a:r>
          </a:p>
          <a:p>
            <a:pPr marL="914400" indent="-914400" fontAlgn="auto">
              <a:spcBef>
                <a:spcPts val="0"/>
              </a:spcBef>
              <a:spcAft>
                <a:spcPts val="0"/>
              </a:spcAft>
              <a:buFontTx/>
              <a:buAutoNum type="arabicPeriod"/>
              <a:defRPr/>
            </a:pPr>
            <a:endParaRPr lang="cs-CZ" sz="4800" b="1" dirty="0">
              <a:latin typeface="+mn-lt"/>
              <a:cs typeface="+mn-cs"/>
            </a:endParaRPr>
          </a:p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cs-CZ" sz="4800" b="1" dirty="0">
              <a:latin typeface="+mn-lt"/>
              <a:cs typeface="+mn-cs"/>
            </a:endParaRPr>
          </a:p>
        </p:txBody>
      </p:sp>
      <p:sp>
        <p:nvSpPr>
          <p:cNvPr id="4" name="TextovéPole 3"/>
          <p:cNvSpPr txBox="1">
            <a:spLocks noChangeArrowheads="1"/>
          </p:cNvSpPr>
          <p:nvPr/>
        </p:nvSpPr>
        <p:spPr bwMode="auto">
          <a:xfrm>
            <a:off x="468313" y="2441575"/>
            <a:ext cx="4319587" cy="1384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3600" b="1">
                <a:latin typeface="Calibri" pitchFamily="34" charset="0"/>
              </a:rPr>
              <a:t>2. Přídavná jména</a:t>
            </a:r>
          </a:p>
          <a:p>
            <a:endParaRPr lang="cs-CZ" sz="4800" b="1">
              <a:latin typeface="Calibri" pitchFamily="34" charset="0"/>
            </a:endParaRPr>
          </a:p>
        </p:txBody>
      </p:sp>
      <p:sp>
        <p:nvSpPr>
          <p:cNvPr id="5" name="TextovéPole 4"/>
          <p:cNvSpPr txBox="1">
            <a:spLocks noChangeArrowheads="1"/>
          </p:cNvSpPr>
          <p:nvPr/>
        </p:nvSpPr>
        <p:spPr bwMode="auto">
          <a:xfrm>
            <a:off x="468313" y="3317875"/>
            <a:ext cx="2851150" cy="6461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3600" b="1">
                <a:latin typeface="Calibri" pitchFamily="34" charset="0"/>
              </a:rPr>
              <a:t>3. Zájmena</a:t>
            </a:r>
          </a:p>
        </p:txBody>
      </p:sp>
      <p:sp>
        <p:nvSpPr>
          <p:cNvPr id="7" name="TextovéPole 6"/>
          <p:cNvSpPr txBox="1">
            <a:spLocks noChangeArrowheads="1"/>
          </p:cNvSpPr>
          <p:nvPr/>
        </p:nvSpPr>
        <p:spPr bwMode="auto">
          <a:xfrm>
            <a:off x="468313" y="4360863"/>
            <a:ext cx="2447925" cy="6461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3600" b="1">
                <a:latin typeface="Calibri" pitchFamily="34" charset="0"/>
              </a:rPr>
              <a:t>4. Číslovky</a:t>
            </a:r>
          </a:p>
        </p:txBody>
      </p:sp>
      <p:sp>
        <p:nvSpPr>
          <p:cNvPr id="8" name="TextovéPole 7"/>
          <p:cNvSpPr txBox="1">
            <a:spLocks noChangeArrowheads="1"/>
          </p:cNvSpPr>
          <p:nvPr/>
        </p:nvSpPr>
        <p:spPr bwMode="auto">
          <a:xfrm>
            <a:off x="508000" y="5373688"/>
            <a:ext cx="2592388" cy="6461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3600" b="1">
                <a:latin typeface="Calibri" pitchFamily="34" charset="0"/>
              </a:rPr>
              <a:t>5. Slovesa</a:t>
            </a:r>
          </a:p>
        </p:txBody>
      </p:sp>
      <p:sp>
        <p:nvSpPr>
          <p:cNvPr id="9" name="TextovéPole 8"/>
          <p:cNvSpPr txBox="1">
            <a:spLocks noChangeArrowheads="1"/>
          </p:cNvSpPr>
          <p:nvPr/>
        </p:nvSpPr>
        <p:spPr bwMode="auto">
          <a:xfrm>
            <a:off x="5037138" y="1401763"/>
            <a:ext cx="2374900" cy="6477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3600" b="1">
                <a:latin typeface="Calibri" pitchFamily="34" charset="0"/>
              </a:rPr>
              <a:t>6. Příslovce</a:t>
            </a:r>
          </a:p>
        </p:txBody>
      </p:sp>
      <p:sp>
        <p:nvSpPr>
          <p:cNvPr id="10" name="TextovéPole 9"/>
          <p:cNvSpPr txBox="1">
            <a:spLocks noChangeArrowheads="1"/>
          </p:cNvSpPr>
          <p:nvPr/>
        </p:nvSpPr>
        <p:spPr bwMode="auto">
          <a:xfrm>
            <a:off x="5037138" y="2441575"/>
            <a:ext cx="2519362" cy="6461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3600" b="1">
                <a:latin typeface="Calibri" pitchFamily="34" charset="0"/>
              </a:rPr>
              <a:t>7. Předložky</a:t>
            </a:r>
          </a:p>
        </p:txBody>
      </p:sp>
      <p:sp>
        <p:nvSpPr>
          <p:cNvPr id="11" name="TextovéPole 10"/>
          <p:cNvSpPr txBox="1">
            <a:spLocks noChangeArrowheads="1"/>
          </p:cNvSpPr>
          <p:nvPr/>
        </p:nvSpPr>
        <p:spPr bwMode="auto">
          <a:xfrm>
            <a:off x="5037138" y="3317875"/>
            <a:ext cx="2195512" cy="6461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3600" b="1">
                <a:latin typeface="Calibri" pitchFamily="34" charset="0"/>
              </a:rPr>
              <a:t>8. Spojky</a:t>
            </a:r>
          </a:p>
        </p:txBody>
      </p:sp>
      <p:sp>
        <p:nvSpPr>
          <p:cNvPr id="12" name="TextovéPole 11"/>
          <p:cNvSpPr txBox="1">
            <a:spLocks noChangeArrowheads="1"/>
          </p:cNvSpPr>
          <p:nvPr/>
        </p:nvSpPr>
        <p:spPr bwMode="auto">
          <a:xfrm>
            <a:off x="5037138" y="4360863"/>
            <a:ext cx="2447925" cy="6461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3600" b="1">
                <a:latin typeface="Calibri" pitchFamily="34" charset="0"/>
              </a:rPr>
              <a:t>9. Částice</a:t>
            </a:r>
          </a:p>
        </p:txBody>
      </p:sp>
      <p:sp>
        <p:nvSpPr>
          <p:cNvPr id="13" name="TextovéPole 12"/>
          <p:cNvSpPr txBox="1">
            <a:spLocks noChangeArrowheads="1"/>
          </p:cNvSpPr>
          <p:nvPr/>
        </p:nvSpPr>
        <p:spPr bwMode="auto">
          <a:xfrm>
            <a:off x="4787900" y="5373688"/>
            <a:ext cx="3063875" cy="6461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3600" b="1">
                <a:solidFill>
                  <a:srgbClr val="FF6600"/>
                </a:solidFill>
                <a:latin typeface="Calibri" pitchFamily="34" charset="0"/>
              </a:rPr>
              <a:t>10. Citoslovce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9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2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2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2000"/>
                            </p:stCondLst>
                            <p:childTnLst>
                              <p:par>
                                <p:cTn id="10" presetID="2" presetClass="entr" presetSubtype="9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4000"/>
                            </p:stCondLst>
                            <p:childTnLst>
                              <p:par>
                                <p:cTn id="15" presetID="2" presetClass="entr" presetSubtype="9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>
                            <p:stCondLst>
                              <p:cond delay="6000"/>
                            </p:stCondLst>
                            <p:childTnLst>
                              <p:par>
                                <p:cTn id="20" presetID="2" presetClass="entr" presetSubtype="9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2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3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8000"/>
                            </p:stCondLst>
                            <p:childTnLst>
                              <p:par>
                                <p:cTn id="25" presetID="2" presetClass="entr" presetSubtype="9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9" fill="hold">
                            <p:stCondLst>
                              <p:cond delay="10000"/>
                            </p:stCondLst>
                            <p:childTnLst>
                              <p:par>
                                <p:cTn id="30" presetID="2" presetClass="entr" presetSubtype="9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2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3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4" fill="hold">
                            <p:stCondLst>
                              <p:cond delay="12000"/>
                            </p:stCondLst>
                            <p:childTnLst>
                              <p:par>
                                <p:cTn id="35" presetID="2" presetClass="entr" presetSubtype="9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9" fill="hold">
                            <p:stCondLst>
                              <p:cond delay="14000"/>
                            </p:stCondLst>
                            <p:childTnLst>
                              <p:par>
                                <p:cTn id="40" presetID="2" presetClass="entr" presetSubtype="9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2" dur="2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3" dur="2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4" fill="hold">
                            <p:stCondLst>
                              <p:cond delay="16000"/>
                            </p:stCondLst>
                            <p:childTnLst>
                              <p:par>
                                <p:cTn id="45" presetID="2" presetClass="entr" presetSubtype="9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7" dur="2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8" dur="2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9" fill="hold">
                            <p:stCondLst>
                              <p:cond delay="18000"/>
                            </p:stCondLst>
                            <p:childTnLst>
                              <p:par>
                                <p:cTn id="50" presetID="2" presetClass="entr" presetSubtype="9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2" dur="2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3" dur="2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4" grpId="0"/>
      <p:bldP spid="5" grpId="0"/>
      <p:bldP spid="7" grpId="0"/>
      <p:bldP spid="8" grpId="0"/>
      <p:bldP spid="9" grpId="0"/>
      <p:bldP spid="10" grpId="0"/>
      <p:bldP spid="11" grpId="0"/>
      <p:bldP spid="12" grpId="0"/>
      <p:bldP spid="13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1" name="Nadpis 1"/>
          <p:cNvSpPr>
            <a:spLocks noGrp="1"/>
          </p:cNvSpPr>
          <p:nvPr>
            <p:ph type="title"/>
          </p:nvPr>
        </p:nvSpPr>
        <p:spPr>
          <a:xfrm>
            <a:off x="344488" y="260350"/>
            <a:ext cx="8229600" cy="1143000"/>
          </a:xfrm>
        </p:spPr>
        <p:txBody>
          <a:bodyPr/>
          <a:lstStyle/>
          <a:p>
            <a:r>
              <a:rPr lang="cs-CZ" b="1" smtClean="0">
                <a:solidFill>
                  <a:srgbClr val="FF6600"/>
                </a:solidFill>
              </a:rPr>
              <a:t>Citoslovce</a:t>
            </a:r>
          </a:p>
        </p:txBody>
      </p:sp>
      <p:sp>
        <p:nvSpPr>
          <p:cNvPr id="3" name="TextovéPole 2"/>
          <p:cNvSpPr txBox="1">
            <a:spLocks noChangeArrowheads="1"/>
          </p:cNvSpPr>
          <p:nvPr/>
        </p:nvSpPr>
        <p:spPr bwMode="auto">
          <a:xfrm>
            <a:off x="704850" y="1549400"/>
            <a:ext cx="8439150" cy="13239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4000" b="1">
                <a:latin typeface="Calibri" pitchFamily="34" charset="0"/>
              </a:rPr>
              <a:t>Citoslovce vyjadřují zvuky, pohyby, nálady, pocity.</a:t>
            </a:r>
          </a:p>
        </p:txBody>
      </p:sp>
      <p:sp>
        <p:nvSpPr>
          <p:cNvPr id="5" name="TextovéPole 4"/>
          <p:cNvSpPr txBox="1">
            <a:spLocks noChangeArrowheads="1"/>
          </p:cNvSpPr>
          <p:nvPr/>
        </p:nvSpPr>
        <p:spPr bwMode="auto">
          <a:xfrm>
            <a:off x="704850" y="3068638"/>
            <a:ext cx="4208463" cy="7699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4400" b="1">
                <a:solidFill>
                  <a:srgbClr val="FF6600"/>
                </a:solidFill>
                <a:latin typeface="Calibri" pitchFamily="34" charset="0"/>
              </a:rPr>
              <a:t>Zvuky a pohyby:</a:t>
            </a:r>
          </a:p>
        </p:txBody>
      </p:sp>
      <p:sp>
        <p:nvSpPr>
          <p:cNvPr id="6" name="TextovéPole 5"/>
          <p:cNvSpPr txBox="1">
            <a:spLocks noChangeArrowheads="1"/>
          </p:cNvSpPr>
          <p:nvPr/>
        </p:nvSpPr>
        <p:spPr bwMode="auto">
          <a:xfrm>
            <a:off x="704850" y="3838575"/>
            <a:ext cx="7899400" cy="7699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4400" b="1">
                <a:latin typeface="Calibri" pitchFamily="34" charset="0"/>
              </a:rPr>
              <a:t>cink, bác, vrz, hop, frnk, dup, hrr</a:t>
            </a:r>
          </a:p>
        </p:txBody>
      </p:sp>
      <p:sp>
        <p:nvSpPr>
          <p:cNvPr id="7" name="TextovéPole 6"/>
          <p:cNvSpPr txBox="1">
            <a:spLocks noChangeArrowheads="1"/>
          </p:cNvSpPr>
          <p:nvPr/>
        </p:nvSpPr>
        <p:spPr bwMode="auto">
          <a:xfrm>
            <a:off x="704850" y="4724400"/>
            <a:ext cx="7827963" cy="7699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4400" b="1">
                <a:solidFill>
                  <a:srgbClr val="FF6600"/>
                </a:solidFill>
                <a:latin typeface="Calibri" pitchFamily="34" charset="0"/>
              </a:rPr>
              <a:t>Nálady a pocity:</a:t>
            </a:r>
          </a:p>
        </p:txBody>
      </p:sp>
      <p:sp>
        <p:nvSpPr>
          <p:cNvPr id="8" name="TextovéPole 7"/>
          <p:cNvSpPr txBox="1">
            <a:spLocks noChangeArrowheads="1"/>
          </p:cNvSpPr>
          <p:nvPr/>
        </p:nvSpPr>
        <p:spPr bwMode="auto">
          <a:xfrm>
            <a:off x="704850" y="5661025"/>
            <a:ext cx="7899400" cy="7699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4400" b="1">
                <a:latin typeface="Calibri" pitchFamily="34" charset="0"/>
              </a:rPr>
              <a:t>jéje, fuj, ach, brr, jejda, hurá, hej 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3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3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3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3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3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3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3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3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3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3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5" grpId="0"/>
      <p:bldP spid="6" grpId="0"/>
      <p:bldP spid="7" grpId="0"/>
      <p:bldP spid="8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5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smtClean="0">
                <a:solidFill>
                  <a:srgbClr val="FF6600"/>
                </a:solidFill>
              </a:rPr>
              <a:t>Vyhledej citoslovce ve větách:</a:t>
            </a:r>
          </a:p>
        </p:txBody>
      </p:sp>
      <p:sp>
        <p:nvSpPr>
          <p:cNvPr id="3" name="TextovéPole 2"/>
          <p:cNvSpPr txBox="1">
            <a:spLocks noChangeArrowheads="1"/>
          </p:cNvSpPr>
          <p:nvPr/>
        </p:nvSpPr>
        <p:spPr bwMode="auto">
          <a:xfrm>
            <a:off x="468313" y="1196975"/>
            <a:ext cx="8675687" cy="52149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4800" b="1">
                <a:latin typeface="Calibri" pitchFamily="34" charset="0"/>
              </a:rPr>
              <a:t>Hurá, jedeme na výlet! Zajíček skáče hop a hop. Ptáček frnk a byl pryč. Jéje, teď jsem to pokazil. To je dobrota mňam, mňam. Žába žbluňk do rybníka. Zvonek zvoní cink, cink. Au, to bolí. Jé, to je zase veselo.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3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3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09" name="TextovéPole 2"/>
          <p:cNvSpPr txBox="1">
            <a:spLocks noChangeArrowheads="1"/>
          </p:cNvSpPr>
          <p:nvPr/>
        </p:nvSpPr>
        <p:spPr bwMode="auto">
          <a:xfrm>
            <a:off x="604838" y="542925"/>
            <a:ext cx="7712075" cy="7683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/>
            <a:r>
              <a:rPr lang="cs-CZ" sz="4400" b="1">
                <a:solidFill>
                  <a:srgbClr val="FF6600"/>
                </a:solidFill>
                <a:latin typeface="Calibri" pitchFamily="34" charset="0"/>
              </a:rPr>
              <a:t>Doplň citoslovce:</a:t>
            </a:r>
          </a:p>
        </p:txBody>
      </p:sp>
      <p:sp>
        <p:nvSpPr>
          <p:cNvPr id="5" name="TextovéPole 4"/>
          <p:cNvSpPr txBox="1">
            <a:spLocks noChangeArrowheads="1"/>
          </p:cNvSpPr>
          <p:nvPr/>
        </p:nvSpPr>
        <p:spPr bwMode="auto">
          <a:xfrm>
            <a:off x="604838" y="3552825"/>
            <a:ext cx="7265987" cy="7683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4400" b="1">
                <a:latin typeface="Calibri" pitchFamily="34" charset="0"/>
              </a:rPr>
              <a:t>Pepík bubnuje </a:t>
            </a:r>
            <a:r>
              <a:rPr lang="cs-CZ" sz="4400" b="1">
                <a:solidFill>
                  <a:srgbClr val="FF6600"/>
                </a:solidFill>
                <a:latin typeface="Calibri" pitchFamily="34" charset="0"/>
              </a:rPr>
              <a:t>………..</a:t>
            </a:r>
            <a:r>
              <a:rPr lang="cs-CZ" sz="4400" b="1">
                <a:latin typeface="Calibri" pitchFamily="34" charset="0"/>
              </a:rPr>
              <a:t> .</a:t>
            </a:r>
          </a:p>
        </p:txBody>
      </p:sp>
      <p:sp>
        <p:nvSpPr>
          <p:cNvPr id="2" name="TextovéPole 1"/>
          <p:cNvSpPr txBox="1">
            <a:spLocks noChangeArrowheads="1"/>
          </p:cNvSpPr>
          <p:nvPr/>
        </p:nvSpPr>
        <p:spPr bwMode="auto">
          <a:xfrm>
            <a:off x="604838" y="1557338"/>
            <a:ext cx="7489825" cy="7683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4400" b="1">
                <a:latin typeface="Calibri" pitchFamily="34" charset="0"/>
              </a:rPr>
              <a:t>Zvoneček zvoní </a:t>
            </a:r>
            <a:r>
              <a:rPr lang="cs-CZ" sz="4400" b="1">
                <a:solidFill>
                  <a:srgbClr val="FF6600"/>
                </a:solidFill>
                <a:latin typeface="Calibri" pitchFamily="34" charset="0"/>
              </a:rPr>
              <a:t>………..</a:t>
            </a:r>
            <a:r>
              <a:rPr lang="cs-CZ" sz="4400" b="1">
                <a:latin typeface="Calibri" pitchFamily="34" charset="0"/>
              </a:rPr>
              <a:t> .</a:t>
            </a:r>
          </a:p>
        </p:txBody>
      </p:sp>
      <p:sp>
        <p:nvSpPr>
          <p:cNvPr id="7" name="TextovéPole 6"/>
          <p:cNvSpPr txBox="1">
            <a:spLocks noChangeArrowheads="1"/>
          </p:cNvSpPr>
          <p:nvPr/>
        </p:nvSpPr>
        <p:spPr bwMode="auto">
          <a:xfrm>
            <a:off x="604838" y="2505075"/>
            <a:ext cx="6192837" cy="7699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4400" b="1">
                <a:latin typeface="Calibri" pitchFamily="34" charset="0"/>
              </a:rPr>
              <a:t>Kravička bučí </a:t>
            </a:r>
            <a:r>
              <a:rPr lang="cs-CZ" sz="4400" b="1">
                <a:solidFill>
                  <a:srgbClr val="FF6600"/>
                </a:solidFill>
                <a:latin typeface="Calibri" pitchFamily="34" charset="0"/>
              </a:rPr>
              <a:t>………..</a:t>
            </a:r>
            <a:r>
              <a:rPr lang="cs-CZ" sz="4400" b="1">
                <a:latin typeface="Calibri" pitchFamily="34" charset="0"/>
              </a:rPr>
              <a:t> .</a:t>
            </a:r>
          </a:p>
        </p:txBody>
      </p:sp>
      <p:sp>
        <p:nvSpPr>
          <p:cNvPr id="16" name="TextovéPole 15"/>
          <p:cNvSpPr txBox="1">
            <a:spLocks noChangeArrowheads="1"/>
          </p:cNvSpPr>
          <p:nvPr/>
        </p:nvSpPr>
        <p:spPr bwMode="auto">
          <a:xfrm>
            <a:off x="604838" y="4508500"/>
            <a:ext cx="7265987" cy="7699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4400" b="1">
                <a:latin typeface="Calibri" pitchFamily="34" charset="0"/>
              </a:rPr>
              <a:t>Holub vrká </a:t>
            </a:r>
            <a:r>
              <a:rPr lang="cs-CZ" sz="4400" b="1">
                <a:solidFill>
                  <a:srgbClr val="FF6600"/>
                </a:solidFill>
                <a:latin typeface="Calibri" pitchFamily="34" charset="0"/>
              </a:rPr>
              <a:t>………..</a:t>
            </a:r>
            <a:r>
              <a:rPr lang="cs-CZ" sz="4400" b="1">
                <a:latin typeface="Calibri" pitchFamily="34" charset="0"/>
              </a:rPr>
              <a:t> .</a:t>
            </a:r>
          </a:p>
        </p:txBody>
      </p:sp>
      <p:sp>
        <p:nvSpPr>
          <p:cNvPr id="4" name="TextovéPole 3"/>
          <p:cNvSpPr txBox="1">
            <a:spLocks noChangeArrowheads="1"/>
          </p:cNvSpPr>
          <p:nvPr/>
        </p:nvSpPr>
        <p:spPr bwMode="auto">
          <a:xfrm>
            <a:off x="604838" y="5541963"/>
            <a:ext cx="6192837" cy="7699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4400" b="1">
                <a:latin typeface="Calibri" pitchFamily="34" charset="0"/>
              </a:rPr>
              <a:t>Auto troubí </a:t>
            </a:r>
            <a:r>
              <a:rPr lang="cs-CZ" sz="4400" b="1">
                <a:solidFill>
                  <a:srgbClr val="FF6600"/>
                </a:solidFill>
                <a:latin typeface="Calibri" pitchFamily="34" charset="0"/>
              </a:rPr>
              <a:t>………..</a:t>
            </a:r>
            <a:r>
              <a:rPr lang="cs-CZ" sz="4400" b="1">
                <a:latin typeface="Calibri" pitchFamily="34" charset="0"/>
              </a:rPr>
              <a:t> .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3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3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3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3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3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3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3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3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3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3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2" grpId="0"/>
      <p:bldP spid="7" grpId="0"/>
      <p:bldP spid="16" grpId="0"/>
      <p:bldP spid="4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3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smtClean="0">
                <a:solidFill>
                  <a:srgbClr val="FF6600"/>
                </a:solidFill>
              </a:rPr>
              <a:t>Doplň citoslovce:</a:t>
            </a:r>
          </a:p>
        </p:txBody>
      </p:sp>
      <p:cxnSp>
        <p:nvCxnSpPr>
          <p:cNvPr id="4" name="Přímá spojnice 3"/>
          <p:cNvCxnSpPr/>
          <p:nvPr/>
        </p:nvCxnSpPr>
        <p:spPr>
          <a:xfrm>
            <a:off x="2195513" y="2754313"/>
            <a:ext cx="1655762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" name="Přímá spojnice 5"/>
          <p:cNvCxnSpPr/>
          <p:nvPr/>
        </p:nvCxnSpPr>
        <p:spPr>
          <a:xfrm>
            <a:off x="2195513" y="4292600"/>
            <a:ext cx="1655762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2195513" y="6021388"/>
            <a:ext cx="1655762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" name="Přímá spojnice 9"/>
          <p:cNvCxnSpPr/>
          <p:nvPr/>
        </p:nvCxnSpPr>
        <p:spPr>
          <a:xfrm>
            <a:off x="6875463" y="2754313"/>
            <a:ext cx="1800225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Přímá spojnice 11"/>
          <p:cNvCxnSpPr/>
          <p:nvPr/>
        </p:nvCxnSpPr>
        <p:spPr>
          <a:xfrm>
            <a:off x="6875463" y="4292600"/>
            <a:ext cx="1800225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Přímá spojnice 13"/>
          <p:cNvCxnSpPr/>
          <p:nvPr/>
        </p:nvCxnSpPr>
        <p:spPr>
          <a:xfrm>
            <a:off x="6875463" y="6021388"/>
            <a:ext cx="1800225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8440" name="Picture 7" descr="C:\Documents and Settings\Doma\Local Settings\Temporary Internet Files\Content.IE5\K9AC53M8\MC900352069[1].wmf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5508625" y="2781300"/>
            <a:ext cx="865188" cy="15367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8441" name="Picture 2" descr="C:\Documents and Settings\Doma\Local Settings\Temporary Internet Files\Content.IE5\0IT3TFN2\MC900326474[1].wmf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5076825" y="1484313"/>
            <a:ext cx="1676400" cy="12874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8442" name="Picture 4" descr="C:\Documents and Settings\Doma\Local Settings\Temporary Internet Files\Content.IE5\WCTCOTHX\MP900446587[1].jpg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5148263" y="4581525"/>
            <a:ext cx="1350962" cy="17494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8443" name="Picture 5" descr="C:\Documents and Settings\Doma\Local Settings\Temporary Internet Files\Content.IE5\U3A1WLAV\MM900336986[1].gif"/>
          <p:cNvPicPr>
            <a:picLocks noChangeAspect="1" noChangeArrowheads="1" noCrop="1"/>
          </p:cNvPicPr>
          <p:nvPr/>
        </p:nvPicPr>
        <p:blipFill>
          <a:blip r:embed="rId5"/>
          <a:srcRect/>
          <a:stretch>
            <a:fillRect/>
          </a:stretch>
        </p:blipFill>
        <p:spPr bwMode="auto">
          <a:xfrm>
            <a:off x="611188" y="4868863"/>
            <a:ext cx="1169987" cy="11684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8444" name="Picture 6" descr="C:\Documents and Settings\Doma\Local Settings\Temporary Internet Files\Content.IE5\WCTCOTHX\MC900435448[1].wmf"/>
          <p:cNvPicPr>
            <a:picLocks noChangeAspect="1" noChangeArrowheads="1"/>
          </p:cNvPicPr>
          <p:nvPr/>
        </p:nvPicPr>
        <p:blipFill>
          <a:blip r:embed="rId6"/>
          <a:srcRect/>
          <a:stretch>
            <a:fillRect/>
          </a:stretch>
        </p:blipFill>
        <p:spPr bwMode="auto">
          <a:xfrm>
            <a:off x="539750" y="3068638"/>
            <a:ext cx="1493838" cy="11731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8445" name="Picture 7" descr="C:\Program Files\Microsoft Office\MEDIA\CAGCAT10\j0299763.wmf"/>
          <p:cNvPicPr>
            <a:picLocks noChangeAspect="1" noChangeArrowheads="1"/>
          </p:cNvPicPr>
          <p:nvPr/>
        </p:nvPicPr>
        <p:blipFill>
          <a:blip r:embed="rId7"/>
          <a:srcRect/>
          <a:stretch>
            <a:fillRect/>
          </a:stretch>
        </p:blipFill>
        <p:spPr bwMode="auto">
          <a:xfrm>
            <a:off x="250825" y="1341438"/>
            <a:ext cx="1828800" cy="15033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57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smtClean="0">
                <a:solidFill>
                  <a:srgbClr val="FF6600"/>
                </a:solidFill>
              </a:rPr>
              <a:t>Zdroje</a:t>
            </a:r>
          </a:p>
        </p:txBody>
      </p:sp>
      <p:sp>
        <p:nvSpPr>
          <p:cNvPr id="3" name="TextovéPole 2"/>
          <p:cNvSpPr txBox="1">
            <a:spLocks noChangeArrowheads="1"/>
          </p:cNvSpPr>
          <p:nvPr/>
        </p:nvSpPr>
        <p:spPr bwMode="auto">
          <a:xfrm>
            <a:off x="1403350" y="1458913"/>
            <a:ext cx="6840538" cy="6461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b="1">
                <a:solidFill>
                  <a:srgbClr val="000000"/>
                </a:solidFill>
                <a:latin typeface="Calibri" pitchFamily="34" charset="0"/>
              </a:rPr>
              <a:t>Slovní druhy – Pracovní sešit pro 3. ročník; vydavatel – Nová škola, s.r.o., 2002</a:t>
            </a:r>
          </a:p>
        </p:txBody>
      </p:sp>
      <p:sp>
        <p:nvSpPr>
          <p:cNvPr id="19459" name="TextovéPole 3"/>
          <p:cNvSpPr txBox="1">
            <a:spLocks noChangeArrowheads="1"/>
          </p:cNvSpPr>
          <p:nvPr/>
        </p:nvSpPr>
        <p:spPr bwMode="auto">
          <a:xfrm>
            <a:off x="1403350" y="2420938"/>
            <a:ext cx="6985000" cy="369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b="1">
                <a:latin typeface="Calibri" pitchFamily="34" charset="0"/>
              </a:rPr>
              <a:t>Kliparty z programu Microsoft Power Point 2010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278</TotalTime>
  <Words>167</Words>
  <Application>Microsoft Office PowerPoint</Application>
  <PresentationFormat>On-screen Show (4:3)</PresentationFormat>
  <Paragraphs>37</Paragraphs>
  <Slides>7</Slides>
  <Notes>0</Notes>
  <HiddenSlides>0</HiddenSlides>
  <MMClips>0</MMClips>
  <ScaleCrop>false</ScaleCrop>
  <HeadingPairs>
    <vt:vector size="6" baseType="variant">
      <vt:variant>
        <vt:lpstr>Použitá písma</vt:lpstr>
      </vt:variant>
      <vt:variant>
        <vt:i4>2</vt:i4>
      </vt:variant>
      <vt:variant>
        <vt:lpstr>Šablona návrhu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10" baseType="lpstr">
      <vt:lpstr>Calibri</vt:lpstr>
      <vt:lpstr>Arial</vt:lpstr>
      <vt:lpstr>Motiv systému Office</vt:lpstr>
      <vt:lpstr>Český jazyk – Slovní druhy</vt:lpstr>
      <vt:lpstr>Slovní druhy</vt:lpstr>
      <vt:lpstr>Citoslovce</vt:lpstr>
      <vt:lpstr>Vyhledej citoslovce ve větách:</vt:lpstr>
      <vt:lpstr>Snímek 5</vt:lpstr>
      <vt:lpstr>Doplň citoslovce:</vt:lpstr>
      <vt:lpstr>Zdroje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Uživatel</dc:creator>
  <cp:lastModifiedBy>DUM</cp:lastModifiedBy>
  <cp:revision>82</cp:revision>
  <dcterms:created xsi:type="dcterms:W3CDTF">2011-12-02T14:06:03Z</dcterms:created>
  <dcterms:modified xsi:type="dcterms:W3CDTF">2014-01-27T17:00:50Z</dcterms:modified>
</cp:coreProperties>
</file>