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5" r:id="rId3"/>
    <p:sldId id="276" r:id="rId4"/>
    <p:sldId id="277" r:id="rId5"/>
    <p:sldId id="278" r:id="rId6"/>
    <p:sldId id="279" r:id="rId7"/>
    <p:sldId id="280" r:id="rId8"/>
    <p:sldId id="271" r:id="rId9"/>
    <p:sldId id="26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006666"/>
    <a:srgbClr val="0066CC"/>
    <a:srgbClr val="0000CC"/>
    <a:srgbClr val="FFE1B9"/>
    <a:srgbClr val="FFFAF0"/>
    <a:srgbClr val="FFFAF5"/>
    <a:srgbClr val="FFF5EB"/>
    <a:srgbClr val="FFEBCD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6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mujsoubor.cz/hry-a-zabava" TargetMode="External"/><Relationship Id="rId13" Type="http://schemas.openxmlformats.org/officeDocument/2006/relationships/hyperlink" Target="http://www.stahuj.centrum.cz/vyvojove_nastroje/ostatni/kodu/" TargetMode="External"/><Relationship Id="rId18" Type="http://schemas.openxmlformats.org/officeDocument/2006/relationships/hyperlink" Target="http://www.top-hry.net/" TargetMode="External"/><Relationship Id="rId3" Type="http://schemas.openxmlformats.org/officeDocument/2006/relationships/audio" Target="../media/audio1.wav"/><Relationship Id="rId21" Type="http://schemas.openxmlformats.org/officeDocument/2006/relationships/hyperlink" Target="http://cz.game24.ru/" TargetMode="External"/><Relationship Id="rId7" Type="http://schemas.openxmlformats.org/officeDocument/2006/relationships/hyperlink" Target="http://www.superhry.cz/" TargetMode="External"/><Relationship Id="rId12" Type="http://schemas.openxmlformats.org/officeDocument/2006/relationships/hyperlink" Target="http://www.ceskehry.cz/" TargetMode="External"/><Relationship Id="rId17" Type="http://schemas.openxmlformats.org/officeDocument/2006/relationships/hyperlink" Target="http://www.newgame.cz/" TargetMode="External"/><Relationship Id="rId25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6" Type="http://schemas.openxmlformats.org/officeDocument/2006/relationships/hyperlink" Target="http://www.game-net.cz/" TargetMode="External"/><Relationship Id="rId20" Type="http://schemas.openxmlformats.org/officeDocument/2006/relationships/hyperlink" Target="http://www.zive.cz/clanky/napiste-si-hru-za-10-minut-i-kdyz-neumite-programovat/sc-3-a-15684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aketka.cz/" TargetMode="External"/><Relationship Id="rId11" Type="http://schemas.openxmlformats.org/officeDocument/2006/relationships/hyperlink" Target="http://www.gamepark.cz/" TargetMode="External"/><Relationship Id="rId24" Type="http://schemas.openxmlformats.org/officeDocument/2006/relationships/image" Target="../media/image7.emf"/><Relationship Id="rId5" Type="http://schemas.openxmlformats.org/officeDocument/2006/relationships/hyperlink" Target="http://www.slunecnice.cz/" TargetMode="External"/><Relationship Id="rId15" Type="http://schemas.openxmlformats.org/officeDocument/2006/relationships/hyperlink" Target="http://www.gamesource.cz/" TargetMode="External"/><Relationship Id="rId23" Type="http://schemas.openxmlformats.org/officeDocument/2006/relationships/image" Target="../media/image6.emf"/><Relationship Id="rId10" Type="http://schemas.openxmlformats.org/officeDocument/2006/relationships/hyperlink" Target="http://www.ceskehry.eu/" TargetMode="External"/><Relationship Id="rId19" Type="http://schemas.openxmlformats.org/officeDocument/2006/relationships/hyperlink" Target="http://www.mojehry.cz/default.asp?sid" TargetMode="External"/><Relationship Id="rId4" Type="http://schemas.openxmlformats.org/officeDocument/2006/relationships/hyperlink" Target="http://www.stahuj.centrum.cz/" TargetMode="External"/><Relationship Id="rId9" Type="http://schemas.openxmlformats.org/officeDocument/2006/relationships/hyperlink" Target="http://stahnu.cz/plne-hry" TargetMode="External"/><Relationship Id="rId14" Type="http://schemas.openxmlformats.org/officeDocument/2006/relationships/hyperlink" Target="http://www.freegame.cz/" TargetMode="External"/><Relationship Id="rId22" Type="http://schemas.openxmlformats.org/officeDocument/2006/relationships/hyperlink" Target="http://www.poker.cz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5" Type="http://schemas.openxmlformats.org/officeDocument/2006/relationships/image" Target="../media/image13.emf"/><Relationship Id="rId4" Type="http://schemas.openxmlformats.org/officeDocument/2006/relationships/image" Target="../media/image12.wmf"/><Relationship Id="rId9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-kantor.eu/cze/ucebnice/informatika.php" TargetMode="External"/><Relationship Id="rId13" Type="http://schemas.openxmlformats.org/officeDocument/2006/relationships/hyperlink" Target="http://www.stahuj.centrum.cz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elektronika.heureka.cz/" TargetMode="External"/><Relationship Id="rId12" Type="http://schemas.openxmlformats.org/officeDocument/2006/relationships/hyperlink" Target="http://www.skodlivysoftware.cz/" TargetMode="External"/><Relationship Id="rId17" Type="http://schemas.openxmlformats.org/officeDocument/2006/relationships/audio" Target="../media/audio1.wav"/><Relationship Id="rId2" Type="http://schemas.openxmlformats.org/officeDocument/2006/relationships/audio" Target="../media/audio1.wav"/><Relationship Id="rId16" Type="http://schemas.openxmlformats.org/officeDocument/2006/relationships/hyperlink" Target="http://office.microsoft.com/cs-cz/images/MC900442026.aspx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tudna.cz/" TargetMode="External"/><Relationship Id="rId11" Type="http://schemas.openxmlformats.org/officeDocument/2006/relationships/hyperlink" Target="http://www.microsoft.com/cze/legalnisoftware/" TargetMode="External"/><Relationship Id="rId5" Type="http://schemas.openxmlformats.org/officeDocument/2006/relationships/hyperlink" Target="http://software.heureka.cz/" TargetMode="External"/><Relationship Id="rId15" Type="http://schemas.openxmlformats.org/officeDocument/2006/relationships/image" Target="../media/image15.gif"/><Relationship Id="rId10" Type="http://schemas.openxmlformats.org/officeDocument/2006/relationships/hyperlink" Target="http://www.microsoft.com/cs-cz/default.aspx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ww.komik.cz/" TargetMode="External"/><Relationship Id="rId14" Type="http://schemas.openxmlformats.org/officeDocument/2006/relationships/hyperlink" Target="http://www.slunecnic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581054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a uživatelské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program, licence, značka, OEM, open SW, Freeware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Software – Autorské právo a licence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VY_32_INOVACE_32_637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8371"/>
            <a:ext cx="223224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chemeClr val="accent6">
                    <a:lumMod val="60000"/>
                    <a:lumOff val="40000"/>
                    <a:alpha val="50000"/>
                  </a:schemeClr>
                </a:solidFill>
                <a:latin typeface="VAGRounded BT"/>
              </a:rPr>
              <a:t>§</a:t>
            </a:r>
            <a:endParaRPr lang="cs-CZ" sz="30000" dirty="0">
              <a:solidFill>
                <a:schemeClr val="accent6">
                  <a:lumMod val="60000"/>
                  <a:lumOff val="40000"/>
                  <a:alpha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autorské právo a licence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Diskutujte na téma typů SW a jejich požadovaného využití.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4"/>
            <a:ext cx="901248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spcBef>
                <a:spcPts val="0"/>
              </a:spcBef>
              <a:buNone/>
            </a:pPr>
            <a:r>
              <a:rPr lang="cs-CZ" sz="2000" dirty="0">
                <a:solidFill>
                  <a:srgbClr val="0070C0"/>
                </a:solidFill>
                <a:cs typeface="Arial" pitchFamily="34" charset="0"/>
              </a:rPr>
              <a:t>Programy oživují počítač a určují jeho požadované použití</a:t>
            </a:r>
            <a:r>
              <a:rPr lang="cs-CZ" sz="2000" dirty="0" smtClean="0">
                <a:solidFill>
                  <a:srgbClr val="0070C0"/>
                </a:solidFill>
                <a:cs typeface="Arial" pitchFamily="34" charset="0"/>
              </a:rPr>
              <a:t>.</a:t>
            </a:r>
          </a:p>
          <a:p>
            <a:pPr marL="0" lvl="1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0070C0"/>
                </a:solidFill>
                <a:cs typeface="Arial" pitchFamily="34" charset="0"/>
              </a:rPr>
              <a:t>Konkrétní programy vytvářejí programátoři a vývojáři, tedy lidé a jejich tvůrčí práce v softwarových firmách. </a:t>
            </a:r>
          </a:p>
          <a:p>
            <a:pPr marL="0" lvl="1" indent="0">
              <a:spcBef>
                <a:spcPts val="0"/>
              </a:spcBef>
              <a:buNone/>
            </a:pPr>
            <a:endParaRPr lang="cs-CZ" sz="2000" dirty="0" smtClean="0">
              <a:solidFill>
                <a:srgbClr val="0070C0"/>
              </a:solidFill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0070C0"/>
                </a:solidFill>
                <a:cs typeface="Arial" pitchFamily="34" charset="0"/>
              </a:rPr>
              <a:t>Na </a:t>
            </a:r>
            <a:r>
              <a:rPr lang="cs-CZ" sz="2000" dirty="0">
                <a:solidFill>
                  <a:srgbClr val="0070C0"/>
                </a:solidFill>
                <a:cs typeface="Arial" pitchFamily="34" charset="0"/>
              </a:rPr>
              <a:t>rozdíl od jiného zboží je program autorské dílo: Nemůžeme si ho koupit jako celek, kupujeme si pouze právo k jeho používání, tzv. licenci. </a:t>
            </a:r>
            <a:endParaRPr lang="cs-CZ" sz="2000" dirty="0" smtClean="0">
              <a:solidFill>
                <a:srgbClr val="0070C0"/>
              </a:solidFill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0070C0"/>
                </a:solidFill>
                <a:cs typeface="Arial" pitchFamily="34" charset="0"/>
              </a:rPr>
              <a:t>Pokud </a:t>
            </a:r>
            <a:r>
              <a:rPr lang="cs-CZ" sz="2000" dirty="0">
                <a:solidFill>
                  <a:srgbClr val="0070C0"/>
                </a:solidFill>
                <a:cs typeface="Arial" pitchFamily="34" charset="0"/>
              </a:rPr>
              <a:t>chceme </a:t>
            </a:r>
            <a:r>
              <a:rPr lang="cs-CZ" sz="2000" dirty="0" smtClean="0">
                <a:solidFill>
                  <a:srgbClr val="0070C0"/>
                </a:solidFill>
                <a:cs typeface="Arial" pitchFamily="34" charset="0"/>
              </a:rPr>
              <a:t>shodný program </a:t>
            </a:r>
            <a:r>
              <a:rPr lang="cs-CZ" sz="2000" dirty="0">
                <a:solidFill>
                  <a:srgbClr val="0070C0"/>
                </a:solidFill>
                <a:cs typeface="Arial" pitchFamily="34" charset="0"/>
              </a:rPr>
              <a:t>používat na více počítacích, můžeme koupit příslušný počet licencí, nebo tzv. multilicenci. </a:t>
            </a:r>
            <a:endParaRPr lang="cs-CZ" sz="2000" dirty="0" smtClean="0">
              <a:solidFill>
                <a:srgbClr val="0070C0"/>
              </a:solidFill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endParaRPr lang="cs-CZ" sz="2000" dirty="0">
              <a:solidFill>
                <a:srgbClr val="0070C0"/>
              </a:solidFill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r>
              <a:rPr lang="cs-CZ" sz="2000" b="1" dirty="0">
                <a:solidFill>
                  <a:srgbClr val="0070C0"/>
                </a:solidFill>
                <a:cs typeface="Arial" pitchFamily="34" charset="0"/>
              </a:rPr>
              <a:t>Licence </a:t>
            </a:r>
            <a:r>
              <a:rPr lang="cs-CZ" sz="2000" dirty="0" smtClean="0">
                <a:solidFill>
                  <a:srgbClr val="0070C0"/>
                </a:solidFill>
                <a:cs typeface="Arial" pitchFamily="34" charset="0"/>
              </a:rPr>
              <a:t>je tedy povolení </a:t>
            </a:r>
            <a:r>
              <a:rPr lang="cs-CZ" sz="2000" dirty="0">
                <a:solidFill>
                  <a:srgbClr val="0070C0"/>
                </a:solidFill>
                <a:cs typeface="Arial" pitchFamily="34" charset="0"/>
              </a:rPr>
              <a:t>k provozování </a:t>
            </a:r>
            <a:r>
              <a:rPr lang="cs-CZ" sz="2000" dirty="0" smtClean="0">
                <a:solidFill>
                  <a:srgbClr val="0070C0"/>
                </a:solidFill>
                <a:cs typeface="Arial" pitchFamily="34" charset="0"/>
              </a:rPr>
              <a:t>= používání </a:t>
            </a:r>
            <a:r>
              <a:rPr lang="cs-CZ" sz="2000" dirty="0">
                <a:solidFill>
                  <a:srgbClr val="0070C0"/>
                </a:solidFill>
                <a:cs typeface="Arial" pitchFamily="34" charset="0"/>
              </a:rPr>
              <a:t>programu</a:t>
            </a:r>
            <a:r>
              <a:rPr lang="cs-CZ" sz="2000" dirty="0" smtClean="0">
                <a:solidFill>
                  <a:srgbClr val="0070C0"/>
                </a:solidFill>
                <a:cs typeface="Arial" pitchFamily="34" charset="0"/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SW jako produkt dle zákona: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144016" y="4293096"/>
            <a:ext cx="903649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Výsledně se jedná o používání legálního nebo nelegálního SW. </a:t>
            </a:r>
          </a:p>
          <a:p>
            <a:pPr marL="0" lvl="1" indent="0" algn="ctr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660066"/>
                </a:solidFill>
                <a:cs typeface="Arial" pitchFamily="34" charset="0"/>
              </a:rPr>
              <a:t>Počítačové pirátství je trestné</a:t>
            </a:r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.</a:t>
            </a:r>
          </a:p>
          <a:p>
            <a:pPr marL="0" lvl="1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lvl="1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006666"/>
                </a:solidFill>
              </a:rPr>
              <a:t>I když se programy bohužel kopírují a stahují všelijak, nikdy v případě zjištění rozhodně nikdo nebude </a:t>
            </a:r>
            <a:r>
              <a:rPr lang="cs-CZ" sz="2000" dirty="0">
                <a:solidFill>
                  <a:srgbClr val="006666"/>
                </a:solidFill>
              </a:rPr>
              <a:t>akceptovat výmluvu - já </a:t>
            </a:r>
            <a:r>
              <a:rPr lang="cs-CZ" sz="2000" dirty="0" smtClean="0">
                <a:solidFill>
                  <a:srgbClr val="006666"/>
                </a:solidFill>
              </a:rPr>
              <a:t>nevěděl, já </a:t>
            </a:r>
            <a:r>
              <a:rPr lang="cs-CZ" sz="2000" dirty="0">
                <a:solidFill>
                  <a:srgbClr val="006666"/>
                </a:solidFill>
              </a:rPr>
              <a:t>myslel, že ... </a:t>
            </a:r>
            <a:endParaRPr lang="cs-CZ" sz="2000" dirty="0" smtClean="0">
              <a:solidFill>
                <a:srgbClr val="006666"/>
              </a:solidFill>
            </a:endParaRPr>
          </a:p>
          <a:p>
            <a:pPr marL="0" lvl="1" indent="0" algn="ctr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660066"/>
                </a:solidFill>
              </a:rPr>
              <a:t>Neznalost </a:t>
            </a:r>
            <a:r>
              <a:rPr lang="cs-CZ" sz="2000" b="1" dirty="0">
                <a:solidFill>
                  <a:srgbClr val="660066"/>
                </a:solidFill>
              </a:rPr>
              <a:t>zákonů neomlouvá</a:t>
            </a:r>
            <a:r>
              <a:rPr lang="cs-CZ" sz="2000" dirty="0">
                <a:solidFill>
                  <a:srgbClr val="660066"/>
                </a:solidFill>
              </a:rPr>
              <a:t>.</a:t>
            </a:r>
            <a:endParaRPr lang="cs-CZ" sz="2000" dirty="0">
              <a:solidFill>
                <a:srgbClr val="660066"/>
              </a:solidFill>
              <a:cs typeface="Arial" pitchFamily="34" charset="0"/>
            </a:endParaRPr>
          </a:p>
          <a:p>
            <a:pPr marL="0" lvl="1" indent="0">
              <a:buNone/>
            </a:pPr>
            <a:endParaRPr lang="cs-CZ" sz="2000" dirty="0">
              <a:solidFill>
                <a:srgbClr val="0070C0"/>
              </a:solidFill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endParaRPr lang="cs-CZ" sz="2000" dirty="0" smtClean="0">
              <a:solidFill>
                <a:srgbClr val="C00000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84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– autorské právo a licence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Proč je důležité vlastnit legální operační systém?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07504" y="1052736"/>
            <a:ext cx="9036496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1. Komerční </a:t>
            </a:r>
            <a:r>
              <a:rPr lang="cs-CZ" sz="2400" b="1" dirty="0">
                <a:solidFill>
                  <a:srgbClr val="0070C0"/>
                </a:solidFill>
              </a:rPr>
              <a:t>programy 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</a:p>
          <a:p>
            <a:pPr marL="182563" indent="269875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Tyto </a:t>
            </a:r>
            <a:r>
              <a:rPr lang="cs-CZ" sz="2400" dirty="0">
                <a:solidFill>
                  <a:srgbClr val="0070C0"/>
                </a:solidFill>
              </a:rPr>
              <a:t>programy </a:t>
            </a:r>
            <a:r>
              <a:rPr lang="cs-CZ" sz="2400" dirty="0" smtClean="0">
                <a:solidFill>
                  <a:srgbClr val="0070C0"/>
                </a:solidFill>
              </a:rPr>
              <a:t>se kupují (licence) </a:t>
            </a:r>
            <a:r>
              <a:rPr lang="cs-CZ" sz="2400" dirty="0">
                <a:solidFill>
                  <a:srgbClr val="0070C0"/>
                </a:solidFill>
              </a:rPr>
              <a:t>podobně jako </a:t>
            </a:r>
            <a:r>
              <a:rPr lang="cs-CZ" sz="2400" dirty="0" smtClean="0">
                <a:solidFill>
                  <a:srgbClr val="0070C0"/>
                </a:solidFill>
              </a:rPr>
              <a:t>jakékoli jiné </a:t>
            </a:r>
            <a:r>
              <a:rPr lang="cs-CZ" sz="2400" dirty="0">
                <a:solidFill>
                  <a:srgbClr val="0070C0"/>
                </a:solidFill>
              </a:rPr>
              <a:t>zboží. </a:t>
            </a:r>
            <a:r>
              <a:rPr lang="cs-CZ" sz="2400" dirty="0" smtClean="0">
                <a:solidFill>
                  <a:srgbClr val="0070C0"/>
                </a:solidFill>
              </a:rPr>
              <a:t>Tedy si vybereme program </a:t>
            </a:r>
            <a:r>
              <a:rPr lang="cs-CZ" sz="2400" dirty="0">
                <a:solidFill>
                  <a:srgbClr val="0070C0"/>
                </a:solidFill>
              </a:rPr>
              <a:t>v </a:t>
            </a:r>
            <a:r>
              <a:rPr lang="cs-CZ" sz="2400" dirty="0" smtClean="0">
                <a:solidFill>
                  <a:srgbClr val="0070C0"/>
                </a:solidFill>
              </a:rPr>
              <a:t>běžném obchodě</a:t>
            </a:r>
            <a:r>
              <a:rPr lang="cs-CZ" sz="2400" dirty="0">
                <a:solidFill>
                  <a:srgbClr val="0070C0"/>
                </a:solidFill>
              </a:rPr>
              <a:t>, </a:t>
            </a:r>
            <a:r>
              <a:rPr lang="cs-CZ" sz="2400" dirty="0" smtClean="0">
                <a:solidFill>
                  <a:srgbClr val="0070C0"/>
                </a:solidFill>
              </a:rPr>
              <a:t>v katalogu</a:t>
            </a:r>
            <a:r>
              <a:rPr lang="cs-CZ" sz="2400" dirty="0">
                <a:solidFill>
                  <a:srgbClr val="0070C0"/>
                </a:solidFill>
              </a:rPr>
              <a:t>, </a:t>
            </a:r>
            <a:r>
              <a:rPr lang="cs-CZ" sz="2400" dirty="0" smtClean="0">
                <a:solidFill>
                  <a:srgbClr val="0070C0"/>
                </a:solidFill>
              </a:rPr>
              <a:t>e-</a:t>
            </a:r>
            <a:r>
              <a:rPr lang="cs-CZ" sz="2400" dirty="0" err="1" smtClean="0">
                <a:solidFill>
                  <a:srgbClr val="0070C0"/>
                </a:solidFill>
              </a:rPr>
              <a:t>shopu</a:t>
            </a:r>
            <a:r>
              <a:rPr lang="cs-CZ" sz="2400" dirty="0">
                <a:solidFill>
                  <a:srgbClr val="0070C0"/>
                </a:solidFill>
              </a:rPr>
              <a:t>, apod., zaplatíme a program nainstalujeme </a:t>
            </a:r>
            <a:r>
              <a:rPr lang="cs-CZ" sz="2400" dirty="0" smtClean="0">
                <a:solidFill>
                  <a:srgbClr val="0070C0"/>
                </a:solidFill>
              </a:rPr>
              <a:t>na svém </a:t>
            </a:r>
            <a:r>
              <a:rPr lang="cs-CZ" sz="2400" dirty="0">
                <a:solidFill>
                  <a:srgbClr val="0070C0"/>
                </a:solidFill>
              </a:rPr>
              <a:t>počítači. 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182563" indent="269875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6666"/>
                </a:solidFill>
              </a:rPr>
              <a:t>Součástí takové verze programu je vlastní </a:t>
            </a:r>
            <a:r>
              <a:rPr lang="cs-CZ" sz="2400" dirty="0">
                <a:solidFill>
                  <a:srgbClr val="006666"/>
                </a:solidFill>
              </a:rPr>
              <a:t>program na nějakém nosiči, (nejčastěji CD, </a:t>
            </a:r>
            <a:r>
              <a:rPr lang="cs-CZ" sz="2400" dirty="0" smtClean="0">
                <a:solidFill>
                  <a:srgbClr val="006666"/>
                </a:solidFill>
              </a:rPr>
              <a:t>DVD, = „krabicová verze“), manuál </a:t>
            </a:r>
            <a:r>
              <a:rPr lang="cs-CZ" sz="2400" dirty="0">
                <a:solidFill>
                  <a:srgbClr val="006666"/>
                </a:solidFill>
              </a:rPr>
              <a:t>(návod k jeho užívání) a </a:t>
            </a:r>
            <a:r>
              <a:rPr lang="cs-CZ" sz="2400" dirty="0" smtClean="0">
                <a:solidFill>
                  <a:srgbClr val="006666"/>
                </a:solidFill>
              </a:rPr>
              <a:t>také </a:t>
            </a:r>
            <a:r>
              <a:rPr lang="cs-CZ" sz="2400" dirty="0">
                <a:solidFill>
                  <a:srgbClr val="006666"/>
                </a:solidFill>
              </a:rPr>
              <a:t>poukaz na </a:t>
            </a:r>
            <a:r>
              <a:rPr lang="cs-CZ" sz="2400" dirty="0" smtClean="0">
                <a:solidFill>
                  <a:srgbClr val="006666"/>
                </a:solidFill>
              </a:rPr>
              <a:t>zákaznickou podporu v případě problému s použitím, buď </a:t>
            </a:r>
            <a:r>
              <a:rPr lang="cs-CZ" sz="2400" dirty="0">
                <a:solidFill>
                  <a:srgbClr val="006666"/>
                </a:solidFill>
              </a:rPr>
              <a:t>pomocí </a:t>
            </a:r>
            <a:r>
              <a:rPr lang="cs-CZ" sz="2400" dirty="0" smtClean="0">
                <a:solidFill>
                  <a:srgbClr val="006666"/>
                </a:solidFill>
              </a:rPr>
              <a:t>e-mailu </a:t>
            </a:r>
            <a:r>
              <a:rPr lang="cs-CZ" sz="2400" dirty="0">
                <a:solidFill>
                  <a:srgbClr val="006666"/>
                </a:solidFill>
              </a:rPr>
              <a:t>nebo </a:t>
            </a:r>
            <a:r>
              <a:rPr lang="cs-CZ" sz="2400" dirty="0" smtClean="0">
                <a:solidFill>
                  <a:srgbClr val="006666"/>
                </a:solidFill>
              </a:rPr>
              <a:t>telefonem, (tzv</a:t>
            </a:r>
            <a:r>
              <a:rPr lang="cs-CZ" sz="2400" dirty="0">
                <a:solidFill>
                  <a:srgbClr val="006666"/>
                </a:solidFill>
              </a:rPr>
              <a:t>. </a:t>
            </a:r>
            <a:r>
              <a:rPr lang="cs-CZ" sz="2400" dirty="0" err="1">
                <a:solidFill>
                  <a:srgbClr val="006666"/>
                </a:solidFill>
              </a:rPr>
              <a:t>hotline</a:t>
            </a:r>
            <a:r>
              <a:rPr lang="cs-CZ" sz="2400" dirty="0">
                <a:solidFill>
                  <a:srgbClr val="006666"/>
                </a:solidFill>
              </a:rPr>
              <a:t>). K </a:t>
            </a:r>
            <a:r>
              <a:rPr lang="cs-CZ" sz="2400" dirty="0" smtClean="0">
                <a:solidFill>
                  <a:srgbClr val="006666"/>
                </a:solidFill>
              </a:rPr>
              <a:t>takto pořízenému programu </a:t>
            </a:r>
            <a:r>
              <a:rPr lang="cs-CZ" sz="2400" dirty="0">
                <a:solidFill>
                  <a:srgbClr val="006666"/>
                </a:solidFill>
              </a:rPr>
              <a:t>máme většinou nárok na zlevněný upgrade, tj. licenci na </a:t>
            </a:r>
            <a:r>
              <a:rPr lang="cs-CZ" sz="2400" dirty="0" smtClean="0">
                <a:solidFill>
                  <a:srgbClr val="006666"/>
                </a:solidFill>
              </a:rPr>
              <a:t>instalaci nové verze </a:t>
            </a:r>
            <a:r>
              <a:rPr lang="cs-CZ" sz="2400" dirty="0">
                <a:solidFill>
                  <a:srgbClr val="006666"/>
                </a:solidFill>
              </a:rPr>
              <a:t>programu za nižší cenu</a:t>
            </a:r>
            <a:r>
              <a:rPr lang="cs-CZ" sz="2400" dirty="0" smtClean="0">
                <a:solidFill>
                  <a:srgbClr val="0066CC"/>
                </a:solidFill>
              </a:rPr>
              <a:t>.</a:t>
            </a:r>
          </a:p>
          <a:p>
            <a:pPr marL="182563" indent="269875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660066"/>
                </a:solidFill>
              </a:rPr>
              <a:t>Mimo této „krabicové“ verze programu jsou čím dál více populární verze síťové, kdy koupíme „Produktový klíč“, což je kód pro legalizaci staženého programu, nebo jeho časové varianty, (platná licence v určitém časovém období, např. rok apod.).</a:t>
            </a:r>
            <a:endParaRPr lang="cs-CZ" sz="2400" dirty="0">
              <a:solidFill>
                <a:srgbClr val="660066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2160240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Druhy licencí SW: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83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– autorské právo a licence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Seznamte se s pojmenováním v AJ i ČJ včetně synonym.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052736"/>
            <a:ext cx="8928992" cy="5112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2. OEM </a:t>
            </a:r>
            <a:r>
              <a:rPr lang="cs-CZ" sz="2400" b="1" dirty="0">
                <a:solidFill>
                  <a:srgbClr val="0070C0"/>
                </a:solidFill>
              </a:rPr>
              <a:t>software 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182563" indent="269875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Jsou programy </a:t>
            </a:r>
            <a:r>
              <a:rPr lang="cs-CZ" sz="2400" dirty="0">
                <a:solidFill>
                  <a:srgbClr val="0070C0"/>
                </a:solidFill>
              </a:rPr>
              <a:t>dodávané </a:t>
            </a:r>
            <a:r>
              <a:rPr lang="cs-CZ" sz="2400" dirty="0" smtClean="0">
                <a:solidFill>
                  <a:srgbClr val="0070C0"/>
                </a:solidFill>
              </a:rPr>
              <a:t>současně s koupí počítače, (či jiného zařízení, obecně s jakýmkoli </a:t>
            </a:r>
            <a:r>
              <a:rPr lang="cs-CZ" sz="2400" dirty="0">
                <a:solidFill>
                  <a:srgbClr val="0070C0"/>
                </a:solidFill>
              </a:rPr>
              <a:t>technickým </a:t>
            </a:r>
            <a:r>
              <a:rPr lang="cs-CZ" sz="2400" dirty="0" smtClean="0">
                <a:solidFill>
                  <a:srgbClr val="0070C0"/>
                </a:solidFill>
              </a:rPr>
              <a:t>(HW) dílem). </a:t>
            </a:r>
          </a:p>
          <a:p>
            <a:pPr marL="182563" indent="269875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6666"/>
                </a:solidFill>
              </a:rPr>
              <a:t>OEM </a:t>
            </a:r>
            <a:r>
              <a:rPr lang="cs-CZ" sz="2400" dirty="0">
                <a:solidFill>
                  <a:srgbClr val="006666"/>
                </a:solidFill>
              </a:rPr>
              <a:t>program je většinou levnější (a to poměrně výrazně) než stejný program komerční. Jeho užívání je však vázáno na technické vybavení, ke kterému byl zakoupen. </a:t>
            </a:r>
            <a:endParaRPr lang="cs-CZ" sz="2400" dirty="0" smtClean="0">
              <a:solidFill>
                <a:srgbClr val="006666"/>
              </a:solidFill>
            </a:endParaRPr>
          </a:p>
          <a:p>
            <a:pPr marL="182563" indent="269875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Nebývá </a:t>
            </a:r>
            <a:r>
              <a:rPr lang="cs-CZ" sz="2400" dirty="0">
                <a:solidFill>
                  <a:srgbClr val="0070C0"/>
                </a:solidFill>
              </a:rPr>
              <a:t>k němu manuál, není nárok na technickou pomoc ani na levný upgrade na vyšší verzi programu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  <a:p>
            <a:pPr marL="182563" indent="269875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660066"/>
                </a:solidFill>
              </a:rPr>
              <a:t>V současné době převažují tyto licence při koupi spotřebního elektronického zboží před jinými variantami.</a:t>
            </a:r>
            <a:endParaRPr lang="cs-CZ" sz="2400" dirty="0">
              <a:solidFill>
                <a:srgbClr val="660066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07504" y="692696"/>
            <a:ext cx="2160240" cy="4320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b="1" smtClean="0">
                <a:solidFill>
                  <a:srgbClr val="002060"/>
                </a:solidFill>
              </a:rPr>
              <a:t>Druhy licencí SW: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222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4" grpId="0" animBg="1"/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324" y="3501008"/>
            <a:ext cx="2687658" cy="1786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– autorské právo a licence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Seznamte se s pojmenováním v AJ i ČJ včetně synonym.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052736"/>
            <a:ext cx="8928992" cy="5112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spcBef>
                <a:spcPts val="0"/>
              </a:spcBef>
              <a:buAutoNum type="arabicPeriod" startAt="3"/>
            </a:pPr>
            <a:r>
              <a:rPr lang="cs-CZ" sz="2400" b="1" dirty="0" smtClean="0">
                <a:solidFill>
                  <a:srgbClr val="0070C0"/>
                </a:solidFill>
              </a:rPr>
              <a:t>Demoverze, </a:t>
            </a:r>
            <a:r>
              <a:rPr lang="cs-CZ" sz="2400" b="1" dirty="0">
                <a:solidFill>
                  <a:srgbClr val="0070C0"/>
                </a:solidFill>
              </a:rPr>
              <a:t>zkušební </a:t>
            </a:r>
            <a:r>
              <a:rPr lang="cs-CZ" sz="2400" b="1" dirty="0" smtClean="0">
                <a:solidFill>
                  <a:srgbClr val="0070C0"/>
                </a:solidFill>
              </a:rPr>
              <a:t>verze, shareware (trial)</a:t>
            </a:r>
          </a:p>
          <a:p>
            <a:pPr marL="182563" indent="269875">
              <a:spcBef>
                <a:spcPts val="0"/>
              </a:spcBef>
              <a:buNone/>
            </a:pPr>
            <a:r>
              <a:rPr lang="cs-CZ" sz="2200" dirty="0" smtClean="0">
                <a:solidFill>
                  <a:srgbClr val="0070C0"/>
                </a:solidFill>
              </a:rPr>
              <a:t>Jedná se o plné či redukované </a:t>
            </a:r>
            <a:r>
              <a:rPr lang="cs-CZ" sz="2200" dirty="0">
                <a:solidFill>
                  <a:srgbClr val="0070C0"/>
                </a:solidFill>
              </a:rPr>
              <a:t>verze programu, které zpravidla mají zablokované ukládání dat, omezení </a:t>
            </a:r>
            <a:r>
              <a:rPr lang="cs-CZ" sz="2200" dirty="0" smtClean="0">
                <a:solidFill>
                  <a:srgbClr val="0070C0"/>
                </a:solidFill>
              </a:rPr>
              <a:t>některých vlastností</a:t>
            </a:r>
            <a:r>
              <a:rPr lang="cs-CZ" sz="2200" dirty="0">
                <a:solidFill>
                  <a:srgbClr val="0070C0"/>
                </a:solidFill>
              </a:rPr>
              <a:t>, případně fungují jen po určitou dobu (trial). Slouží k vyzkoušení funkcí programu před jeho zakoupením.</a:t>
            </a:r>
          </a:p>
          <a:p>
            <a:pPr marL="182563" indent="269875">
              <a:spcBef>
                <a:spcPts val="0"/>
              </a:spcBef>
              <a:buNone/>
            </a:pPr>
            <a:r>
              <a:rPr lang="cs-CZ" sz="2200" dirty="0" smtClean="0">
                <a:solidFill>
                  <a:srgbClr val="0070C0"/>
                </a:solidFill>
              </a:rPr>
              <a:t>Legalizaci a plný chod programu po vyzkoušení zajistíme zaplacením. Po </a:t>
            </a:r>
            <a:r>
              <a:rPr lang="cs-CZ" sz="2200" dirty="0">
                <a:solidFill>
                  <a:srgbClr val="0070C0"/>
                </a:solidFill>
              </a:rPr>
              <a:t>uplynutí doby jsme povinni zaslat autorovi programu stanovený poplatek, nebo program ze svého počítače </a:t>
            </a:r>
            <a:r>
              <a:rPr lang="cs-CZ" sz="2200" dirty="0" smtClean="0">
                <a:solidFill>
                  <a:srgbClr val="0070C0"/>
                </a:solidFill>
              </a:rPr>
              <a:t>vymazat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cs-CZ" sz="800" dirty="0" smtClean="0">
              <a:solidFill>
                <a:srgbClr val="660066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660066"/>
                </a:solidFill>
              </a:rPr>
              <a:t>Nejčastější omezení:</a:t>
            </a:r>
          </a:p>
          <a:p>
            <a:pPr>
              <a:spcBef>
                <a:spcPts val="0"/>
              </a:spcBef>
            </a:pPr>
            <a:r>
              <a:rPr lang="cs-CZ" sz="1800" dirty="0">
                <a:solidFill>
                  <a:srgbClr val="660066"/>
                </a:solidFill>
              </a:rPr>
              <a:t>program funguje jen po určitý počet dnů od instalace</a:t>
            </a:r>
          </a:p>
          <a:p>
            <a:pPr>
              <a:spcBef>
                <a:spcPts val="0"/>
              </a:spcBef>
            </a:pPr>
            <a:r>
              <a:rPr lang="cs-CZ" sz="1800" dirty="0">
                <a:solidFill>
                  <a:srgbClr val="660066"/>
                </a:solidFill>
              </a:rPr>
              <a:t>může být spuštěn jen několikrát (určený </a:t>
            </a:r>
            <a:r>
              <a:rPr lang="cs-CZ" sz="1800" dirty="0" smtClean="0">
                <a:solidFill>
                  <a:srgbClr val="660066"/>
                </a:solidFill>
              </a:rPr>
              <a:t>počet spuštění)</a:t>
            </a:r>
            <a:endParaRPr lang="cs-CZ" sz="1800" dirty="0">
              <a:solidFill>
                <a:srgbClr val="660066"/>
              </a:solidFill>
            </a:endParaRPr>
          </a:p>
          <a:p>
            <a:pPr>
              <a:spcBef>
                <a:spcPts val="0"/>
              </a:spcBef>
            </a:pPr>
            <a:r>
              <a:rPr lang="cs-CZ" sz="1800" dirty="0">
                <a:solidFill>
                  <a:srgbClr val="660066"/>
                </a:solidFill>
              </a:rPr>
              <a:t>vkládá do výstupů identifikační značky (např. u grafických editorů)</a:t>
            </a:r>
          </a:p>
          <a:p>
            <a:pPr>
              <a:spcBef>
                <a:spcPts val="0"/>
              </a:spcBef>
            </a:pPr>
            <a:r>
              <a:rPr lang="cs-CZ" sz="1800" dirty="0">
                <a:solidFill>
                  <a:srgbClr val="660066"/>
                </a:solidFill>
              </a:rPr>
              <a:t>zabraňuje uložení projektů, nebo souborů (např. u editorů zvuku a 3D modelingu)</a:t>
            </a:r>
          </a:p>
          <a:p>
            <a:pPr>
              <a:spcBef>
                <a:spcPts val="0"/>
              </a:spcBef>
            </a:pPr>
            <a:r>
              <a:rPr lang="cs-CZ" sz="1800" dirty="0">
                <a:solidFill>
                  <a:srgbClr val="660066"/>
                </a:solidFill>
              </a:rPr>
              <a:t>je limitován na určité dny užívání (každý den, kdy je program používán, se počítá)</a:t>
            </a:r>
          </a:p>
          <a:p>
            <a:pPr>
              <a:spcBef>
                <a:spcPts val="0"/>
              </a:spcBef>
            </a:pPr>
            <a:r>
              <a:rPr lang="cs-CZ" sz="1800" dirty="0">
                <a:solidFill>
                  <a:srgbClr val="660066"/>
                </a:solidFill>
              </a:rPr>
              <a:t>ukončí se po nastavené časové periodě (typicky mezi 5 a 60 minutami)</a:t>
            </a:r>
          </a:p>
          <a:p>
            <a:pPr>
              <a:spcBef>
                <a:spcPts val="0"/>
              </a:spcBef>
            </a:pPr>
            <a:r>
              <a:rPr lang="cs-CZ" sz="1800" dirty="0">
                <a:solidFill>
                  <a:srgbClr val="660066"/>
                </a:solidFill>
              </a:rPr>
              <a:t>je limitován v počtu použití některých důležitých funkcí (například vypalování CD)</a:t>
            </a:r>
          </a:p>
          <a:p>
            <a:pPr marL="182563" indent="269875">
              <a:spcBef>
                <a:spcPts val="0"/>
              </a:spcBef>
              <a:buNone/>
            </a:pP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07504" y="692696"/>
            <a:ext cx="2160240" cy="4320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b="1" smtClean="0">
                <a:solidFill>
                  <a:srgbClr val="002060"/>
                </a:solidFill>
              </a:rPr>
              <a:t>Druhy licencí SW: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1534"/>
          <a:stretch/>
        </p:blipFill>
        <p:spPr bwMode="auto">
          <a:xfrm>
            <a:off x="5502666" y="3645025"/>
            <a:ext cx="1080743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27" r="7781"/>
          <a:stretch/>
        </p:blipFill>
        <p:spPr bwMode="auto">
          <a:xfrm>
            <a:off x="8128310" y="4437112"/>
            <a:ext cx="1015690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583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4" grpId="0" animBg="1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– autorské právo a licence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Seznamte se s pojmenováním v AJ i ČJ včetně synonym.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052737"/>
            <a:ext cx="892899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AutoNum type="arabicPeriod" startAt="4"/>
            </a:pPr>
            <a:r>
              <a:rPr lang="cs-CZ" sz="2400" b="1" dirty="0" smtClean="0">
                <a:solidFill>
                  <a:srgbClr val="0070C0"/>
                </a:solidFill>
              </a:rPr>
              <a:t>Freeware</a:t>
            </a:r>
            <a:r>
              <a:rPr lang="cs-CZ" sz="2400" dirty="0" smtClean="0"/>
              <a:t> </a:t>
            </a:r>
          </a:p>
          <a:p>
            <a:pPr marL="182563" indent="269875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Programy</a:t>
            </a:r>
            <a:r>
              <a:rPr lang="cs-CZ" sz="2400" dirty="0">
                <a:solidFill>
                  <a:srgbClr val="0070C0"/>
                </a:solidFill>
              </a:rPr>
              <a:t>, které můžeme zdarma používat i šířit. Nesmíme je ale měnit, používat </a:t>
            </a:r>
            <a:r>
              <a:rPr lang="cs-CZ" sz="2400" dirty="0" smtClean="0">
                <a:solidFill>
                  <a:srgbClr val="0070C0"/>
                </a:solidFill>
              </a:rPr>
              <a:t>jako součást svého díla a nabízet </a:t>
            </a:r>
            <a:r>
              <a:rPr lang="cs-CZ" sz="2400" dirty="0">
                <a:solidFill>
                  <a:srgbClr val="0070C0"/>
                </a:solidFill>
              </a:rPr>
              <a:t>za úhradu, apod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  <a:p>
            <a:pPr marL="182563" indent="269875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Tento typ software je jednoznačně nejoblíbenějším, zejména pro komunikaci a zábavu.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07504" y="692696"/>
            <a:ext cx="2160240" cy="4320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b="1" smtClean="0">
                <a:solidFill>
                  <a:srgbClr val="002060"/>
                </a:solidFill>
              </a:rPr>
              <a:t>Druhy licencí SW: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179512" y="3068960"/>
            <a:ext cx="3600400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400" dirty="0" smtClean="0">
                <a:solidFill>
                  <a:srgbClr val="660066"/>
                </a:solidFill>
              </a:rPr>
              <a:t>Oblíbené weby s „Freeware“ odkazy</a:t>
            </a:r>
          </a:p>
          <a:p>
            <a:pPr marL="355600"/>
            <a:r>
              <a:rPr lang="cs-CZ" sz="1400" dirty="0">
                <a:hlinkClick r:id="rId4"/>
              </a:rPr>
              <a:t>http://www.stahuj.centrum.cz/</a:t>
            </a:r>
            <a:endParaRPr lang="cs-CZ" sz="1400" dirty="0"/>
          </a:p>
          <a:p>
            <a:pPr marL="355600"/>
            <a:r>
              <a:rPr lang="cs-CZ" sz="1400" dirty="0">
                <a:hlinkClick r:id="rId5"/>
              </a:rPr>
              <a:t>http://www.slunecnice.cz</a:t>
            </a:r>
            <a:r>
              <a:rPr lang="cs-CZ" sz="1400" dirty="0" smtClean="0">
                <a:hlinkClick r:id="rId5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6"/>
              </a:rPr>
              <a:t>http://raketka.cz</a:t>
            </a:r>
            <a:r>
              <a:rPr lang="cs-CZ" sz="1400" dirty="0" smtClean="0">
                <a:hlinkClick r:id="rId6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7"/>
              </a:rPr>
              <a:t>http://www.superhry.cz</a:t>
            </a:r>
            <a:r>
              <a:rPr lang="cs-CZ" sz="1400" dirty="0" smtClean="0">
                <a:hlinkClick r:id="rId7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mujsoubor.cz/hry-a-zabava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stahnu.cz/plne-hry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10"/>
              </a:rPr>
              <a:t>http://www.ceskehry.eu</a:t>
            </a:r>
            <a:r>
              <a:rPr lang="cs-CZ" sz="1400" dirty="0" smtClean="0">
                <a:hlinkClick r:id="rId10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www.gamepark.cz/</a:t>
            </a:r>
            <a:endParaRPr lang="cs-CZ" sz="1400" dirty="0" smtClean="0"/>
          </a:p>
          <a:p>
            <a:pPr marL="355600"/>
            <a:r>
              <a:rPr lang="cs-CZ" sz="1400" dirty="0" smtClean="0">
                <a:hlinkClick r:id="rId12"/>
              </a:rPr>
              <a:t>http</a:t>
            </a:r>
            <a:r>
              <a:rPr lang="cs-CZ" sz="1400" dirty="0">
                <a:hlinkClick r:id="rId12"/>
              </a:rPr>
              <a:t>://www.ceskehry.cz</a:t>
            </a:r>
            <a:r>
              <a:rPr lang="cs-CZ" sz="1400" dirty="0" smtClean="0">
                <a:hlinkClick r:id="rId12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13"/>
              </a:rPr>
              <a:t>http://www.stahuj.centrum.cz/vyvojove_nastroje/ostatni/kodu</a:t>
            </a:r>
            <a:r>
              <a:rPr lang="cs-CZ" sz="1400" dirty="0" smtClean="0">
                <a:hlinkClick r:id="rId13"/>
              </a:rPr>
              <a:t>/</a:t>
            </a:r>
            <a:endParaRPr lang="cs-CZ" sz="1400" dirty="0" smtClean="0"/>
          </a:p>
          <a:p>
            <a:pPr marL="355600"/>
            <a:endParaRPr lang="cs-CZ" sz="1400" dirty="0"/>
          </a:p>
          <a:p>
            <a:pPr marL="0" indent="0">
              <a:buNone/>
            </a:pPr>
            <a:endParaRPr lang="cs-CZ" sz="1400" dirty="0" smtClean="0">
              <a:solidFill>
                <a:srgbClr val="660066"/>
              </a:solidFill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 bwMode="auto">
          <a:xfrm>
            <a:off x="3707904" y="3068960"/>
            <a:ext cx="5184576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0">
              <a:buNone/>
            </a:pPr>
            <a:r>
              <a:rPr lang="cs-CZ" sz="1400" dirty="0" smtClean="0">
                <a:solidFill>
                  <a:srgbClr val="660066"/>
                </a:solidFill>
              </a:rPr>
              <a:t>a další </a:t>
            </a:r>
            <a:r>
              <a:rPr lang="cs-CZ" sz="1400" dirty="0">
                <a:solidFill>
                  <a:srgbClr val="660066"/>
                </a:solidFill>
              </a:rPr>
              <a:t>zajímavé </a:t>
            </a:r>
            <a:r>
              <a:rPr lang="cs-CZ" sz="1400" dirty="0" smtClean="0">
                <a:solidFill>
                  <a:srgbClr val="660066"/>
                </a:solidFill>
              </a:rPr>
              <a:t>odkazy:</a:t>
            </a:r>
            <a:endParaRPr lang="cs-CZ" sz="1400" dirty="0">
              <a:solidFill>
                <a:srgbClr val="660066"/>
              </a:solidFill>
              <a:hlinkClick r:id="rId14"/>
            </a:endParaRPr>
          </a:p>
          <a:p>
            <a:pPr marL="355600"/>
            <a:r>
              <a:rPr lang="cs-CZ" sz="1400" dirty="0" smtClean="0">
                <a:hlinkClick r:id="rId14"/>
              </a:rPr>
              <a:t>http</a:t>
            </a:r>
            <a:r>
              <a:rPr lang="cs-CZ" sz="1400" dirty="0">
                <a:hlinkClick r:id="rId14"/>
              </a:rPr>
              <a:t>://www.ceskatelevize.cz/porady/1095870977-game-page/</a:t>
            </a:r>
          </a:p>
          <a:p>
            <a:pPr marL="355600"/>
            <a:r>
              <a:rPr lang="cs-CZ" sz="1400" dirty="0" smtClean="0">
                <a:hlinkClick r:id="rId14"/>
              </a:rPr>
              <a:t>http</a:t>
            </a:r>
            <a:r>
              <a:rPr lang="cs-CZ" sz="1400" dirty="0">
                <a:hlinkClick r:id="rId14"/>
              </a:rPr>
              <a:t>://www.freegame.cz</a:t>
            </a:r>
            <a:r>
              <a:rPr lang="cs-CZ" sz="1400" dirty="0" smtClean="0">
                <a:hlinkClick r:id="rId14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www.gamesource.cz/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16"/>
              </a:rPr>
              <a:t>http://www.game-net.cz</a:t>
            </a:r>
            <a:r>
              <a:rPr lang="cs-CZ" sz="1400" dirty="0" smtClean="0">
                <a:hlinkClick r:id="rId16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17"/>
              </a:rPr>
              <a:t>http://www.newgame.cz</a:t>
            </a:r>
            <a:r>
              <a:rPr lang="cs-CZ" sz="1400" dirty="0" smtClean="0">
                <a:hlinkClick r:id="rId17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18"/>
              </a:rPr>
              <a:t>http://www.top-hry.net</a:t>
            </a:r>
            <a:r>
              <a:rPr lang="cs-CZ" sz="1400" dirty="0" smtClean="0">
                <a:hlinkClick r:id="rId18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19"/>
              </a:rPr>
              <a:t>http://www.mojehry.cz/default.asp?sid</a:t>
            </a:r>
            <a:r>
              <a:rPr lang="cs-CZ" sz="1400" dirty="0" smtClean="0"/>
              <a:t>=</a:t>
            </a:r>
          </a:p>
          <a:p>
            <a:pPr marL="355600"/>
            <a:r>
              <a:rPr lang="cs-CZ" sz="1400" dirty="0">
                <a:hlinkClick r:id="rId20"/>
              </a:rPr>
              <a:t>http://www.zive.cz/clanky/napiste-si-hru-za-10-minut-i-kdyz-neumite-programovat/sc-3-a-156844</a:t>
            </a:r>
            <a:r>
              <a:rPr lang="cs-CZ" sz="1400" dirty="0" smtClean="0">
                <a:hlinkClick r:id="rId20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21"/>
              </a:rPr>
              <a:t>http://cz.game24.ru</a:t>
            </a:r>
            <a:r>
              <a:rPr lang="cs-CZ" sz="1400" dirty="0" smtClean="0">
                <a:hlinkClick r:id="rId21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22"/>
              </a:rPr>
              <a:t>http://www.poker.cz</a:t>
            </a:r>
            <a:r>
              <a:rPr lang="cs-CZ" sz="1400" dirty="0" smtClean="0">
                <a:hlinkClick r:id="rId22"/>
              </a:rPr>
              <a:t>/</a:t>
            </a:r>
            <a:endParaRPr lang="cs-CZ" sz="1400" dirty="0" smtClean="0"/>
          </a:p>
          <a:p>
            <a:pPr marL="355600"/>
            <a:endParaRPr lang="cs-CZ" sz="1400" dirty="0" smtClean="0"/>
          </a:p>
          <a:p>
            <a:pPr marL="355600"/>
            <a:endParaRPr lang="cs-CZ" sz="1400" dirty="0"/>
          </a:p>
          <a:p>
            <a:pPr marL="0" indent="0">
              <a:buNone/>
            </a:pPr>
            <a:endParaRPr lang="cs-CZ" sz="1400" dirty="0" smtClean="0">
              <a:solidFill>
                <a:srgbClr val="660066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572" y="3573016"/>
            <a:ext cx="1723787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92697"/>
            <a:ext cx="4092014" cy="905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388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2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4" grpId="0" animBg="1"/>
      <p:bldP spid="13" grpId="0" build="p"/>
      <p:bldP spid="11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– autorské právo a licence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Seznamte se s pojmenováním v AJ i ČJ včetně synonym.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052736"/>
            <a:ext cx="8928992" cy="5112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AutoNum type="arabicPeriod" startAt="5"/>
            </a:pPr>
            <a:r>
              <a:rPr lang="cs-CZ" sz="2400" b="1" dirty="0" smtClean="0">
                <a:solidFill>
                  <a:srgbClr val="0070C0"/>
                </a:solidFill>
              </a:rPr>
              <a:t>GNU/GPL</a:t>
            </a:r>
            <a:r>
              <a:rPr lang="cs-CZ" sz="2400" dirty="0" smtClean="0"/>
              <a:t> </a:t>
            </a:r>
          </a:p>
          <a:p>
            <a:pPr marL="182563" indent="269875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Licence </a:t>
            </a:r>
            <a:r>
              <a:rPr lang="cs-CZ" sz="2400" dirty="0">
                <a:solidFill>
                  <a:srgbClr val="0070C0"/>
                </a:solidFill>
              </a:rPr>
              <a:t>zajištující zcela volný přístup k programům, </a:t>
            </a:r>
            <a:r>
              <a:rPr lang="cs-CZ" sz="2400" dirty="0" smtClean="0">
                <a:solidFill>
                  <a:srgbClr val="0070C0"/>
                </a:solidFill>
              </a:rPr>
              <a:t>GNU </a:t>
            </a:r>
            <a:r>
              <a:rPr lang="cs-CZ" sz="2400" dirty="0">
                <a:solidFill>
                  <a:srgbClr val="0070C0"/>
                </a:solidFill>
              </a:rPr>
              <a:t>znamená doslova „</a:t>
            </a:r>
            <a:r>
              <a:rPr lang="cs-CZ" sz="2400" dirty="0" err="1">
                <a:solidFill>
                  <a:srgbClr val="0070C0"/>
                </a:solidFill>
              </a:rPr>
              <a:t>GNU's</a:t>
            </a:r>
            <a:r>
              <a:rPr lang="cs-CZ" sz="2400" dirty="0">
                <a:solidFill>
                  <a:srgbClr val="0070C0"/>
                </a:solidFill>
              </a:rPr>
              <a:t> Not UNIX“ tedy „GNU není UNIX“. Je to slovní hříčka, označení projektu vývoje volného </a:t>
            </a:r>
            <a:r>
              <a:rPr lang="cs-CZ" sz="2400" dirty="0" smtClean="0">
                <a:solidFill>
                  <a:srgbClr val="0070C0"/>
                </a:solidFill>
              </a:rPr>
              <a:t>(Open, bezplatného</a:t>
            </a:r>
            <a:r>
              <a:rPr lang="cs-CZ" sz="2400" dirty="0">
                <a:solidFill>
                  <a:srgbClr val="0070C0"/>
                </a:solidFill>
              </a:rPr>
              <a:t>) </a:t>
            </a:r>
            <a:r>
              <a:rPr lang="cs-CZ" sz="2400" dirty="0" smtClean="0">
                <a:solidFill>
                  <a:srgbClr val="0070C0"/>
                </a:solidFill>
              </a:rPr>
              <a:t>systému</a:t>
            </a:r>
            <a:r>
              <a:rPr lang="cs-CZ" sz="2400" dirty="0">
                <a:solidFill>
                  <a:srgbClr val="0070C0"/>
                </a:solidFill>
              </a:rPr>
              <a:t>. GPL znamená „General Public Licence“ tedy „Obecná veřejná licence</a:t>
            </a:r>
            <a:r>
              <a:rPr lang="cs-CZ" sz="2400" dirty="0" smtClean="0">
                <a:solidFill>
                  <a:srgbClr val="0070C0"/>
                </a:solidFill>
              </a:rPr>
              <a:t>“.</a:t>
            </a:r>
          </a:p>
          <a:p>
            <a:pPr marL="182563" indent="269875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S takovým </a:t>
            </a:r>
            <a:r>
              <a:rPr lang="cs-CZ" sz="2400" dirty="0">
                <a:solidFill>
                  <a:srgbClr val="0070C0"/>
                </a:solidFill>
              </a:rPr>
              <a:t>programem musí být šířen i jeho zdrojový </a:t>
            </a:r>
            <a:r>
              <a:rPr lang="cs-CZ" sz="2400" dirty="0" smtClean="0">
                <a:solidFill>
                  <a:srgbClr val="0070C0"/>
                </a:solidFill>
              </a:rPr>
              <a:t>kód a </a:t>
            </a:r>
            <a:r>
              <a:rPr lang="cs-CZ" sz="2400" dirty="0">
                <a:solidFill>
                  <a:srgbClr val="0070C0"/>
                </a:solidFill>
              </a:rPr>
              <a:t>každý, kdo má příslušné znalosti, </a:t>
            </a:r>
            <a:r>
              <a:rPr lang="cs-CZ" sz="2400" dirty="0" smtClean="0">
                <a:solidFill>
                  <a:srgbClr val="0070C0"/>
                </a:solidFill>
              </a:rPr>
              <a:t>může </a:t>
            </a:r>
            <a:r>
              <a:rPr lang="cs-CZ" sz="2400" dirty="0">
                <a:solidFill>
                  <a:srgbClr val="0070C0"/>
                </a:solidFill>
              </a:rPr>
              <a:t>proto program upravovat a vylepšovat. Běžní uživatelé počítače mohou tyto programy zdarma používat. Základní myšlenkou tzv. „svobodného“ nebo „otevřeného“ software je </a:t>
            </a:r>
            <a:r>
              <a:rPr lang="cs-CZ" sz="2400" b="1" dirty="0">
                <a:solidFill>
                  <a:srgbClr val="0070C0"/>
                </a:solidFill>
              </a:rPr>
              <a:t>dostupnost programu </a:t>
            </a:r>
            <a:r>
              <a:rPr lang="cs-CZ" sz="2400" dirty="0">
                <a:solidFill>
                  <a:srgbClr val="0070C0"/>
                </a:solidFill>
              </a:rPr>
              <a:t>(nástrojů pro naši práci, </a:t>
            </a:r>
            <a:r>
              <a:rPr lang="cs-CZ" sz="2400" dirty="0" smtClean="0">
                <a:solidFill>
                  <a:srgbClr val="0070C0"/>
                </a:solidFill>
              </a:rPr>
              <a:t>tvorbu) </a:t>
            </a:r>
            <a:r>
              <a:rPr lang="cs-CZ" sz="2400" dirty="0">
                <a:solidFill>
                  <a:srgbClr val="0070C0"/>
                </a:solidFill>
              </a:rPr>
              <a:t>i informací </a:t>
            </a:r>
            <a:r>
              <a:rPr lang="cs-CZ" sz="2400" b="1" dirty="0">
                <a:solidFill>
                  <a:srgbClr val="0070C0"/>
                </a:solidFill>
              </a:rPr>
              <a:t>zdarma pro všechny</a:t>
            </a:r>
            <a:r>
              <a:rPr lang="cs-CZ" sz="2400" dirty="0">
                <a:solidFill>
                  <a:srgbClr val="0070C0"/>
                </a:solidFill>
              </a:rPr>
              <a:t>. 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182563" indent="269875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Existují </a:t>
            </a:r>
            <a:r>
              <a:rPr lang="cs-CZ" sz="2400" dirty="0">
                <a:solidFill>
                  <a:srgbClr val="0070C0"/>
                </a:solidFill>
              </a:rPr>
              <a:t>i další typy licencí pro 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182563" indent="269875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Open </a:t>
            </a:r>
            <a:r>
              <a:rPr lang="cs-CZ" sz="2400" dirty="0">
                <a:solidFill>
                  <a:srgbClr val="0070C0"/>
                </a:solidFill>
              </a:rPr>
              <a:t>Source produkty, ale tato je asi nejznámější. </a:t>
            </a:r>
          </a:p>
          <a:p>
            <a:pPr marL="182563" indent="269875">
              <a:spcBef>
                <a:spcPts val="0"/>
              </a:spcBef>
              <a:buNone/>
            </a:pP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07504" y="692696"/>
            <a:ext cx="2160240" cy="4320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Druhy licencí SW: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869160"/>
            <a:ext cx="3409503" cy="936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347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4" grpId="0" animBg="1"/>
      <p:bldP spid="1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– autorské právo a licence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Seznamte se s pojmenováním v AJ i ČJ včetně synonym.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5112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000" dirty="0">
                <a:solidFill>
                  <a:srgbClr val="0070C0"/>
                </a:solidFill>
              </a:rPr>
              <a:t>Svobodný software má </a:t>
            </a:r>
            <a:r>
              <a:rPr lang="cs-CZ" sz="2000" dirty="0" smtClean="0">
                <a:solidFill>
                  <a:srgbClr val="0070C0"/>
                </a:solidFill>
              </a:rPr>
              <a:t>tedy licence</a:t>
            </a:r>
            <a:r>
              <a:rPr lang="cs-CZ" sz="2000" dirty="0">
                <a:solidFill>
                  <a:srgbClr val="0070C0"/>
                </a:solidFill>
              </a:rPr>
              <a:t>, které </a:t>
            </a:r>
            <a:r>
              <a:rPr lang="cs-CZ" sz="2000" dirty="0" smtClean="0">
                <a:solidFill>
                  <a:srgbClr val="0070C0"/>
                </a:solidFill>
              </a:rPr>
              <a:t>nijak neomezují </a:t>
            </a:r>
            <a:r>
              <a:rPr lang="cs-CZ" sz="2000" dirty="0">
                <a:solidFill>
                  <a:srgbClr val="0070C0"/>
                </a:solidFill>
              </a:rPr>
              <a:t>uživatele. Říkají totiž, že software můžete získat jakýmkoliv způsobem a bude to legální. Nejznámější licence GNU GPL umožňuje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>
                <a:solidFill>
                  <a:srgbClr val="0070C0"/>
                </a:solidFill>
              </a:rPr>
              <a:t> &gt; jakkoliv získat software a používat ho doma nebo ve firmě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>
                <a:solidFill>
                  <a:srgbClr val="0070C0"/>
                </a:solidFill>
              </a:rPr>
              <a:t> &gt; upravovat software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>
                <a:solidFill>
                  <a:srgbClr val="0070C0"/>
                </a:solidFill>
              </a:rPr>
              <a:t> &gt; šířit software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>
              <a:solidFill>
                <a:srgbClr val="0070C0"/>
              </a:solidFill>
            </a:endParaRPr>
          </a:p>
          <a:p>
            <a:pPr marL="0" indent="269875">
              <a:spcBef>
                <a:spcPts val="0"/>
              </a:spcBef>
              <a:buNone/>
            </a:pPr>
            <a:r>
              <a:rPr lang="cs-CZ" sz="2000" dirty="0">
                <a:solidFill>
                  <a:srgbClr val="0070C0"/>
                </a:solidFill>
              </a:rPr>
              <a:t>Všechny tyto činnosti jsou legální – z toho vyplývá, že pokud budete používat svobodný software, nestanete se počítačovým pirátem. Nemusíte vyplňovat žádný formulář o softwarové čistotě nebo se obávat kontroly softwaru ve firmě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marL="0" indent="269875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Programové </a:t>
            </a:r>
            <a:r>
              <a:rPr lang="cs-CZ" sz="2000" dirty="0">
                <a:solidFill>
                  <a:srgbClr val="0070C0"/>
                </a:solidFill>
              </a:rPr>
              <a:t>vybavení, jako je linuxový operační systém, kancelářský balík </a:t>
            </a:r>
            <a:r>
              <a:rPr lang="cs-CZ" sz="2000" dirty="0" err="1" smtClean="0">
                <a:solidFill>
                  <a:srgbClr val="0070C0"/>
                </a:solidFill>
              </a:rPr>
              <a:t>LibreOffice</a:t>
            </a:r>
            <a:r>
              <a:rPr lang="cs-CZ" sz="2000" dirty="0" smtClean="0">
                <a:solidFill>
                  <a:srgbClr val="0070C0"/>
                </a:solidFill>
              </a:rPr>
              <a:t>, </a:t>
            </a:r>
            <a:r>
              <a:rPr lang="cs-CZ" sz="2000" dirty="0" err="1" smtClean="0">
                <a:solidFill>
                  <a:srgbClr val="0070C0"/>
                </a:solidFill>
              </a:rPr>
              <a:t>OpenOffice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>
                <a:solidFill>
                  <a:srgbClr val="0070C0"/>
                </a:solidFill>
              </a:rPr>
              <a:t>nebo třeba webový redakční systém </a:t>
            </a:r>
            <a:r>
              <a:rPr lang="cs-CZ" sz="2000" dirty="0" err="1">
                <a:solidFill>
                  <a:srgbClr val="0070C0"/>
                </a:solidFill>
              </a:rPr>
              <a:t>WordPress</a:t>
            </a:r>
            <a:r>
              <a:rPr lang="cs-CZ" sz="2000" dirty="0">
                <a:solidFill>
                  <a:srgbClr val="0070C0"/>
                </a:solidFill>
              </a:rPr>
              <a:t>, je legální. </a:t>
            </a:r>
            <a:endParaRPr lang="cs-CZ" sz="2000" dirty="0" smtClean="0">
              <a:solidFill>
                <a:srgbClr val="0070C0"/>
              </a:solidFill>
            </a:endParaRPr>
          </a:p>
          <a:p>
            <a:pPr marL="0" indent="269875">
              <a:spcBef>
                <a:spcPts val="0"/>
              </a:spcBef>
              <a:buNone/>
            </a:pPr>
            <a:endParaRPr lang="cs-CZ" sz="2000" dirty="0">
              <a:solidFill>
                <a:srgbClr val="0070C0"/>
              </a:solidFill>
            </a:endParaRPr>
          </a:p>
          <a:p>
            <a:pPr marL="0" indent="269875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660066"/>
                </a:solidFill>
              </a:rPr>
              <a:t>Nebojte </a:t>
            </a:r>
            <a:r>
              <a:rPr lang="cs-CZ" sz="2000" dirty="0">
                <a:solidFill>
                  <a:srgbClr val="660066"/>
                </a:solidFill>
              </a:rPr>
              <a:t>se a používejte legální software – svobodný software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2592288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Open – svobodný SW: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6" r="5252"/>
          <a:stretch/>
        </p:blipFill>
        <p:spPr bwMode="auto">
          <a:xfrm>
            <a:off x="7199697" y="5157192"/>
            <a:ext cx="1309036" cy="1098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445224"/>
            <a:ext cx="3534965" cy="755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76507"/>
            <a:ext cx="3169097" cy="736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263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- úvod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Nalezni případně odpověď na internetu a urči které firmě obrázek patří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484784"/>
            <a:ext cx="87865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znamená zkratka SW – originální slovo a jeho překlad.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jsou typy SW a k čemu který slouží?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jsou programy?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Viděl jsi někdy následující první – levý obrázek? </a:t>
            </a:r>
          </a:p>
          <a:p>
            <a:pPr lvl="1"/>
            <a:r>
              <a:rPr lang="cs-CZ" sz="2400" dirty="0" smtClean="0">
                <a:solidFill>
                  <a:srgbClr val="0070C0"/>
                </a:solidFill>
              </a:rPr>
              <a:t>Co znamená, jaký má význam?</a:t>
            </a:r>
          </a:p>
          <a:p>
            <a:pPr lvl="1"/>
            <a:r>
              <a:rPr lang="cs-CZ" sz="2400" dirty="0" smtClean="0">
                <a:solidFill>
                  <a:srgbClr val="0070C0"/>
                </a:solidFill>
              </a:rPr>
              <a:t>Pokus se logicky odvodit co znamenají oba obrázky vůči sobě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 descr="K:\DUM_JS\DUM_JS\zdroj\emotikony MS Office\MC90044042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700808"/>
            <a:ext cx="1599960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861048"/>
            <a:ext cx="1800200" cy="1551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37112"/>
            <a:ext cx="1584176" cy="1365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zdroje a vytvořené materiály,</a:t>
            </a:r>
          </a:p>
          <a:p>
            <a:pPr lvl="1"/>
            <a:r>
              <a:rPr lang="cs-CZ" sz="1400" dirty="0" smtClean="0"/>
              <a:t>Soukup Jiří, Multimediální komponenty a prezentace v aplikacích, skripta UJEP Ústí n. L., 2008</a:t>
            </a:r>
          </a:p>
          <a:p>
            <a:pPr lvl="1"/>
            <a:r>
              <a:rPr lang="cs-CZ" sz="1400" dirty="0" smtClean="0"/>
              <a:t>Soukup Jiří a kol, Multimédia ve výuce, </a:t>
            </a:r>
            <a:r>
              <a:rPr lang="cs-CZ" sz="1400" dirty="0" err="1" smtClean="0"/>
              <a:t>skriptum</a:t>
            </a:r>
            <a:r>
              <a:rPr lang="cs-CZ" sz="1400" dirty="0" smtClean="0"/>
              <a:t> UJEP Ústí n. L.,2004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140968"/>
            <a:ext cx="8062439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355600"/>
            <a:r>
              <a:rPr lang="cs-CZ" sz="1600" dirty="0">
                <a:hlinkClick r:id="rId5"/>
              </a:rPr>
              <a:t>http://software.heureka.cz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6"/>
              </a:rPr>
              <a:t>http://www.studna.cz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://elektronika.heureka.cz/</a:t>
            </a:r>
            <a:endParaRPr lang="cs-CZ" sz="1600" dirty="0"/>
          </a:p>
          <a:p>
            <a:pPr marL="355600"/>
            <a:r>
              <a:rPr lang="cs-CZ" sz="1600" dirty="0">
                <a:hlinkClick r:id="rId8"/>
              </a:rPr>
              <a:t>http://www.i-kantor.eu/cze/ucebnice/informatika.php</a:t>
            </a:r>
            <a:endParaRPr lang="cs-CZ" sz="1600" dirty="0"/>
          </a:p>
          <a:p>
            <a:pPr marL="355600"/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www.komik.cz/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www.microsoft.com/cs-cz/default.aspx</a:t>
            </a:r>
            <a:endParaRPr lang="cs-CZ" sz="1600" dirty="0" smtClean="0"/>
          </a:p>
          <a:p>
            <a:pPr marL="355600"/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://www.microsoft.com/cze/legalnisoftware</a:t>
            </a:r>
            <a:r>
              <a:rPr lang="cs-CZ" sz="1600" dirty="0" smtClean="0">
                <a:hlinkClick r:id="rId11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12"/>
              </a:rPr>
              <a:t>http://www.skodlivysoftware.cz</a:t>
            </a:r>
            <a:r>
              <a:rPr lang="cs-CZ" sz="1600" dirty="0" smtClean="0">
                <a:hlinkClick r:id="rId12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13"/>
              </a:rPr>
              <a:t>http://www.stahuj.centrum.cz</a:t>
            </a:r>
            <a:r>
              <a:rPr lang="cs-CZ" sz="1600" dirty="0" smtClean="0">
                <a:hlinkClick r:id="rId13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14"/>
              </a:rPr>
              <a:t>http://www.slunecnice.cz</a:t>
            </a:r>
            <a:r>
              <a:rPr lang="cs-CZ" sz="1600" dirty="0" smtClean="0">
                <a:hlinkClick r:id="rId14"/>
              </a:rPr>
              <a:t>/</a:t>
            </a:r>
            <a:endParaRPr lang="cs-CZ" sz="1600" dirty="0" smtClean="0"/>
          </a:p>
          <a:p>
            <a:pPr marL="355600"/>
            <a:endParaRPr lang="cs-CZ" sz="16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318" y="155679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279194"/>
            <a:ext cx="80303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400" dirty="0" err="1" smtClean="0"/>
              <a:t>emotikony</a:t>
            </a:r>
            <a:r>
              <a:rPr lang="cs-CZ" sz="1400" dirty="0" smtClean="0"/>
              <a:t> a kliparty sady MS-Office, dostupné také na</a:t>
            </a:r>
          </a:p>
          <a:p>
            <a:pPr lvl="1"/>
            <a:r>
              <a:rPr lang="cs-CZ" sz="1400" dirty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office.microsoft.com/cs-cz/images/MC900442026.aspx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4080</TotalTime>
  <Words>1575</Words>
  <Application>Microsoft Office PowerPoint</Application>
  <PresentationFormat>Předvádění na obrazovce (4:3)</PresentationFormat>
  <Paragraphs>186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Software – autorské právo a licence</vt:lpstr>
      <vt:lpstr>Software – autorské právo a licence</vt:lpstr>
      <vt:lpstr>Software – autorské právo a licence</vt:lpstr>
      <vt:lpstr>Software – autorské právo a licence</vt:lpstr>
      <vt:lpstr>Software – autorské právo a licence</vt:lpstr>
      <vt:lpstr>Software – autorské právo a licence</vt:lpstr>
      <vt:lpstr>Software – autorské právo a licence</vt:lpstr>
      <vt:lpstr>Software - úvod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SKOLA</cp:lastModifiedBy>
  <cp:revision>236</cp:revision>
  <dcterms:created xsi:type="dcterms:W3CDTF">2010-11-01T23:40:31Z</dcterms:created>
  <dcterms:modified xsi:type="dcterms:W3CDTF">2014-01-20T07:12:46Z</dcterms:modified>
</cp:coreProperties>
</file>