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87" r:id="rId4"/>
    <p:sldId id="284" r:id="rId5"/>
    <p:sldId id="286" r:id="rId6"/>
    <p:sldId id="285" r:id="rId7"/>
    <p:sldId id="288" r:id="rId8"/>
    <p:sldId id="291" r:id="rId9"/>
    <p:sldId id="292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22. 1. 2014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22. 1. 2014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22. 1. 2014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22. 1. 2014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22. 1. 2014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22. 1. 2014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audio" Target="../media/audio1.wav"/><Relationship Id="rId7" Type="http://schemas.openxmlformats.org/officeDocument/2006/relationships/image" Target="../media/image6.emf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11" Type="http://schemas.openxmlformats.org/officeDocument/2006/relationships/image" Target="../media/image10.emf"/><Relationship Id="rId5" Type="http://schemas.openxmlformats.org/officeDocument/2006/relationships/image" Target="../media/image4.emf"/><Relationship Id="rId10" Type="http://schemas.openxmlformats.org/officeDocument/2006/relationships/image" Target="../media/image9.emf"/><Relationship Id="rId4" Type="http://schemas.openxmlformats.org/officeDocument/2006/relationships/image" Target="../media/image3.emf"/><Relationship Id="rId9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0.png"/><Relationship Id="rId18" Type="http://schemas.openxmlformats.org/officeDocument/2006/relationships/image" Target="../media/image24.png"/><Relationship Id="rId3" Type="http://schemas.openxmlformats.org/officeDocument/2006/relationships/audio" Target="../media/audio1.wav"/><Relationship Id="rId21" Type="http://schemas.openxmlformats.org/officeDocument/2006/relationships/image" Target="../media/image26.png"/><Relationship Id="rId7" Type="http://schemas.openxmlformats.org/officeDocument/2006/relationships/image" Target="../media/image17.png"/><Relationship Id="rId12" Type="http://schemas.microsoft.com/office/2007/relationships/hdphoto" Target="../media/hdphoto4.wdp"/><Relationship Id="rId1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2.png"/><Relationship Id="rId20" Type="http://schemas.openxmlformats.org/officeDocument/2006/relationships/image" Target="../media/image25.emf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9.png"/><Relationship Id="rId5" Type="http://schemas.openxmlformats.org/officeDocument/2006/relationships/image" Target="../media/image16.png"/><Relationship Id="rId15" Type="http://schemas.openxmlformats.org/officeDocument/2006/relationships/image" Target="../media/image21.png"/><Relationship Id="rId23" Type="http://schemas.openxmlformats.org/officeDocument/2006/relationships/audio" Target="../media/audio1.wav"/><Relationship Id="rId10" Type="http://schemas.microsoft.com/office/2007/relationships/hdphoto" Target="../media/hdphoto3.wdp"/><Relationship Id="rId19" Type="http://schemas.microsoft.com/office/2007/relationships/hdphoto" Target="../media/hdphoto6.wdp"/><Relationship Id="rId4" Type="http://schemas.openxmlformats.org/officeDocument/2006/relationships/image" Target="../media/image15.jpg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audio" Target="../media/audio1.wav"/><Relationship Id="rId21" Type="http://schemas.openxmlformats.org/officeDocument/2006/relationships/audio" Target="../media/audio1.wav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1" Type="http://schemas.openxmlformats.org/officeDocument/2006/relationships/audio" Target="../media/audio1.wav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1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hlechci.cz/K-pocitaci/Silikonova-klavesnice/" TargetMode="External"/><Relationship Id="rId13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komik.cz/" TargetMode="External"/><Relationship Id="rId12" Type="http://schemas.openxmlformats.org/officeDocument/2006/relationships/image" Target="../media/image4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lavesnice-mysi.cz/vyber/progaming-klavesnice" TargetMode="External"/><Relationship Id="rId11" Type="http://schemas.openxmlformats.org/officeDocument/2006/relationships/hyperlink" Target="http://vyuka-ict.ic.cz/index.php?p=16" TargetMode="External"/><Relationship Id="rId5" Type="http://schemas.openxmlformats.org/officeDocument/2006/relationships/hyperlink" Target="http://www.loupak.cz/" TargetMode="External"/><Relationship Id="rId10" Type="http://schemas.openxmlformats.org/officeDocument/2006/relationships/hyperlink" Target="http://www.suntech.cz/produkt/276072-iris-rucni-skener-irispen-express-7-tuzka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interlink.tsbohemia.cz/-a4tech-g800v-profesionalni-herni-klavesnice-usb_d159462.htm" TargetMode="External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70582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vybavení - hardware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počítače, hardware, periferie, klávesnice,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myš,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scaner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Informatika 3 - vstupní </a:t>
            </a:r>
            <a:r>
              <a:rPr lang="cs-CZ" sz="2400" b="1" dirty="0" smtClean="0"/>
              <a:t>hardware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VY_32_INOVACE_33_667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Vstupní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Soutěž v napsání co největšího počtu počítačových periferií.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86409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Periferie – připojitelná zařízení: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i="1" dirty="0" smtClean="0">
                <a:solidFill>
                  <a:srgbClr val="002060"/>
                </a:solidFill>
              </a:rPr>
              <a:t>(přeneseno z významu „okrajová součást“, tedy to, co se připojuje a není vevnitř skříně)</a:t>
            </a:r>
            <a:endParaRPr lang="cs-CZ" sz="1800" i="1" dirty="0">
              <a:solidFill>
                <a:srgbClr val="002060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5496" y="1556792"/>
            <a:ext cx="9108504" cy="1440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u="sng" dirty="0" smtClean="0">
                <a:solidFill>
                  <a:srgbClr val="0070C0"/>
                </a:solidFill>
              </a:rPr>
              <a:t>vstupní</a:t>
            </a:r>
            <a:r>
              <a:rPr lang="cs-CZ" altLang="cs-CZ" sz="2400" b="1" i="1" dirty="0" smtClean="0">
                <a:solidFill>
                  <a:srgbClr val="0070C0"/>
                </a:solidFill>
              </a:rPr>
              <a:t> – klávesnice, myš, skener, grafické-audio-video přístroje, … 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dirty="0" smtClean="0">
                <a:solidFill>
                  <a:srgbClr val="0070C0"/>
                </a:solidFill>
              </a:rPr>
              <a:t>výstupní – monitor, tiskárna, reproduktory, …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400" b="1" i="1" dirty="0" smtClean="0">
                <a:solidFill>
                  <a:srgbClr val="0070C0"/>
                </a:solidFill>
              </a:rPr>
              <a:t>kombinované (multifunkční, vstupně-výstupní)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84984"/>
            <a:ext cx="1218572" cy="866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110" y="3068960"/>
            <a:ext cx="172086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55530"/>
            <a:ext cx="1368151" cy="901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5013176"/>
            <a:ext cx="1828211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37112"/>
            <a:ext cx="720080" cy="680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1186778" cy="1413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96952"/>
            <a:ext cx="3389313" cy="297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5610">
            <a:off x="6258396" y="5104640"/>
            <a:ext cx="576064" cy="867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Vstupní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ovládání a vstup dat pro různá zařízení.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280" y="2780928"/>
            <a:ext cx="3928200" cy="2398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Klávesnice: 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4248473" cy="2043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>
          <a:xfrm>
            <a:off x="107504" y="1196752"/>
            <a:ext cx="8651304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Klávesnice je základní vstupní zařízení počítače a je </a:t>
            </a:r>
            <a:r>
              <a:rPr lang="cs-CZ" altLang="cs-CZ" sz="2000" dirty="0" smtClean="0">
                <a:solidFill>
                  <a:srgbClr val="0070C0"/>
                </a:solidFill>
              </a:rPr>
              <a:t>nutná k jeho práci. </a:t>
            </a:r>
            <a:r>
              <a:rPr lang="cs-CZ" altLang="cs-CZ" sz="2000" dirty="0">
                <a:solidFill>
                  <a:srgbClr val="0070C0"/>
                </a:solidFill>
              </a:rPr>
              <a:t>V dnešní době existují různé mutace klávesnic a to nejen klávesnice pro různé národy s různými písmy ale i klávesnice </a:t>
            </a:r>
            <a:r>
              <a:rPr lang="cs-CZ" altLang="cs-CZ" sz="2000" dirty="0" smtClean="0">
                <a:solidFill>
                  <a:srgbClr val="0070C0"/>
                </a:solidFill>
              </a:rPr>
              <a:t>ergonomické </a:t>
            </a:r>
            <a:r>
              <a:rPr lang="cs-CZ" altLang="cs-CZ" sz="2000" dirty="0">
                <a:solidFill>
                  <a:srgbClr val="0070C0"/>
                </a:solidFill>
              </a:rPr>
              <a:t>(pro větší pohodlí), </a:t>
            </a:r>
            <a:r>
              <a:rPr lang="cs-CZ" altLang="cs-CZ" sz="2000" dirty="0" smtClean="0">
                <a:solidFill>
                  <a:srgbClr val="0070C0"/>
                </a:solidFill>
              </a:rPr>
              <a:t>multimediální </a:t>
            </a:r>
            <a:r>
              <a:rPr lang="cs-CZ" altLang="cs-CZ" sz="2000" dirty="0">
                <a:solidFill>
                  <a:srgbClr val="0070C0"/>
                </a:solidFill>
              </a:rPr>
              <a:t>(spousta tlačítek navíc</a:t>
            </a:r>
            <a:r>
              <a:rPr lang="cs-CZ" altLang="cs-CZ" sz="2000" dirty="0" smtClean="0">
                <a:solidFill>
                  <a:srgbClr val="0070C0"/>
                </a:solidFill>
              </a:rPr>
              <a:t>), herní (zvláštní herní ovladače) </a:t>
            </a:r>
            <a:r>
              <a:rPr lang="cs-CZ" altLang="cs-CZ" sz="2000" dirty="0">
                <a:solidFill>
                  <a:srgbClr val="0070C0"/>
                </a:solidFill>
              </a:rPr>
              <a:t>a </a:t>
            </a:r>
            <a:r>
              <a:rPr lang="cs-CZ" altLang="cs-CZ" sz="2000" dirty="0" smtClean="0">
                <a:solidFill>
                  <a:srgbClr val="0070C0"/>
                </a:solidFill>
              </a:rPr>
              <a:t>buď kabelové, nebo bezdrátové a dokonce i silikonové (pružné) a virtuální (interaktivní projekce na libovolnou plochu)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1800" dirty="0" smtClean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1800" dirty="0" smtClean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1800" dirty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1800" dirty="0" smtClean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1800" dirty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altLang="cs-CZ" sz="2000" dirty="0" smtClean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Klávesnice je spolu s myší </a:t>
            </a:r>
            <a:r>
              <a:rPr lang="cs-CZ" altLang="cs-CZ" sz="2000" dirty="0" smtClean="0">
                <a:solidFill>
                  <a:srgbClr val="0070C0"/>
                </a:solidFill>
              </a:rPr>
              <a:t>nejdůležitější </a:t>
            </a:r>
            <a:r>
              <a:rPr lang="cs-CZ" altLang="cs-CZ" sz="2000" dirty="0">
                <a:solidFill>
                  <a:srgbClr val="0070C0"/>
                </a:solidFill>
              </a:rPr>
              <a:t>vstupní zařízení počítače, jejíž prostřednictvím probíhá veškerá komunikace mezi uživatelem a počítačem. Používá se k zadávání dat, podle nichž jsou řízeny </a:t>
            </a:r>
            <a:r>
              <a:rPr lang="cs-CZ" altLang="cs-CZ" sz="2000" dirty="0" smtClean="0">
                <a:solidFill>
                  <a:srgbClr val="0070C0"/>
                </a:solidFill>
              </a:rPr>
              <a:t>programy, </a:t>
            </a:r>
            <a:r>
              <a:rPr lang="cs-CZ" altLang="cs-CZ" sz="2000" dirty="0">
                <a:solidFill>
                  <a:srgbClr val="0070C0"/>
                </a:solidFill>
              </a:rPr>
              <a:t>včetně </a:t>
            </a:r>
            <a:r>
              <a:rPr lang="cs-CZ" altLang="cs-CZ" sz="2000" dirty="0" smtClean="0">
                <a:solidFill>
                  <a:srgbClr val="0070C0"/>
                </a:solidFill>
              </a:rPr>
              <a:t>ovládání funkcí </a:t>
            </a:r>
            <a:r>
              <a:rPr lang="cs-CZ" altLang="cs-CZ" sz="2000" dirty="0">
                <a:solidFill>
                  <a:srgbClr val="0070C0"/>
                </a:solidFill>
              </a:rPr>
              <a:t>operačního </a:t>
            </a:r>
            <a:r>
              <a:rPr lang="cs-CZ" altLang="cs-CZ" sz="2000" dirty="0" smtClean="0">
                <a:solidFill>
                  <a:srgbClr val="0070C0"/>
                </a:solidFill>
              </a:rPr>
              <a:t>systému a zadávání textových a číselných dat pro spuštěné aplikace (psaní textů, ovládání her, archivace dokumentů a multimédií apod.)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482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Vstupní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Popis ovládání klávesnice.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Popis klávesnice - zóny: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512" y="436510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základní alfanumerické klávesy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klávesy numerické </a:t>
            </a:r>
            <a:r>
              <a:rPr lang="cs-CZ" altLang="cs-CZ" sz="2000" dirty="0" smtClean="0">
                <a:solidFill>
                  <a:srgbClr val="0070C0"/>
                </a:solidFill>
              </a:rPr>
              <a:t>klávesnice (čísla a znaménka)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funkční </a:t>
            </a:r>
            <a:r>
              <a:rPr lang="cs-CZ" altLang="cs-CZ" sz="2000" dirty="0" smtClean="0">
                <a:solidFill>
                  <a:srgbClr val="0070C0"/>
                </a:solidFill>
              </a:rPr>
              <a:t>klávesy (řídící funkce chodu programů)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>
                <a:solidFill>
                  <a:srgbClr val="0070C0"/>
                </a:solidFill>
              </a:rPr>
              <a:t>speciální klávesy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 smtClean="0">
                <a:solidFill>
                  <a:srgbClr val="0070C0"/>
                </a:solidFill>
              </a:rPr>
              <a:t>klávesa „úniku“ – </a:t>
            </a:r>
            <a:r>
              <a:rPr lang="cs-CZ" altLang="cs-CZ" sz="2000" dirty="0" err="1" smtClean="0">
                <a:solidFill>
                  <a:srgbClr val="0070C0"/>
                </a:solidFill>
              </a:rPr>
              <a:t>Esc</a:t>
            </a:r>
            <a:r>
              <a:rPr lang="cs-CZ" altLang="cs-CZ" sz="2000" dirty="0" smtClean="0">
                <a:solidFill>
                  <a:srgbClr val="0070C0"/>
                </a:solidFill>
              </a:rPr>
              <a:t> (</a:t>
            </a:r>
            <a:r>
              <a:rPr lang="cs-CZ" altLang="cs-CZ" sz="2000" dirty="0" err="1" smtClean="0">
                <a:solidFill>
                  <a:srgbClr val="0070C0"/>
                </a:solidFill>
              </a:rPr>
              <a:t>Escape</a:t>
            </a:r>
            <a:r>
              <a:rPr lang="cs-CZ" altLang="cs-CZ" sz="2000" dirty="0" smtClean="0">
                <a:solidFill>
                  <a:srgbClr val="0070C0"/>
                </a:solidFill>
              </a:rPr>
              <a:t>)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 smtClean="0">
                <a:solidFill>
                  <a:srgbClr val="0070C0"/>
                </a:solidFill>
              </a:rPr>
              <a:t>pohyb kurzoru - šipky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altLang="cs-CZ" sz="2000" dirty="0" smtClean="0">
                <a:solidFill>
                  <a:srgbClr val="0070C0"/>
                </a:solidFill>
              </a:rPr>
              <a:t>klávesy pro ovládání multimédií</a:t>
            </a:r>
            <a:endParaRPr lang="cs-CZ" altLang="cs-CZ" sz="2000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8828087" cy="305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087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Vstupní periferie počítačů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Popis významu důležitých kláves.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57606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Základní rozdělení klávesnice – důležité řídící klávesy: </a:t>
            </a: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0" y="4221088"/>
            <a:ext cx="4572000" cy="2088232"/>
          </a:xfrm>
          <a:prstGeom prst="rect">
            <a:avLst/>
          </a:prstGeom>
        </p:spPr>
        <p:txBody>
          <a:bodyPr vert="horz" anchor="t">
            <a:normAutofit fontScale="92500"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>
                <a:solidFill>
                  <a:srgbClr val="0070C0"/>
                </a:solidFill>
              </a:rPr>
              <a:t>ENTER – potvrzení </a:t>
            </a:r>
            <a:r>
              <a:rPr lang="cs-CZ" sz="1900" dirty="0" smtClean="0">
                <a:solidFill>
                  <a:srgbClr val="0070C0"/>
                </a:solidFill>
              </a:rPr>
              <a:t>(odeslání dat)</a:t>
            </a:r>
            <a:endParaRPr lang="cs-CZ" sz="19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>
                <a:solidFill>
                  <a:srgbClr val="0070C0"/>
                </a:solidFill>
              </a:rPr>
              <a:t>ESCAPE (</a:t>
            </a:r>
            <a:r>
              <a:rPr lang="cs-CZ" sz="1900" dirty="0" err="1">
                <a:solidFill>
                  <a:srgbClr val="0070C0"/>
                </a:solidFill>
              </a:rPr>
              <a:t>Esc</a:t>
            </a:r>
            <a:r>
              <a:rPr lang="cs-CZ" sz="1900" dirty="0">
                <a:solidFill>
                  <a:srgbClr val="0070C0"/>
                </a:solidFill>
              </a:rPr>
              <a:t>) – konec</a:t>
            </a: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SHIFT </a:t>
            </a:r>
            <a:r>
              <a:rPr lang="cs-CZ" sz="1900" dirty="0">
                <a:solidFill>
                  <a:srgbClr val="0070C0"/>
                </a:solidFill>
              </a:rPr>
              <a:t>– </a:t>
            </a:r>
            <a:r>
              <a:rPr lang="cs-CZ" sz="1900" dirty="0" smtClean="0">
                <a:solidFill>
                  <a:srgbClr val="0070C0"/>
                </a:solidFill>
              </a:rPr>
              <a:t>malá/velká</a:t>
            </a:r>
            <a:r>
              <a:rPr lang="cs-CZ" sz="1900" dirty="0">
                <a:solidFill>
                  <a:srgbClr val="0070C0"/>
                </a:solidFill>
              </a:rPr>
              <a:t> </a:t>
            </a:r>
            <a:r>
              <a:rPr lang="cs-CZ" sz="1900" dirty="0" smtClean="0">
                <a:solidFill>
                  <a:srgbClr val="0070C0"/>
                </a:solidFill>
              </a:rPr>
              <a:t>písmena (znaky) + pom. funkce</a:t>
            </a: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Caps </a:t>
            </a:r>
            <a:r>
              <a:rPr lang="cs-CZ" sz="1900" dirty="0" err="1" smtClean="0">
                <a:solidFill>
                  <a:srgbClr val="0070C0"/>
                </a:solidFill>
              </a:rPr>
              <a:t>Lock</a:t>
            </a:r>
            <a:r>
              <a:rPr lang="cs-CZ" sz="1900" dirty="0" smtClean="0">
                <a:solidFill>
                  <a:srgbClr val="0070C0"/>
                </a:solidFill>
              </a:rPr>
              <a:t> – přepnutí malá/velká</a:t>
            </a: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err="1" smtClean="0">
                <a:solidFill>
                  <a:srgbClr val="0070C0"/>
                </a:solidFill>
              </a:rPr>
              <a:t>Tab</a:t>
            </a:r>
            <a:r>
              <a:rPr lang="cs-CZ" sz="1900" dirty="0" smtClean="0">
                <a:solidFill>
                  <a:srgbClr val="0070C0"/>
                </a:solidFill>
              </a:rPr>
              <a:t> – tabelátor (odskok)</a:t>
            </a:r>
            <a:endParaRPr lang="cs-CZ" sz="19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BACKSPACE– vymazat doleva</a:t>
            </a:r>
            <a:endParaRPr lang="cs-CZ" sz="19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DELETE </a:t>
            </a:r>
            <a:r>
              <a:rPr lang="cs-CZ" sz="1900" dirty="0">
                <a:solidFill>
                  <a:srgbClr val="0070C0"/>
                </a:solidFill>
              </a:rPr>
              <a:t>(</a:t>
            </a:r>
            <a:r>
              <a:rPr lang="cs-CZ" sz="1900" dirty="0" err="1">
                <a:solidFill>
                  <a:srgbClr val="0070C0"/>
                </a:solidFill>
              </a:rPr>
              <a:t>Del</a:t>
            </a:r>
            <a:r>
              <a:rPr lang="cs-CZ" sz="1900" dirty="0">
                <a:solidFill>
                  <a:srgbClr val="0070C0"/>
                </a:solidFill>
              </a:rPr>
              <a:t>) </a:t>
            </a:r>
            <a:r>
              <a:rPr lang="cs-CZ" sz="1900" dirty="0" smtClean="0">
                <a:solidFill>
                  <a:srgbClr val="0070C0"/>
                </a:solidFill>
              </a:rPr>
              <a:t>– vymazat na pozici kurzoru či</a:t>
            </a:r>
            <a:endParaRPr lang="cs-CZ" sz="1900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8830235" cy="3056965"/>
          </a:xfrm>
          <a:prstGeom prst="rect">
            <a:avLst/>
          </a:prstGeom>
        </p:spPr>
      </p:pic>
      <p:sp>
        <p:nvSpPr>
          <p:cNvPr id="16" name="Zástupný symbol pro obsah 2"/>
          <p:cNvSpPr>
            <a:spLocks noGrp="1"/>
          </p:cNvSpPr>
          <p:nvPr/>
        </p:nvSpPr>
        <p:spPr>
          <a:xfrm>
            <a:off x="4572000" y="4221088"/>
            <a:ext cx="4392488" cy="2088232"/>
          </a:xfrm>
          <a:prstGeom prst="rect">
            <a:avLst/>
          </a:prstGeom>
        </p:spPr>
        <p:txBody>
          <a:bodyPr vert="horz" anchor="t">
            <a:normAutofit fontScale="92500"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>
                <a:solidFill>
                  <a:srgbClr val="0070C0"/>
                </a:solidFill>
              </a:rPr>
              <a:t>CTRL – </a:t>
            </a:r>
            <a:r>
              <a:rPr lang="cs-CZ" sz="1900" dirty="0" smtClean="0">
                <a:solidFill>
                  <a:srgbClr val="0070C0"/>
                </a:solidFill>
              </a:rPr>
              <a:t>řídící funkce chodu </a:t>
            </a:r>
            <a:r>
              <a:rPr lang="cs-CZ" sz="1900" dirty="0">
                <a:solidFill>
                  <a:srgbClr val="0070C0"/>
                </a:solidFill>
              </a:rPr>
              <a:t>programu</a:t>
            </a: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ALT </a:t>
            </a:r>
            <a:r>
              <a:rPr lang="cs-CZ" sz="1900" dirty="0">
                <a:solidFill>
                  <a:srgbClr val="0070C0"/>
                </a:solidFill>
              </a:rPr>
              <a:t>– různá funkce pro vstup dat </a:t>
            </a:r>
            <a:endParaRPr lang="cs-CZ" sz="1900" dirty="0" smtClean="0">
              <a:solidFill>
                <a:srgbClr val="0070C0"/>
              </a:solidFill>
            </a:endParaRPr>
          </a:p>
          <a:p>
            <a:pPr marL="384429" lvl="1" indent="0">
              <a:spcBef>
                <a:spcPts val="0"/>
              </a:spcBef>
              <a:buNone/>
            </a:pPr>
            <a:r>
              <a:rPr lang="cs-CZ" sz="1500" dirty="0" smtClean="0">
                <a:solidFill>
                  <a:srgbClr val="0070C0"/>
                </a:solidFill>
              </a:rPr>
              <a:t>levý a pravý grafický</a:t>
            </a:r>
            <a:endParaRPr lang="cs-CZ" sz="15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SPACE - mezerník</a:t>
            </a:r>
            <a:endParaRPr lang="cs-CZ" sz="19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err="1" smtClean="0">
                <a:solidFill>
                  <a:srgbClr val="0070C0"/>
                </a:solidFill>
              </a:rPr>
              <a:t>syst</a:t>
            </a:r>
            <a:r>
              <a:rPr lang="cs-CZ" sz="1900" dirty="0" smtClean="0">
                <a:solidFill>
                  <a:srgbClr val="0070C0"/>
                </a:solidFill>
              </a:rPr>
              <a:t> – vstup do menu operačního systému</a:t>
            </a:r>
            <a:endParaRPr lang="cs-CZ" sz="1900" dirty="0">
              <a:solidFill>
                <a:srgbClr val="0070C0"/>
              </a:solidFill>
            </a:endParaRP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smtClean="0">
                <a:solidFill>
                  <a:srgbClr val="0070C0"/>
                </a:solidFill>
              </a:rPr>
              <a:t>ŠIPKY </a:t>
            </a:r>
            <a:r>
              <a:rPr lang="cs-CZ" sz="1900" dirty="0">
                <a:solidFill>
                  <a:srgbClr val="0070C0"/>
                </a:solidFill>
              </a:rPr>
              <a:t>– </a:t>
            </a:r>
            <a:r>
              <a:rPr lang="cs-CZ" sz="1900" dirty="0" smtClean="0">
                <a:solidFill>
                  <a:srgbClr val="0070C0"/>
                </a:solidFill>
              </a:rPr>
              <a:t>orientace pohybu</a:t>
            </a:r>
          </a:p>
          <a:p>
            <a:pPr marL="263525" indent="-254000"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cs-CZ" sz="1900" dirty="0" err="1" smtClean="0">
                <a:solidFill>
                  <a:srgbClr val="0070C0"/>
                </a:solidFill>
              </a:rPr>
              <a:t>Num</a:t>
            </a:r>
            <a:r>
              <a:rPr lang="cs-CZ" sz="1900" dirty="0" smtClean="0">
                <a:solidFill>
                  <a:srgbClr val="0070C0"/>
                </a:solidFill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</a:rPr>
              <a:t>Lock</a:t>
            </a:r>
            <a:r>
              <a:rPr lang="cs-CZ" sz="1900" dirty="0" smtClean="0">
                <a:solidFill>
                  <a:srgbClr val="0070C0"/>
                </a:solidFill>
              </a:rPr>
              <a:t> – přepínač číslic a </a:t>
            </a:r>
          </a:p>
          <a:p>
            <a:pPr marL="384429" lvl="1" indent="0">
              <a:spcBef>
                <a:spcPts val="0"/>
              </a:spcBef>
              <a:buNone/>
            </a:pPr>
            <a:r>
              <a:rPr lang="cs-CZ" sz="1500" dirty="0" smtClean="0">
                <a:solidFill>
                  <a:srgbClr val="0070C0"/>
                </a:solidFill>
              </a:rPr>
              <a:t>kurzorové růžice ovládání směru pohybu</a:t>
            </a:r>
            <a:endParaRPr lang="cs-CZ" sz="1500" dirty="0">
              <a:solidFill>
                <a:srgbClr val="0070C0"/>
              </a:solidFill>
            </a:endParaRPr>
          </a:p>
          <a:p>
            <a:pPr marL="578358" indent="-514350">
              <a:spcBef>
                <a:spcPts val="0"/>
              </a:spcBef>
              <a:buFont typeface="+mj-lt"/>
              <a:buAutoNum type="arabicPeriod"/>
            </a:pPr>
            <a:endParaRPr lang="cs-CZ" sz="19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24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Vstupní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Pracovní list s obrázky – přiřadit popis.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Typy klávesnic: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79512" y="2636912"/>
            <a:ext cx="8651304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základní    –    multimediální    –   ergonomické   -   herní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kombinované   -   podsvícené   -   speciální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35" b="21696"/>
          <a:stretch/>
        </p:blipFill>
        <p:spPr>
          <a:xfrm>
            <a:off x="323528" y="1484784"/>
            <a:ext cx="1944216" cy="7213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2222" l="0" r="100000">
                        <a14:foregroundMark x1="6667" y1="36667" x2="73333" y2="13333"/>
                        <a14:foregroundMark x1="75000" y1="14444" x2="93333" y2="43333"/>
                        <a14:foregroundMark x1="1667" y1="43333" x2="1667" y2="43333"/>
                        <a14:backgroundMark x1="2500" y1="33333" x2="75833" y2="8889"/>
                        <a14:backgroundMark x1="1667" y1="38889" x2="3333" y2="34444"/>
                        <a14:backgroundMark x1="94167" y1="31111" x2="80833" y2="11111"/>
                        <a14:backgroundMark x1="833" y1="51111" x2="833" y2="53333"/>
                        <a14:backgroundMark x1="833" y1="47778" x2="833" y2="47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171" b="6168"/>
          <a:stretch/>
        </p:blipFill>
        <p:spPr>
          <a:xfrm>
            <a:off x="6444208" y="4581128"/>
            <a:ext cx="2496176" cy="16036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2500" y1="41111" x2="6667" y2="73333"/>
                        <a14:foregroundMark x1="34167" y1="68889" x2="34167" y2="68889"/>
                        <a14:foregroundMark x1="4167" y1="37778" x2="64167" y2="37778"/>
                        <a14:foregroundMark x1="25833" y1="36667" x2="88333" y2="11111"/>
                        <a14:foregroundMark x1="45833" y1="25556" x2="67500" y2="14444"/>
                        <a14:foregroundMark x1="90000" y1="14444" x2="95000" y2="38889"/>
                        <a14:foregroundMark x1="90000" y1="45556" x2="80833" y2="48889"/>
                        <a14:foregroundMark x1="86667" y1="7778" x2="77500" y2="11111"/>
                        <a14:foregroundMark x1="90833" y1="6667" x2="90833" y2="11111"/>
                        <a14:foregroundMark x1="92500" y1="20000" x2="95833" y2="35556"/>
                        <a14:foregroundMark x1="94167" y1="20000" x2="96667" y2="35556"/>
                        <a14:backgroundMark x1="3333" y1="27778" x2="30833" y2="25556"/>
                        <a14:backgroundMark x1="32500" y1="24444" x2="75000" y2="1111"/>
                        <a14:backgroundMark x1="96667" y1="6667" x2="99167" y2="24444"/>
                        <a14:backgroundMark x1="99167" y1="31111" x2="99167" y2="33333"/>
                        <a14:backgroundMark x1="75833" y1="4444" x2="82500" y2="1111"/>
                        <a14:backgroundMark x1="84167" y1="1111" x2="88333" y2="1111"/>
                        <a14:backgroundMark x1="95833" y1="72222" x2="51667" y2="95556"/>
                        <a14:backgroundMark x1="2500" y1="94444" x2="8333" y2="96667"/>
                        <a14:backgroundMark x1="1667" y1="81111" x2="1667" y2="84444"/>
                        <a14:backgroundMark x1="12500" y1="97778" x2="20833" y2="98889"/>
                        <a14:backgroundMark x1="27500" y1="97778" x2="31667" y2="97778"/>
                        <a14:backgroundMark x1="99167" y1="63333" x2="99167" y2="63333"/>
                        <a14:backgroundMark x1="99167" y1="36667" x2="99167" y2="3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043678"/>
            <a:ext cx="1872208" cy="14041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111" b="9555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24744"/>
            <a:ext cx="1764120" cy="132309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0" r="99167">
                        <a14:foregroundMark x1="5833" y1="34444" x2="5833" y2="34444"/>
                        <a14:foregroundMark x1="4167" y1="52222" x2="4167" y2="52222"/>
                        <a14:foregroundMark x1="4167" y1="47778" x2="4167" y2="47778"/>
                        <a14:foregroundMark x1="4167" y1="45556" x2="4167" y2="45556"/>
                        <a14:backgroundMark x1="833" y1="65556" x2="833" y2="65556"/>
                        <a14:backgroundMark x1="833" y1="33333" x2="833" y2="33333"/>
                        <a14:backgroundMark x1="2500" y1="36667" x2="2500" y2="3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0" y="3284984"/>
            <a:ext cx="2016224" cy="151216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333" b="80000" l="1667" r="100000">
                        <a14:foregroundMark x1="25000" y1="7778" x2="94167" y2="36667"/>
                        <a14:foregroundMark x1="22500" y1="7778" x2="22500" y2="7778"/>
                        <a14:backgroundMark x1="31667" y1="4444" x2="43333" y2="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8002"/>
          <a:stretch/>
        </p:blipFill>
        <p:spPr>
          <a:xfrm>
            <a:off x="3275856" y="3284984"/>
            <a:ext cx="2088232" cy="1284232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416" y="1052736"/>
            <a:ext cx="2771800" cy="13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1980728" cy="111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69160"/>
            <a:ext cx="1800200" cy="1099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6011" b="77596" l="0" r="100000">
                        <a14:foregroundMark x1="86579" y1="28962" x2="51842" y2="27322"/>
                        <a14:foregroundMark x1="17368" y1="14754" x2="23947" y2="10383"/>
                        <a14:foregroundMark x1="28684" y1="10383" x2="33421" y2="14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806" b="20419"/>
          <a:stretch/>
        </p:blipFill>
        <p:spPr bwMode="auto">
          <a:xfrm>
            <a:off x="2339752" y="4005064"/>
            <a:ext cx="2691445" cy="943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429000"/>
            <a:ext cx="1527259" cy="1261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157192"/>
            <a:ext cx="2160240" cy="999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341965"/>
            <a:ext cx="2771800" cy="209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564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Vstupní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Kde se můžete setkat ve veřejných místech s obdobným zařízením?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Myš a polohovací zařízení: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1196752"/>
            <a:ext cx="8651304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Slouží k ovládání graficky řízených programů,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C00000"/>
                </a:solidFill>
              </a:rPr>
              <a:t>Myš – </a:t>
            </a:r>
            <a:r>
              <a:rPr lang="cs-CZ" altLang="cs-CZ" sz="2800" dirty="0" err="1" smtClean="0">
                <a:solidFill>
                  <a:srgbClr val="C00000"/>
                </a:solidFill>
              </a:rPr>
              <a:t>TouchPad</a:t>
            </a:r>
            <a:r>
              <a:rPr lang="cs-CZ" altLang="cs-CZ" sz="2800" dirty="0" smtClean="0">
                <a:solidFill>
                  <a:srgbClr val="C00000"/>
                </a:solidFill>
              </a:rPr>
              <a:t> – </a:t>
            </a:r>
            <a:r>
              <a:rPr lang="cs-CZ" altLang="cs-CZ" sz="2800" dirty="0" err="1" smtClean="0">
                <a:solidFill>
                  <a:srgbClr val="C00000"/>
                </a:solidFill>
              </a:rPr>
              <a:t>TouchPoint</a:t>
            </a:r>
            <a:r>
              <a:rPr lang="cs-CZ" altLang="cs-CZ" sz="2800" dirty="0" smtClean="0">
                <a:solidFill>
                  <a:srgbClr val="C00000"/>
                </a:solidFill>
              </a:rPr>
              <a:t> – </a:t>
            </a:r>
            <a:r>
              <a:rPr lang="cs-CZ" altLang="cs-CZ" sz="2800" dirty="0" err="1" smtClean="0">
                <a:solidFill>
                  <a:srgbClr val="C00000"/>
                </a:solidFill>
              </a:rPr>
              <a:t>Trackball</a:t>
            </a:r>
            <a:r>
              <a:rPr lang="cs-CZ" altLang="cs-CZ" sz="2800" dirty="0" smtClean="0">
                <a:solidFill>
                  <a:srgbClr val="C00000"/>
                </a:solidFill>
              </a:rPr>
              <a:t> – jiné ovladače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6" t="3877" r="2910" b="5959"/>
          <a:stretch/>
        </p:blipFill>
        <p:spPr bwMode="auto">
          <a:xfrm>
            <a:off x="288032" y="4725144"/>
            <a:ext cx="1907704" cy="1479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53" b="15106"/>
          <a:stretch/>
        </p:blipFill>
        <p:spPr bwMode="auto">
          <a:xfrm>
            <a:off x="288032" y="3429000"/>
            <a:ext cx="1907704" cy="1387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30" y="2132856"/>
            <a:ext cx="1900706" cy="131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 descr="K:\02_vyuka\01_vyklad\zit1_ebook\HTML\18\Ob32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9" t="46243" r="36500"/>
          <a:stretch/>
        </p:blipFill>
        <p:spPr bwMode="auto">
          <a:xfrm>
            <a:off x="2555776" y="2132856"/>
            <a:ext cx="3371301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K:\02_vyuka\01_vyklad\zit1_ebook\HTML\18\Ob1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057" y="3501008"/>
            <a:ext cx="2352391" cy="272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K:\02_vyuka\01_vyklad\zit1_ebook\HTML\18\Ob31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6" t="11119" r="8295" b="9054"/>
          <a:stretch/>
        </p:blipFill>
        <p:spPr bwMode="auto">
          <a:xfrm>
            <a:off x="2555776" y="3933056"/>
            <a:ext cx="3362632" cy="2281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9" t="7896" r="27474" b="34440"/>
          <a:stretch/>
        </p:blipFill>
        <p:spPr bwMode="auto">
          <a:xfrm>
            <a:off x="6275722" y="2060848"/>
            <a:ext cx="182467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885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Vstupní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Kde se můžete setkat ve veřejných místech s obdobným zařízením</a:t>
            </a:r>
            <a:r>
              <a:rPr lang="cs-CZ" sz="2000" dirty="0" smtClean="0">
                <a:solidFill>
                  <a:srgbClr val="00B050"/>
                </a:solidFill>
              </a:rPr>
              <a:t>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 Skener (</a:t>
            </a:r>
            <a:r>
              <a:rPr lang="cs-CZ" sz="2800" b="1" dirty="0" err="1" smtClean="0">
                <a:solidFill>
                  <a:srgbClr val="002060"/>
                </a:solidFill>
              </a:rPr>
              <a:t>scaner</a:t>
            </a:r>
            <a:r>
              <a:rPr lang="cs-CZ" sz="2800" b="1" dirty="0" smtClean="0">
                <a:solidFill>
                  <a:srgbClr val="002060"/>
                </a:solidFill>
              </a:rPr>
              <a:t>):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1196752"/>
            <a:ext cx="8651304" cy="72008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Slouží ke snímání obrazové předlohy,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např.: obrázek, text, předměty, čárový kód, QR kód (čtečka)</a:t>
            </a:r>
          </a:p>
        </p:txBody>
      </p:sp>
      <p:pic>
        <p:nvPicPr>
          <p:cNvPr id="3078" name="Picture 6" descr="K:\02_vyuka\01_vyklad\zit1_ebook\HTML\21\Ob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81128"/>
            <a:ext cx="5688632" cy="160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K:\02_vyuka\01_vyklad\zit1_ebook\HTML\21\Ob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0709"/>
            <a:ext cx="5688632" cy="26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68960"/>
            <a:ext cx="1454274" cy="1454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44016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104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Vstupní periferie počítačů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Kde se můžete setkat ve veřejných místech s obdobným zařízením?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04056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Multimediální zařízení: 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7504" y="1196752"/>
            <a:ext cx="8651304" cy="72008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Jakékoli zařízení, které nabízí digitální výstupní signál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altLang="cs-CZ" sz="2800" dirty="0" smtClean="0">
                <a:solidFill>
                  <a:srgbClr val="0070C0"/>
                </a:solidFill>
              </a:rPr>
              <a:t>např.: fotoaparát, videokamera, mikrofon, …</a:t>
            </a:r>
          </a:p>
        </p:txBody>
      </p:sp>
      <p:pic>
        <p:nvPicPr>
          <p:cNvPr id="7170" name="Picture 2" descr="K:\02_vyuka\01_vyklad\zit1_ebook\HTML\23\Ob29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539"/>
          <a:stretch/>
        </p:blipFill>
        <p:spPr bwMode="auto">
          <a:xfrm>
            <a:off x="1331640" y="1844824"/>
            <a:ext cx="5760640" cy="4384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43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2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Vstupní periferie počítačů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Na webu nalezněte různě vypadající tabulky generací a vyhledejte shodu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Kontrolní otázky: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477" y="1628800"/>
            <a:ext cx="89375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K čemu slouží vstupní periferní zařízení?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Jaké znáš počítačové myši?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K čemu slouží skener?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O jaký přístroj se jedná na následujícím obrázku?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628800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</a:p>
          <a:p>
            <a:pPr lvl="1"/>
            <a:r>
              <a:rPr lang="cs-CZ" sz="2000" b="1" dirty="0" smtClean="0"/>
              <a:t>+ ZIT 1 a ZIT 2: Soukup Jiří, </a:t>
            </a:r>
            <a:r>
              <a:rPr lang="cs-CZ" sz="1400" b="1" dirty="0" smtClean="0"/>
              <a:t>výukový materiál CŽV, e-kurz CCV PF UJEP Ústí </a:t>
            </a:r>
            <a:r>
              <a:rPr lang="cs-CZ" sz="1400" b="1" dirty="0" err="1" smtClean="0"/>
              <a:t>n.L.</a:t>
            </a:r>
            <a:endParaRPr lang="cs-CZ" sz="1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942" y="3466162"/>
            <a:ext cx="878497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sz="1600" dirty="0">
                <a:hlinkClick r:id="rId5"/>
              </a:rPr>
              <a:t>http://hardware.mysteria.cz/data/periferie.htm</a:t>
            </a:r>
          </a:p>
          <a:p>
            <a:pPr marL="365125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www.klavesnice-mysi.cz/vyber/progaming-klavesnice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7"/>
              </a:rPr>
              <a:t>http://www.klavesnice-mysi.cz/mysi</a:t>
            </a:r>
            <a:r>
              <a:rPr lang="cs-CZ" sz="1600" dirty="0" smtClean="0">
                <a:hlinkClick r:id="rId7"/>
              </a:rPr>
              <a:t>/</a:t>
            </a:r>
          </a:p>
          <a:p>
            <a:pPr marL="365125"/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://www.tohlechci.cz/K-pocitaci/Silikonova-klavesnice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>
              <a:hlinkClick r:id="rId7"/>
            </a:endParaRPr>
          </a:p>
          <a:p>
            <a:pPr marL="365125"/>
            <a:r>
              <a:rPr lang="cs-CZ" sz="1600" dirty="0">
                <a:hlinkClick r:id="rId9"/>
              </a:rPr>
              <a:t>http://interlink.tsbohemia.cz/-a4tech-g800v-profesionalni-herni-klavesnice-usb_d159462.htm</a:t>
            </a:r>
            <a:r>
              <a:rPr lang="cs-CZ" sz="1600" dirty="0">
                <a:hlinkClick r:id="rId7"/>
              </a:rPr>
              <a:t>l</a:t>
            </a:r>
          </a:p>
          <a:p>
            <a:pPr marL="365125"/>
            <a:r>
              <a:rPr lang="cs-CZ" sz="1600" dirty="0">
                <a:hlinkClick r:id="rId10"/>
              </a:rPr>
              <a:t>http://www.suntech.cz/produkt/276072-iris-rucni-skener-irispen-express-7-tuzka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pPr marL="365125"/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www.komik.cz/</a:t>
            </a:r>
            <a:endParaRPr lang="cs-CZ" sz="1600" dirty="0" smtClean="0"/>
          </a:p>
          <a:p>
            <a:pPr marL="365125"/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vyuka-ict.ic.cz/index.php?p=16</a:t>
            </a:r>
            <a:endParaRPr lang="cs-CZ" sz="16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7687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433662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5479</TotalTime>
  <Words>961</Words>
  <Application>Microsoft Office PowerPoint</Application>
  <PresentationFormat>Předvádění na obrazovce (4:3)</PresentationFormat>
  <Paragraphs>155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Vstupní periferie počítačů</vt:lpstr>
      <vt:lpstr>Vstupní periferie počítačů</vt:lpstr>
      <vt:lpstr>Vstupní periferie počítačů</vt:lpstr>
      <vt:lpstr>Vstupní periferie počítačů</vt:lpstr>
      <vt:lpstr>Vstupní periferie počítačů</vt:lpstr>
      <vt:lpstr>Vstupní periferie počítačů</vt:lpstr>
      <vt:lpstr>Vstupní periferie počítačů</vt:lpstr>
      <vt:lpstr>Vstupní periferie počítačů</vt:lpstr>
      <vt:lpstr>Vstupní periferie počítačů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290</cp:revision>
  <dcterms:created xsi:type="dcterms:W3CDTF">2010-11-01T23:40:31Z</dcterms:created>
  <dcterms:modified xsi:type="dcterms:W3CDTF">2014-01-22T22:16:05Z</dcterms:modified>
</cp:coreProperties>
</file>