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5" r:id="rId3"/>
    <p:sldId id="287" r:id="rId4"/>
    <p:sldId id="291" r:id="rId5"/>
    <p:sldId id="292" r:id="rId6"/>
    <p:sldId id="293" r:id="rId7"/>
    <p:sldId id="296" r:id="rId8"/>
    <p:sldId id="294" r:id="rId9"/>
    <p:sldId id="283" r:id="rId10"/>
    <p:sldId id="289" r:id="rId11"/>
    <p:sldId id="290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1B9"/>
    <a:srgbClr val="FFFAF0"/>
    <a:srgbClr val="FFFAF5"/>
    <a:srgbClr val="FFF5EB"/>
    <a:srgbClr val="FFEBCD"/>
    <a:srgbClr val="FFFFCC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22. 1. 2014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22. 1. 2014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22. 1. 2014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22. 1. 2014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22. 1. 2014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22. 1. 2014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22. 1. 2014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22. 1. 2014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22. 1. 2014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22. 1. 2014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22. 1. 2014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22. 1. 2014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22. 1. 2014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audio" Target="../media/audio1.wav"/><Relationship Id="rId7" Type="http://schemas.openxmlformats.org/officeDocument/2006/relationships/image" Target="../media/image6.emf"/><Relationship Id="rId12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emf"/><Relationship Id="rId11" Type="http://schemas.openxmlformats.org/officeDocument/2006/relationships/image" Target="../media/image10.emf"/><Relationship Id="rId5" Type="http://schemas.openxmlformats.org/officeDocument/2006/relationships/image" Target="../media/image4.emf"/><Relationship Id="rId10" Type="http://schemas.openxmlformats.org/officeDocument/2006/relationships/image" Target="../media/image9.emf"/><Relationship Id="rId4" Type="http://schemas.openxmlformats.org/officeDocument/2006/relationships/image" Target="../media/image3.emf"/><Relationship Id="rId9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audio" Target="../media/audio1.wav"/><Relationship Id="rId7" Type="http://schemas.microsoft.com/office/2007/relationships/hdphoto" Target="../media/hdphoto2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microsoft.com/office/2007/relationships/hdphoto" Target="../media/hdphoto1.wdp"/><Relationship Id="rId4" Type="http://schemas.openxmlformats.org/officeDocument/2006/relationships/image" Target="../media/image11.png"/><Relationship Id="rId9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audio" Target="../media/audio1.wav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audio" Target="../media/audio1.wav"/><Relationship Id="rId5" Type="http://schemas.microsoft.com/office/2007/relationships/hdphoto" Target="../media/hdphoto3.wdp"/><Relationship Id="rId10" Type="http://schemas.microsoft.com/office/2007/relationships/hdphoto" Target="../media/hdphoto5.wdp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microsoft.com/office/2007/relationships/hdphoto" Target="../media/hdphoto7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microsoft.com/office/2007/relationships/hdphoto" Target="../media/hdphoto6.wdp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microsoft.com/office/2007/relationships/hdphoto" Target="../media/hdphoto8.wdp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3" Type="http://schemas.openxmlformats.org/officeDocument/2006/relationships/audio" Target="../media/audio1.wav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microsoft.com/office/2007/relationships/hdphoto" Target="../media/hdphoto12.wdp"/><Relationship Id="rId12" Type="http://schemas.microsoft.com/office/2007/relationships/hdphoto" Target="../media/hdphoto14.wd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11" Type="http://schemas.openxmlformats.org/officeDocument/2006/relationships/image" Target="../media/image31.png"/><Relationship Id="rId5" Type="http://schemas.microsoft.com/office/2007/relationships/hdphoto" Target="../media/hdphoto11.wdp"/><Relationship Id="rId10" Type="http://schemas.openxmlformats.org/officeDocument/2006/relationships/image" Target="../media/image30.emf"/><Relationship Id="rId4" Type="http://schemas.openxmlformats.org/officeDocument/2006/relationships/image" Target="../media/image27.png"/><Relationship Id="rId9" Type="http://schemas.microsoft.com/office/2007/relationships/hdphoto" Target="../media/hdphoto13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8.png"/><Relationship Id="rId3" Type="http://schemas.openxmlformats.org/officeDocument/2006/relationships/audio" Target="../media/audio1.wav"/><Relationship Id="rId7" Type="http://schemas.microsoft.com/office/2007/relationships/hdphoto" Target="../media/hdphoto16.wdp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11" Type="http://schemas.microsoft.com/office/2007/relationships/hdphoto" Target="../media/hdphoto17.wdp"/><Relationship Id="rId5" Type="http://schemas.microsoft.com/office/2007/relationships/hdphoto" Target="../media/hdphoto15.wdp"/><Relationship Id="rId10" Type="http://schemas.openxmlformats.org/officeDocument/2006/relationships/image" Target="../media/image36.png"/><Relationship Id="rId4" Type="http://schemas.openxmlformats.org/officeDocument/2006/relationships/image" Target="../media/image32.png"/><Relationship Id="rId9" Type="http://schemas.openxmlformats.org/officeDocument/2006/relationships/image" Target="../media/image35.png"/><Relationship Id="rId1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19.wdp"/><Relationship Id="rId13" Type="http://schemas.openxmlformats.org/officeDocument/2006/relationships/image" Target="../media/image44.png"/><Relationship Id="rId3" Type="http://schemas.openxmlformats.org/officeDocument/2006/relationships/audio" Target="../media/audio1.wav"/><Relationship Id="rId7" Type="http://schemas.openxmlformats.org/officeDocument/2006/relationships/image" Target="../media/image41.png"/><Relationship Id="rId12" Type="http://schemas.microsoft.com/office/2007/relationships/hdphoto" Target="../media/hdphoto21.wdp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eg"/><Relationship Id="rId11" Type="http://schemas.openxmlformats.org/officeDocument/2006/relationships/image" Target="../media/image43.png"/><Relationship Id="rId5" Type="http://schemas.microsoft.com/office/2007/relationships/hdphoto" Target="../media/hdphoto18.wdp"/><Relationship Id="rId15" Type="http://schemas.openxmlformats.org/officeDocument/2006/relationships/audio" Target="../media/audio1.wav"/><Relationship Id="rId10" Type="http://schemas.microsoft.com/office/2007/relationships/hdphoto" Target="../media/hdphoto20.wdp"/><Relationship Id="rId4" Type="http://schemas.openxmlformats.org/officeDocument/2006/relationships/image" Target="../media/image39.png"/><Relationship Id="rId9" Type="http://schemas.openxmlformats.org/officeDocument/2006/relationships/image" Target="../media/image42.png"/><Relationship Id="rId14" Type="http://schemas.microsoft.com/office/2007/relationships/hdphoto" Target="../media/hdphoto22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microsoft.com/office/2007/relationships/hdphoto" Target="../media/hdphoto23.wdp"/><Relationship Id="rId4" Type="http://schemas.openxmlformats.org/officeDocument/2006/relationships/image" Target="../media/image45.png"/><Relationship Id="rId9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omik.cz/" TargetMode="External"/><Relationship Id="rId13" Type="http://schemas.openxmlformats.org/officeDocument/2006/relationships/hyperlink" Target="http://vyuka-ict.ic.cz/index.php?p=16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att.suntech.cz/suntech_att/o/t/L/phpotLeIU_0_.jpg" TargetMode="External"/><Relationship Id="rId12" Type="http://schemas.openxmlformats.org/officeDocument/2006/relationships/hyperlink" Target="http://www.fi.muni.cz/usr/pelikan/ARCHIT/PICTURES/TISK/LPRINT.JPG" TargetMode="External"/><Relationship Id="rId2" Type="http://schemas.openxmlformats.org/officeDocument/2006/relationships/audio" Target="../media/audio1.wav"/><Relationship Id="rId16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suntech.cz/produkt/212591-asus-vx238t-23-led-full-hd-5ms-d-sub-dvi-audio/http:/" TargetMode="External"/><Relationship Id="rId11" Type="http://schemas.openxmlformats.org/officeDocument/2006/relationships/hyperlink" Target="http://jehlickove-tiskarny.hledejceny.cz/data/images/1036/img_1036498.jpg" TargetMode="External"/><Relationship Id="rId5" Type="http://schemas.openxmlformats.org/officeDocument/2006/relationships/hyperlink" Target="http://www.loupak.cz/" TargetMode="External"/><Relationship Id="rId15" Type="http://schemas.openxmlformats.org/officeDocument/2006/relationships/hyperlink" Target="http://office.microsoft.com/cs-cz/images/MC900442026.aspx" TargetMode="External"/><Relationship Id="rId10" Type="http://schemas.openxmlformats.org/officeDocument/2006/relationships/hyperlink" Target="http://jehlickove-tiskarny.hledejceny.cz/data/images/926/img_926448.jpeg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www.zbozi.cz/vyrobek/projektor-benq-mx520-3000-ansi-13000-1-vga-hdmi/http:/upload.wikimedia.org/wikipedia/commons/c/cc/Samsung-galaxy-tab.jpg" TargetMode="External"/><Relationship Id="rId14" Type="http://schemas.openxmlformats.org/officeDocument/2006/relationships/image" Target="../media/image46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421692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Technické vybavení - hardware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počítače, hardware, periferie, monitor, tiskárna,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multifunkce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Informatika </a:t>
            </a:r>
            <a:r>
              <a:rPr lang="cs-CZ" sz="2400" b="1" dirty="0" smtClean="0"/>
              <a:t>4 </a:t>
            </a:r>
            <a:r>
              <a:rPr lang="cs-CZ" sz="2400" b="1" dirty="0"/>
              <a:t>- </a:t>
            </a:r>
            <a:r>
              <a:rPr lang="cs-CZ" sz="2400" b="1" dirty="0" smtClean="0"/>
              <a:t>výstupní a kombinovaný </a:t>
            </a:r>
            <a:r>
              <a:rPr lang="cs-CZ" sz="2400" b="1" dirty="0" smtClean="0"/>
              <a:t>hardware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VY_32_INOVACE_33_667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Výstupní a kombinované periferie počítačů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Soutěž v napsání co největšího počtu počítačových periferií.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864096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Periferie – připojitelná zařízení: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i="1" dirty="0" smtClean="0">
                <a:solidFill>
                  <a:srgbClr val="002060"/>
                </a:solidFill>
              </a:rPr>
              <a:t>(přeneseno z významu „okrajová součást“, tedy to, co se připojuje a není vevnitř skříně)</a:t>
            </a:r>
            <a:endParaRPr lang="cs-CZ" sz="1800" i="1" dirty="0">
              <a:solidFill>
                <a:srgbClr val="002060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7945">
            <a:off x="5703733" y="3239970"/>
            <a:ext cx="1218572" cy="866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140968"/>
            <a:ext cx="1720862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155530"/>
            <a:ext cx="1368151" cy="901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9512" y="5013176"/>
            <a:ext cx="1828211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940" y="4379154"/>
            <a:ext cx="720080" cy="680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35" y="3275481"/>
            <a:ext cx="1186778" cy="1413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996952"/>
            <a:ext cx="3389313" cy="297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5610">
            <a:off x="6258396" y="5104640"/>
            <a:ext cx="576064" cy="867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Zástupný symbol pro obsah 2"/>
          <p:cNvSpPr txBox="1">
            <a:spLocks/>
          </p:cNvSpPr>
          <p:nvPr/>
        </p:nvSpPr>
        <p:spPr>
          <a:xfrm>
            <a:off x="35496" y="1556792"/>
            <a:ext cx="9108504" cy="1440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400" b="1" i="1" dirty="0" smtClean="0">
                <a:solidFill>
                  <a:srgbClr val="0070C0"/>
                </a:solidFill>
              </a:rPr>
              <a:t>vstupní – klávesnice, myš, skener, grafické-audio-video přístroje, … 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400" b="1" i="1" u="sng" dirty="0" smtClean="0">
                <a:solidFill>
                  <a:srgbClr val="0070C0"/>
                </a:solidFill>
              </a:rPr>
              <a:t>výstupní</a:t>
            </a:r>
            <a:r>
              <a:rPr lang="cs-CZ" altLang="cs-CZ" sz="2400" b="1" i="1" dirty="0" smtClean="0">
                <a:solidFill>
                  <a:srgbClr val="0070C0"/>
                </a:solidFill>
              </a:rPr>
              <a:t> – monitor, tiskárna, reproduktory, …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400" b="1" i="1" dirty="0" smtClean="0">
                <a:solidFill>
                  <a:srgbClr val="0070C0"/>
                </a:solidFill>
              </a:rPr>
              <a:t>kombinované (multifunkční, vstupně-výstupní)</a:t>
            </a:r>
          </a:p>
        </p:txBody>
      </p:sp>
    </p:spTree>
    <p:extLst>
      <p:ext uri="{BB962C8B-B14F-4D97-AF65-F5344CB8AC3E}">
        <p14:creationId xmlns:p14="http://schemas.microsoft.com/office/powerpoint/2010/main" val="126153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Výstupní a kombinované periferie počítačů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Diskuze na téma ovládání a vstup dat pro různá zařízení.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7606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Základní výstupní zařízení: 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07504" y="1196752"/>
            <a:ext cx="9036496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Základním výstupním zařízením je MONITOR, TISKÁRNA a REPRODUKTOR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000" b="91250" l="250" r="98500">
                        <a14:foregroundMark x1="5000" y1="19250" x2="71000" y2="15500"/>
                        <a14:backgroundMark x1="73000" y1="82000" x2="96500" y2="78500"/>
                        <a14:backgroundMark x1="55000" y1="83500" x2="25250" y2="85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7" t="14272" r="3118" b="14695"/>
          <a:stretch/>
        </p:blipFill>
        <p:spPr bwMode="auto">
          <a:xfrm>
            <a:off x="6228184" y="3430784"/>
            <a:ext cx="2786853" cy="2107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332" b="100000" l="1286" r="98429">
                        <a14:foregroundMark x1="94429" y1="72924" x2="94286" y2="47834"/>
                        <a14:foregroundMark x1="33000" y1="36462" x2="45857" y2="47112"/>
                        <a14:foregroundMark x1="49857" y1="79783" x2="49857" y2="889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68" t="4836" r="2559" b="3490"/>
          <a:stretch/>
        </p:blipFill>
        <p:spPr bwMode="auto">
          <a:xfrm>
            <a:off x="1115616" y="2276872"/>
            <a:ext cx="4134314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645"/>
          <a:stretch/>
        </p:blipFill>
        <p:spPr bwMode="auto">
          <a:xfrm>
            <a:off x="107504" y="2276872"/>
            <a:ext cx="857857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7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645"/>
          <a:stretch/>
        </p:blipFill>
        <p:spPr bwMode="auto">
          <a:xfrm flipH="1">
            <a:off x="5364088" y="2276872"/>
            <a:ext cx="857857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4820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Výstupní a kombinované periferie počítačů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Jaká je analogie parametrů zobrazení na mobilních zařízeních?</a:t>
            </a:r>
            <a:endParaRPr lang="cs-CZ" sz="2000" dirty="0">
              <a:solidFill>
                <a:srgbClr val="00B050"/>
              </a:solidFill>
            </a:endParaRPr>
          </a:p>
        </p:txBody>
      </p:sp>
      <p:pic>
        <p:nvPicPr>
          <p:cNvPr id="13" name="Picture 2" descr="K:\02_vyuka\01_vyklad\zit1_ebook\HTML\19\Ob13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44308" l="0" r="100000">
                        <a14:foregroundMark x1="2287" y1="4923" x2="2287" y2="28615"/>
                        <a14:foregroundMark x1="4782" y1="4308" x2="22661" y2="3692"/>
                        <a14:foregroundMark x1="23701" y1="5846" x2="28067" y2="15077"/>
                        <a14:foregroundMark x1="27651" y1="22769" x2="25156" y2="28615"/>
                        <a14:foregroundMark x1="18919" y1="32308" x2="3534" y2="28000"/>
                        <a14:foregroundMark x1="9771" y1="38154" x2="18087" y2="39385"/>
                        <a14:foregroundMark x1="14761" y1="35385" x2="8108" y2="30154"/>
                        <a14:foregroundMark x1="81705" y1="35385" x2="87526" y2="35385"/>
                        <a14:foregroundMark x1="89605" y1="35077" x2="90229" y2="25538"/>
                        <a14:foregroundMark x1="95634" y1="26462" x2="89397" y2="28923"/>
                        <a14:foregroundMark x1="97089" y1="5846" x2="96674" y2="27385"/>
                        <a14:foregroundMark x1="74844" y1="12000" x2="75884" y2="27077"/>
                        <a14:foregroundMark x1="81705" y1="6462" x2="93347" y2="4923"/>
                        <a14:foregroundMark x1="96050" y1="4308" x2="96050" y2="4308"/>
                        <a14:foregroundMark x1="95842" y1="2769" x2="95842" y2="2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-363" b="57525"/>
          <a:stretch/>
        </p:blipFill>
        <p:spPr bwMode="auto">
          <a:xfrm>
            <a:off x="5364088" y="1628800"/>
            <a:ext cx="3691724" cy="1068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2232248" cy="504056"/>
          </a:xfrm>
        </p:spPr>
        <p:txBody>
          <a:bodyPr>
            <a:noAutofit/>
          </a:bodyPr>
          <a:lstStyle/>
          <a:p>
            <a:pPr marL="514350" indent="-514350">
              <a:spcBef>
                <a:spcPts val="0"/>
              </a:spcBef>
              <a:buAutoNum type="arabicPeriod"/>
            </a:pPr>
            <a:r>
              <a:rPr lang="cs-CZ" sz="2800" b="1" dirty="0" smtClean="0">
                <a:solidFill>
                  <a:srgbClr val="002060"/>
                </a:solidFill>
              </a:rPr>
              <a:t>Monitor: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>
                <a:solidFill>
                  <a:srgbClr val="002060"/>
                </a:solidFill>
              </a:rPr>
              <a:t>	</a:t>
            </a:r>
            <a:endParaRPr lang="cs-CZ" sz="2000" b="1" dirty="0" smtClean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1052736"/>
            <a:ext cx="7472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(dnes se parametry monitorů v podstatě shodují s </a:t>
            </a:r>
            <a:r>
              <a:rPr lang="cs-CZ" dirty="0" smtClean="0"/>
              <a:t>TV, jde o zobrazovací panel) </a:t>
            </a:r>
            <a:endParaRPr lang="cs-CZ" dirty="0"/>
          </a:p>
        </p:txBody>
      </p:sp>
      <p:pic>
        <p:nvPicPr>
          <p:cNvPr id="3074" name="Picture 2" descr="K:\02_vyuka\01_vyklad\zit1_ebook\HTML\19\Ob13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6000" b="100000" l="0" r="100000">
                        <a14:foregroundMark x1="9979" y1="95385" x2="15385" y2="95385"/>
                        <a14:foregroundMark x1="14553" y1="95077" x2="14345" y2="75385"/>
                        <a14:foregroundMark x1="22453" y1="63385" x2="4990" y2="83077"/>
                        <a14:foregroundMark x1="6029" y1="65846" x2="8732" y2="78769"/>
                        <a14:foregroundMark x1="4990" y1="85538" x2="9771" y2="86154"/>
                        <a14:foregroundMark x1="35967" y1="64615" x2="36590" y2="78462"/>
                        <a14:foregroundMark x1="40125" y1="61846" x2="53846" y2="61231"/>
                        <a14:foregroundMark x1="54886" y1="60615" x2="57380" y2="60615"/>
                        <a14:foregroundMark x1="37422" y1="61846" x2="40541" y2="60615"/>
                        <a14:foregroundMark x1="37006" y1="61846" x2="37006" y2="61846"/>
                        <a14:foregroundMark x1="74012" y1="63385" x2="75468" y2="87385"/>
                        <a14:foregroundMark x1="77131" y1="63077" x2="92931" y2="64923"/>
                        <a14:foregroundMark x1="93347" y1="67692" x2="95218" y2="88615"/>
                        <a14:foregroundMark x1="90021" y1="96615" x2="81913" y2="94769"/>
                        <a14:foregroundMark x1="79626" y1="98462" x2="82952" y2="97538"/>
                        <a14:foregroundMark x1="90852" y1="96615" x2="90852" y2="96615"/>
                        <a14:foregroundMark x1="88773" y1="97538" x2="85863" y2="96615"/>
                        <a14:foregroundMark x1="78170" y1="98154" x2="78170" y2="98154"/>
                        <a14:foregroundMark x1="92100" y1="96923" x2="92100" y2="96923"/>
                        <a14:foregroundMark x1="93971" y1="96923" x2="93971" y2="96923"/>
                        <a14:foregroundMark x1="78794" y1="65846" x2="91060" y2="8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9578"/>
          <a:stretch/>
        </p:blipFill>
        <p:spPr bwMode="auto">
          <a:xfrm>
            <a:off x="1403648" y="2204864"/>
            <a:ext cx="3691724" cy="100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>
          <a:xfrm>
            <a:off x="169168" y="1340768"/>
            <a:ext cx="8974832" cy="48965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altLang="cs-CZ" sz="2000" b="1" dirty="0" smtClean="0">
                <a:solidFill>
                  <a:srgbClr val="0070C0"/>
                </a:solidFill>
              </a:rPr>
              <a:t>Monitory se dělí podle technologie zobrazování </a:t>
            </a:r>
            <a:r>
              <a:rPr lang="cs-CZ" altLang="cs-CZ" sz="2000" dirty="0" smtClean="0">
                <a:solidFill>
                  <a:srgbClr val="0070C0"/>
                </a:solidFill>
              </a:rPr>
              <a:t>na: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Elektronkové – CRT – (klasické – již zastaralé)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LCD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LED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Plasma</a:t>
            </a: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b="1" dirty="0" smtClean="0">
                <a:solidFill>
                  <a:srgbClr val="0070C0"/>
                </a:solidFill>
              </a:rPr>
              <a:t>Podle velikosti obrazovky (úhlopříčka)</a:t>
            </a:r>
            <a:r>
              <a:rPr lang="cs-CZ" altLang="cs-CZ" sz="2000" dirty="0" smtClean="0">
                <a:solidFill>
                  <a:srgbClr val="0070C0"/>
                </a:solidFill>
              </a:rPr>
              <a:t> např. na: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21´´, 23´´, 32´´, 38´´, 40´´, atp., (53, 58, 81, 96, 101 cm atp.)</a:t>
            </a: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b="1" dirty="0" smtClean="0">
                <a:solidFill>
                  <a:srgbClr val="0070C0"/>
                </a:solidFill>
              </a:rPr>
              <a:t>Podle kvality zobrazení (rozlišení) </a:t>
            </a:r>
            <a:r>
              <a:rPr lang="cs-CZ" altLang="cs-CZ" sz="2000" dirty="0" smtClean="0">
                <a:solidFill>
                  <a:srgbClr val="0070C0"/>
                </a:solidFill>
              </a:rPr>
              <a:t>na: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PAL (720×576) či SECAM, VGA (720×480), HD </a:t>
            </a:r>
            <a:r>
              <a:rPr lang="cs-CZ" altLang="cs-CZ" sz="2000" dirty="0" err="1" smtClean="0">
                <a:solidFill>
                  <a:srgbClr val="0070C0"/>
                </a:solidFill>
              </a:rPr>
              <a:t>ready</a:t>
            </a:r>
            <a:r>
              <a:rPr lang="cs-CZ" altLang="cs-CZ" sz="2000" dirty="0" smtClean="0">
                <a:solidFill>
                  <a:srgbClr val="0070C0"/>
                </a:solidFill>
              </a:rPr>
              <a:t> (1280×</a:t>
            </a:r>
            <a:r>
              <a:rPr lang="cs-CZ" altLang="cs-CZ" sz="2000" u="sng" dirty="0" smtClean="0">
                <a:solidFill>
                  <a:srgbClr val="0070C0"/>
                </a:solidFill>
              </a:rPr>
              <a:t>780</a:t>
            </a:r>
            <a:r>
              <a:rPr lang="cs-CZ" altLang="cs-CZ" sz="2000" dirty="0" smtClean="0">
                <a:solidFill>
                  <a:srgbClr val="0070C0"/>
                </a:solidFill>
              </a:rPr>
              <a:t>), full HD (1920×</a:t>
            </a:r>
            <a:r>
              <a:rPr lang="cs-CZ" altLang="cs-CZ" sz="2000" u="sng" dirty="0" smtClean="0">
                <a:solidFill>
                  <a:srgbClr val="0070C0"/>
                </a:solidFill>
              </a:rPr>
              <a:t>1080</a:t>
            </a:r>
            <a:r>
              <a:rPr lang="cs-CZ" altLang="cs-CZ" sz="2000" dirty="0" smtClean="0">
                <a:solidFill>
                  <a:srgbClr val="0070C0"/>
                </a:solidFill>
              </a:rPr>
              <a:t>),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nově se vyvíjí super HD (počet bodů H×V)</a:t>
            </a: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b="1" dirty="0" smtClean="0">
                <a:solidFill>
                  <a:srgbClr val="0070C0"/>
                </a:solidFill>
              </a:rPr>
              <a:t>Podle poměru stran </a:t>
            </a:r>
            <a:r>
              <a:rPr lang="cs-CZ" altLang="cs-CZ" sz="2000" dirty="0" smtClean="0">
                <a:solidFill>
                  <a:srgbClr val="0070C0"/>
                </a:solidFill>
              </a:rPr>
              <a:t>na 4:3 a širokoúhlé 16:10, 16:9, </a:t>
            </a: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 smtClean="0">
              <a:solidFill>
                <a:srgbClr val="C0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C00000"/>
                </a:solidFill>
              </a:rPr>
              <a:t>K monitorům lze zařadit i dataprojektory pro velkoplošné projekce.</a:t>
            </a:r>
          </a:p>
        </p:txBody>
      </p:sp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332" b="100000" l="1286" r="98429">
                        <a14:foregroundMark x1="94429" y1="72924" x2="94286" y2="47834"/>
                        <a14:foregroundMark x1="33000" y1="36462" x2="45857" y2="47112"/>
                        <a14:foregroundMark x1="49857" y1="79783" x2="49857" y2="889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68" t="4836" r="2559" b="3490"/>
          <a:stretch/>
        </p:blipFill>
        <p:spPr bwMode="auto">
          <a:xfrm>
            <a:off x="6444208" y="2852936"/>
            <a:ext cx="2111064" cy="161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60600" y1="45687" x2="78400" y2="77955"/>
                        <a14:foregroundMark x1="60000" y1="62939" x2="88400" y2="36102"/>
                        <a14:foregroundMark x1="76200" y1="31949" x2="89000" y2="61661"/>
                        <a14:foregroundMark x1="81200" y1="38019" x2="60600" y2="38658"/>
                        <a14:foregroundMark x1="61200" y1="37061" x2="54000" y2="58786"/>
                        <a14:foregroundMark x1="56200" y1="73802" x2="68000" y2="84984"/>
                        <a14:foregroundMark x1="85200" y1="72524" x2="73600" y2="84665"/>
                        <a14:foregroundMark x1="68800" y1="42492" x2="68600" y2="53674"/>
                        <a14:foregroundMark x1="84400" y1="44089" x2="86200" y2="52716"/>
                        <a14:foregroundMark x1="9400" y1="79872" x2="56000" y2="79553"/>
                        <a14:foregroundMark x1="56600" y1="80831" x2="60600" y2="77316"/>
                        <a14:foregroundMark x1="92000" y1="80511" x2="80600" y2="7987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0"/>
            <a:ext cx="2127832" cy="1332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6960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Výstupní a kombinované periferie počítačů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Zamyšlení nad použitím těchto tiskáren v životě (pokladní systémy, …).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7606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2. Tiskárna: 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07504" y="1124744"/>
            <a:ext cx="9036496" cy="51125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altLang="cs-CZ" sz="2000" b="1" dirty="0" smtClean="0">
                <a:solidFill>
                  <a:srgbClr val="0070C0"/>
                </a:solidFill>
              </a:rPr>
              <a:t>Základní dělení tiskáren je podle použitého tiskového média a způsobu tisku</a:t>
            </a:r>
            <a:r>
              <a:rPr lang="cs-CZ" altLang="cs-CZ" sz="2000" dirty="0" smtClean="0">
                <a:solidFill>
                  <a:srgbClr val="0070C0"/>
                </a:solidFill>
              </a:rPr>
              <a:t>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Jehličkové, tepelné, inkoustové, laserové a novinkou je vrstvící 3D tisková technologie</a:t>
            </a: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u="sng" dirty="0" smtClean="0">
                <a:solidFill>
                  <a:srgbClr val="0070C0"/>
                </a:solidFill>
              </a:rPr>
              <a:t>JEHLIČKOVÉ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1600" dirty="0" smtClean="0">
                <a:solidFill>
                  <a:srgbClr val="0070C0"/>
                </a:solidFill>
              </a:rPr>
              <a:t>U </a:t>
            </a:r>
            <a:r>
              <a:rPr lang="cs-CZ" altLang="cs-CZ" sz="1600" dirty="0">
                <a:solidFill>
                  <a:srgbClr val="0070C0"/>
                </a:solidFill>
              </a:rPr>
              <a:t>jehličkové tiskárny se k tisku využívá tisková hlava, která obsahuje sadu pod sebou umístěných </a:t>
            </a:r>
            <a:r>
              <a:rPr lang="cs-CZ" altLang="cs-CZ" sz="1600" dirty="0" smtClean="0">
                <a:solidFill>
                  <a:srgbClr val="0070C0"/>
                </a:solidFill>
              </a:rPr>
              <a:t>jehliček</a:t>
            </a:r>
            <a:r>
              <a:rPr lang="cs-CZ" altLang="cs-CZ" sz="1600" dirty="0">
                <a:solidFill>
                  <a:srgbClr val="0070C0"/>
                </a:solidFill>
              </a:rPr>
              <a:t>. Jednotlivé jehličky jsou připojeny k elektromagnetům, které je při práci (tisku) vystřelují proti barvící pásce. Tato barvící páska dopadne v daném bodě pak na papír, kde způsobí malý barevný </a:t>
            </a:r>
            <a:r>
              <a:rPr lang="cs-CZ" altLang="cs-CZ" sz="1600" dirty="0" smtClean="0">
                <a:solidFill>
                  <a:srgbClr val="0070C0"/>
                </a:solidFill>
              </a:rPr>
              <a:t>bod.</a:t>
            </a: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u="sng" dirty="0" smtClean="0">
                <a:solidFill>
                  <a:srgbClr val="0070C0"/>
                </a:solidFill>
              </a:rPr>
              <a:t>TEPELNÉ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1600" dirty="0">
                <a:solidFill>
                  <a:srgbClr val="0070C0"/>
                </a:solidFill>
              </a:rPr>
              <a:t>Tepelné tiskárny tisknou na podobném principu jako tiskárny jehličkové. Jsou opět vybaveny tiskovou hlavu, která obsahuje sadu jehliček připevněných k elektromagnetům. Jednotlivé jehličky jsou však na rozdíl od jehličkové tiskárny zahřáty na vyšší teplotu, která poté, co se jehlička přiblíží ke speciálnímu papíru citlivému na teplo, způsobí jeho zabarvení</a:t>
            </a:r>
            <a:r>
              <a:rPr lang="cs-CZ" altLang="cs-CZ" sz="1600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cs-CZ" altLang="cs-CZ" sz="16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1600" dirty="0">
                <a:solidFill>
                  <a:srgbClr val="0070C0"/>
                </a:solidFill>
              </a:rPr>
              <a:t>Tepelné tiskárny poskytují podobnou kvalitu a rychlost tisku jako tiskárny jehličkové. Jejich velkou nevýhodou je nutnost použít speciální papír a tím i vyšší cena za vytištěnou stránku. </a:t>
            </a:r>
            <a:endParaRPr lang="cs-CZ" altLang="cs-CZ" sz="16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14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1800" b="1" dirty="0" smtClean="0">
                <a:solidFill>
                  <a:srgbClr val="0070C0"/>
                </a:solidFill>
              </a:rPr>
              <a:t>V </a:t>
            </a:r>
            <a:r>
              <a:rPr lang="cs-CZ" altLang="cs-CZ" sz="1800" b="1" dirty="0">
                <a:solidFill>
                  <a:srgbClr val="0070C0"/>
                </a:solidFill>
              </a:rPr>
              <a:t>dnešní době se tyto tiskárny používají jen </a:t>
            </a:r>
            <a:r>
              <a:rPr lang="cs-CZ" altLang="cs-CZ" sz="1800" b="1" dirty="0" smtClean="0">
                <a:solidFill>
                  <a:srgbClr val="0070C0"/>
                </a:solidFill>
              </a:rPr>
              <a:t>výjimečně a pro specializované účely.</a:t>
            </a:r>
            <a:endParaRPr lang="cs-CZ" altLang="cs-CZ" sz="14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 smtClean="0">
              <a:solidFill>
                <a:srgbClr val="0070C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40000" y1="10270" x2="70980" y2="24865"/>
                        <a14:foregroundMark x1="78039" y1="27027" x2="86275" y2="31892"/>
                        <a14:foregroundMark x1="89020" y1="32432" x2="89804" y2="362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780928"/>
            <a:ext cx="1872208" cy="1358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00" b="97000" l="5000" r="94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81" t="2946" r="4581" b="3807"/>
          <a:stretch/>
        </p:blipFill>
        <p:spPr bwMode="auto">
          <a:xfrm>
            <a:off x="5436096" y="3068960"/>
            <a:ext cx="1009972" cy="1036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2763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Výstupní a kombinované periferie počítačů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Popsat způsoby inkoustového tisku - termický a piezoelektrický.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7606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2. Tiskárna: 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07504" y="1196752"/>
            <a:ext cx="8651304" cy="50405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altLang="cs-CZ" sz="2000" u="sng" dirty="0" smtClean="0">
                <a:solidFill>
                  <a:srgbClr val="0070C0"/>
                </a:solidFill>
              </a:rPr>
              <a:t>INKOUSTOVÁ</a:t>
            </a:r>
            <a:endParaRPr lang="cs-CZ" altLang="cs-CZ" sz="2000" u="sng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Inkoustová tiskárna tiskne pomocí inkoustu, který je stříkán na papír. Inkoust bývá umístěn v malé nádržce, jež se pohybuje společně s tiskovou hlavou.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Kvalita tisku inkoustové tiskárny je silně závislá na použitém </a:t>
            </a:r>
            <a:r>
              <a:rPr lang="cs-CZ" altLang="cs-CZ" sz="2000" dirty="0" smtClean="0">
                <a:solidFill>
                  <a:srgbClr val="0070C0"/>
                </a:solidFill>
              </a:rPr>
              <a:t>papíru a inkoustu. Barevný </a:t>
            </a:r>
            <a:r>
              <a:rPr lang="cs-CZ" altLang="cs-CZ" sz="2000" dirty="0">
                <a:solidFill>
                  <a:srgbClr val="0070C0"/>
                </a:solidFill>
              </a:rPr>
              <a:t>tisk bývá prováděn pomocí různobarevných inkoustů.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Jedná se o zařízení vhodná pro tisk běžných textových i grafických dokumentů. Jejich pořizovací cena dnes již není příliš vysoká. </a:t>
            </a:r>
            <a:endParaRPr lang="cs-CZ" altLang="cs-CZ" sz="20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Jejich </a:t>
            </a:r>
            <a:r>
              <a:rPr lang="cs-CZ" altLang="cs-CZ" sz="2000" dirty="0">
                <a:solidFill>
                  <a:srgbClr val="0070C0"/>
                </a:solidFill>
              </a:rPr>
              <a:t>nevýhodou je však poměrně vysoká cena za vytištěnou stránku, která je dána cenou inkoustu a vyšší cenou kvalitního </a:t>
            </a:r>
            <a:r>
              <a:rPr lang="cs-CZ" altLang="cs-CZ" sz="2000" dirty="0" smtClean="0">
                <a:solidFill>
                  <a:srgbClr val="0070C0"/>
                </a:solidFill>
              </a:rPr>
              <a:t>papíru.</a:t>
            </a: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 </a:t>
            </a: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Tento tisk je buď termický (bublinkové), nebo piezoelektrický</a:t>
            </a:r>
            <a:endParaRPr lang="cs-CZ" altLang="cs-CZ" sz="2000" dirty="0">
              <a:solidFill>
                <a:srgbClr val="0070C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149080"/>
            <a:ext cx="7812967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3258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Výstupní a kombinované periferie počítačů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Popsat způsob tisku.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7606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2. Tiskárna: 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07504" y="1196752"/>
            <a:ext cx="8651304" cy="50405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LASEROVÁ</a:t>
            </a: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a</a:t>
            </a: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LED</a:t>
            </a: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1800" dirty="0">
                <a:solidFill>
                  <a:srgbClr val="0070C0"/>
                </a:solidFill>
              </a:rPr>
              <a:t>Laserová tiskárna je zařízení určené zejména pro profesionální použití. Poskytuje velmi vysokou kvalitu (300 dpi - 1200 dpi) i rychlost tisku (desítky stránek za minutu). Jedná se o poměrně drahé zařízení - ale cena za vytištěnou stránku bývá většinou nižší než u inkoustových </a:t>
            </a:r>
            <a:r>
              <a:rPr lang="cs-CZ" altLang="cs-CZ" sz="1800" dirty="0" smtClean="0">
                <a:solidFill>
                  <a:srgbClr val="0070C0"/>
                </a:solidFill>
              </a:rPr>
              <a:t>tiskáren.</a:t>
            </a:r>
            <a:endParaRPr lang="cs-CZ" altLang="cs-CZ" sz="18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 smtClean="0">
              <a:solidFill>
                <a:srgbClr val="0070C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64337" y1="23982" x2="63441" y2="41629"/>
                        <a14:foregroundMark x1="64337" y1="22624" x2="92294" y2="19005"/>
                        <a14:foregroundMark x1="63441" y1="24887" x2="62903" y2="53394"/>
                        <a14:foregroundMark x1="63441" y1="23982" x2="63441" y2="23982"/>
                        <a14:foregroundMark x1="78495" y1="93213" x2="79391" y2="88235"/>
                        <a14:foregroundMark x1="6093" y1="28054" x2="7168" y2="68326"/>
                        <a14:foregroundMark x1="9677" y1="86878" x2="29570" y2="85520"/>
                        <a14:foregroundMark x1="10036" y1="48869" x2="28136" y2="73303"/>
                        <a14:foregroundMark x1="13978" y1="85973" x2="23835" y2="26244"/>
                        <a14:foregroundMark x1="9677" y1="18100" x2="13441" y2="19457"/>
                        <a14:foregroundMark x1="34050" y1="27602" x2="25627" y2="26244"/>
                        <a14:foregroundMark x1="34946" y1="28054" x2="35305" y2="33032"/>
                        <a14:foregroundMark x1="35484" y1="37557" x2="29570" y2="41629"/>
                        <a14:foregroundMark x1="35842" y1="40271" x2="35842" y2="40271"/>
                        <a14:foregroundMark x1="14516" y1="19005" x2="19355" y2="162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764704"/>
            <a:ext cx="4362211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17032"/>
            <a:ext cx="2952328" cy="2237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903" y="3350430"/>
            <a:ext cx="5845593" cy="2837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4865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Výstupní a kombinované periferie počítačů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Kde (pro jaké účely) se používá tato tisková technologie?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7606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2. Tiskárna - PLOTTER: 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07504" y="1196752"/>
            <a:ext cx="8651304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Zvláštním </a:t>
            </a:r>
            <a:r>
              <a:rPr lang="cs-CZ" altLang="cs-CZ" sz="2000" dirty="0">
                <a:solidFill>
                  <a:srgbClr val="0070C0"/>
                </a:solidFill>
              </a:rPr>
              <a:t>typem </a:t>
            </a:r>
            <a:r>
              <a:rPr lang="cs-CZ" altLang="cs-CZ" sz="2000" dirty="0" smtClean="0">
                <a:solidFill>
                  <a:srgbClr val="0070C0"/>
                </a:solidFill>
              </a:rPr>
              <a:t>„tisku“ je v podstatě „kreslení“, jedná se o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b="1" dirty="0" smtClean="0">
                <a:solidFill>
                  <a:srgbClr val="0070C0"/>
                </a:solidFill>
              </a:rPr>
              <a:t>PLOTTER</a:t>
            </a:r>
            <a:r>
              <a:rPr lang="cs-CZ" altLang="cs-CZ" sz="2000" dirty="0" smtClean="0">
                <a:solidFill>
                  <a:srgbClr val="0070C0"/>
                </a:solidFill>
              </a:rPr>
              <a:t> </a:t>
            </a:r>
            <a:r>
              <a:rPr lang="cs-CZ" altLang="cs-CZ" sz="2000" dirty="0">
                <a:solidFill>
                  <a:srgbClr val="0070C0"/>
                </a:solidFill>
              </a:rPr>
              <a:t>– zapisovací jednotka určená pro velkoformátový </a:t>
            </a:r>
            <a:r>
              <a:rPr lang="cs-CZ" altLang="cs-CZ" sz="2000" dirty="0" smtClean="0">
                <a:solidFill>
                  <a:srgbClr val="0070C0"/>
                </a:solidFill>
              </a:rPr>
              <a:t>tisk.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Speciálním typem je tzv. „řezací“ plotter.</a:t>
            </a: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altLang="cs-CZ" sz="2000" dirty="0">
              <a:solidFill>
                <a:srgbClr val="0070C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29" t="6193" b="3521"/>
          <a:stretch/>
        </p:blipFill>
        <p:spPr bwMode="auto">
          <a:xfrm>
            <a:off x="0" y="2204864"/>
            <a:ext cx="5360128" cy="406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402" b="97380" l="0" r="100000">
                        <a14:foregroundMark x1="76222" y1="8079" x2="76222" y2="8079"/>
                        <a14:foregroundMark x1="13111" y1="33406" x2="76222" y2="8079"/>
                        <a14:foregroundMark x1="42444" y1="66812" x2="67111" y2="83624"/>
                        <a14:foregroundMark x1="89778" y1="94541" x2="64444" y2="82314"/>
                        <a14:backgroundMark x1="42889" y1="69651" x2="59111" y2="80786"/>
                        <a14:backgroundMark x1="91556" y1="41703" x2="95556" y2="399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696" y="3068960"/>
            <a:ext cx="2736304" cy="2784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189" b="96698" l="5778" r="95556">
                        <a14:foregroundMark x1="21556" y1="71698" x2="10222" y2="59906"/>
                        <a14:foregroundMark x1="9333" y1="45283" x2="9778" y2="57075"/>
                        <a14:foregroundMark x1="17111" y1="29717" x2="9556" y2="42925"/>
                        <a14:foregroundMark x1="57778" y1="15094" x2="17333" y2="28774"/>
                        <a14:foregroundMark x1="62667" y1="16981" x2="58222" y2="14623"/>
                        <a14:foregroundMark x1="64000" y1="19340" x2="68000" y2="27358"/>
                        <a14:foregroundMark x1="63111" y1="18396" x2="63778" y2="19811"/>
                        <a14:foregroundMark x1="68222" y1="13208" x2="68889" y2="44811"/>
                        <a14:foregroundMark x1="67778" y1="12264" x2="88889" y2="11321"/>
                        <a14:foregroundMark x1="89556" y1="12736" x2="89333" y2="53774"/>
                        <a14:foregroundMark x1="88667" y1="55660" x2="66889" y2="54245"/>
                        <a14:foregroundMark x1="12889" y1="41038" x2="65778" y2="33962"/>
                        <a14:foregroundMark x1="55111" y1="27830" x2="22889" y2="570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00808"/>
            <a:ext cx="3974027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1682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Výstupní a kombinované periferie počítačů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Rozhovor na téma užitečnosti a způsobu využívání ICT.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179512" y="1196752"/>
            <a:ext cx="7920880" cy="42668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Pro akustický výstup slouží zvukové systémy.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Od jednoduchého reproduktoru přes stereofonní 2+0 a kvalitní 2+1 až k zcela prostorovým (</a:t>
            </a:r>
            <a:r>
              <a:rPr lang="cs-CZ" sz="2400" dirty="0" err="1" smtClean="0">
                <a:solidFill>
                  <a:srgbClr val="C00000"/>
                </a:solidFill>
              </a:rPr>
              <a:t>kinoefekt</a:t>
            </a:r>
            <a:r>
              <a:rPr lang="cs-CZ" sz="2400" dirty="0" smtClean="0">
                <a:solidFill>
                  <a:srgbClr val="C00000"/>
                </a:solidFill>
              </a:rPr>
              <a:t>) 5+1 a 7+1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 malých přístrojích se používají vibrační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mikroreproduktory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8496944" cy="57606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3. Zvukové systémy – reprosoustavy: 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1600" b="75400" l="400" r="99400">
                        <a14:foregroundMark x1="3200" y1="55400" x2="5800" y2="47200"/>
                        <a14:foregroundMark x1="49800" y1="56400" x2="46800" y2="45600"/>
                        <a14:foregroundMark x1="18200" y1="61400" x2="37200" y2="49400"/>
                        <a14:foregroundMark x1="3200" y1="54000" x2="6800" y2="57800"/>
                        <a14:foregroundMark x1="65000" y1="57200" x2="65000" y2="57200"/>
                        <a14:foregroundMark x1="63000" y1="49600" x2="63000" y2="49600"/>
                        <a14:foregroundMark x1="60000" y1="50400" x2="62000" y2="50400"/>
                        <a14:foregroundMark x1="59000" y1="52400" x2="62600" y2="54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250" b="23777"/>
          <a:stretch/>
        </p:blipFill>
        <p:spPr>
          <a:xfrm>
            <a:off x="755576" y="4797152"/>
            <a:ext cx="2160240" cy="1068787"/>
          </a:xfrm>
          <a:prstGeom prst="rect">
            <a:avLst/>
          </a:prstGeom>
        </p:spPr>
      </p:pic>
      <p:pic>
        <p:nvPicPr>
          <p:cNvPr id="21" name="Picture 3" descr="K:\02_vyuka\01_vyklad\zit1_ebook\HTML\22\Ob28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697" b="84242" l="0" r="32889">
                        <a14:foregroundMark x1="4444" y1="27273" x2="1778" y2="715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65986"/>
          <a:stretch/>
        </p:blipFill>
        <p:spPr bwMode="auto">
          <a:xfrm>
            <a:off x="395536" y="2924944"/>
            <a:ext cx="1533290" cy="1652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202" b="76891" l="1639" r="100000">
                        <a14:foregroundMark x1="8525" y1="22899" x2="4262" y2="439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4497"/>
          <a:stretch/>
        </p:blipFill>
        <p:spPr bwMode="auto">
          <a:xfrm>
            <a:off x="2627784" y="3861048"/>
            <a:ext cx="3024336" cy="201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536" y="429309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Stereo: 2+0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15816" y="357301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Nejčastější systém 2+1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56176" y="530120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prostorový </a:t>
            </a:r>
            <a:r>
              <a:rPr lang="cs-CZ" dirty="0" err="1" smtClean="0"/>
              <a:t>kinosystém</a:t>
            </a:r>
            <a:r>
              <a:rPr lang="cs-CZ" dirty="0" smtClean="0"/>
              <a:t> 5+1</a:t>
            </a:r>
            <a:endParaRPr lang="cs-CZ" dirty="0"/>
          </a:p>
        </p:txBody>
      </p:sp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599011" y="2274197"/>
            <a:ext cx="1644526" cy="785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44" b="98539" l="1014" r="995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861048"/>
            <a:ext cx="2736304" cy="1476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179512" y="580526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vnější repro pro přístroje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876256" y="31409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mikrorepro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2059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Výstupní a kombinované periferie počítačů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Soutěž v napsání co největšího počtu počítačových periferií.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04056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4. Kombinovaná zařízení, vstupně-výstupní („multifunkční“)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07504" y="1196752"/>
            <a:ext cx="9036496" cy="34563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altLang="cs-CZ" sz="2200" dirty="0" smtClean="0">
                <a:solidFill>
                  <a:srgbClr val="0070C0"/>
                </a:solidFill>
              </a:rPr>
              <a:t>Multifunkční zařízení jsou trendem našeho století.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200" dirty="0" smtClean="0">
                <a:solidFill>
                  <a:srgbClr val="0070C0"/>
                </a:solidFill>
              </a:rPr>
              <a:t>Je to takové zařízení, které nabízí mnoho různých funkcí, ať už provázaných, jako </a:t>
            </a:r>
            <a:r>
              <a:rPr lang="cs-CZ" altLang="cs-CZ" sz="2200" dirty="0" err="1" smtClean="0">
                <a:solidFill>
                  <a:srgbClr val="0070C0"/>
                </a:solidFill>
              </a:rPr>
              <a:t>multifunkce</a:t>
            </a:r>
            <a:r>
              <a:rPr lang="cs-CZ" altLang="cs-CZ" sz="2200" dirty="0" smtClean="0">
                <a:solidFill>
                  <a:srgbClr val="0070C0"/>
                </a:solidFill>
              </a:rPr>
              <a:t> typu </a:t>
            </a:r>
            <a:r>
              <a:rPr lang="cs-CZ" altLang="cs-CZ" sz="2200" dirty="0" err="1" smtClean="0">
                <a:solidFill>
                  <a:srgbClr val="0070C0"/>
                </a:solidFill>
              </a:rPr>
              <a:t>tiskárna+skener+kopírka</a:t>
            </a:r>
            <a:r>
              <a:rPr lang="cs-CZ" altLang="cs-CZ" sz="2200" dirty="0" smtClean="0">
                <a:solidFill>
                  <a:srgbClr val="0070C0"/>
                </a:solidFill>
              </a:rPr>
              <a:t>, interaktivní tabule, dotyková obrazovka, nebo rozdílných, např.: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1800" dirty="0" err="1" smtClean="0">
                <a:solidFill>
                  <a:srgbClr val="0070C0"/>
                </a:solidFill>
              </a:rPr>
              <a:t>Smartphone</a:t>
            </a:r>
            <a:r>
              <a:rPr lang="cs-CZ" altLang="cs-CZ" sz="1800" dirty="0" smtClean="0">
                <a:solidFill>
                  <a:srgbClr val="0070C0"/>
                </a:solidFill>
              </a:rPr>
              <a:t> = mobil + hodinky + </a:t>
            </a:r>
            <a:r>
              <a:rPr lang="cs-CZ" altLang="cs-CZ" sz="1800" dirty="0" err="1" smtClean="0">
                <a:solidFill>
                  <a:srgbClr val="0070C0"/>
                </a:solidFill>
              </a:rPr>
              <a:t>fotokamera</a:t>
            </a:r>
            <a:r>
              <a:rPr lang="cs-CZ" altLang="cs-CZ" sz="1800" dirty="0" smtClean="0">
                <a:solidFill>
                  <a:srgbClr val="0070C0"/>
                </a:solidFill>
              </a:rPr>
              <a:t> + kalkulačka + posílání MMS + kalendář + prohlížeč internetu+ …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1800" dirty="0" smtClean="0">
                <a:solidFill>
                  <a:srgbClr val="0070C0"/>
                </a:solidFill>
              </a:rPr>
              <a:t>Smart TV = televizor + internetový prohlížeč + komunikátor + osobní hlídač + …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1800" dirty="0" smtClean="0">
                <a:solidFill>
                  <a:srgbClr val="0070C0"/>
                </a:solidFill>
              </a:rPr>
              <a:t>Fotoaparát = foto + GPS + datum a čas + </a:t>
            </a:r>
            <a:r>
              <a:rPr lang="cs-CZ" altLang="cs-CZ" sz="1800" dirty="0" err="1" smtClean="0">
                <a:solidFill>
                  <a:srgbClr val="0070C0"/>
                </a:solidFill>
              </a:rPr>
              <a:t>slideshow</a:t>
            </a:r>
            <a:r>
              <a:rPr lang="cs-CZ" altLang="cs-CZ" sz="1800" dirty="0" smtClean="0">
                <a:solidFill>
                  <a:srgbClr val="0070C0"/>
                </a:solidFill>
              </a:rPr>
              <a:t> </a:t>
            </a:r>
            <a:r>
              <a:rPr lang="cs-CZ" altLang="cs-CZ" sz="1800" dirty="0" err="1" smtClean="0">
                <a:solidFill>
                  <a:srgbClr val="0070C0"/>
                </a:solidFill>
              </a:rPr>
              <a:t>player</a:t>
            </a:r>
            <a:r>
              <a:rPr lang="cs-CZ" altLang="cs-CZ" sz="1800" dirty="0" smtClean="0">
                <a:solidFill>
                  <a:srgbClr val="0070C0"/>
                </a:solidFill>
              </a:rPr>
              <a:t> + …</a:t>
            </a:r>
          </a:p>
          <a:p>
            <a:pPr marL="0" indent="0">
              <a:spcBef>
                <a:spcPts val="0"/>
              </a:spcBef>
              <a:buNone/>
            </a:pPr>
            <a:endParaRPr lang="cs-CZ" altLang="cs-CZ" sz="18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1800" dirty="0" smtClean="0">
                <a:solidFill>
                  <a:srgbClr val="C00000"/>
                </a:solidFill>
              </a:rPr>
              <a:t>Prostředí sítí – internetu je typicky multimediální</a:t>
            </a:r>
          </a:p>
          <a:p>
            <a:pPr marL="0" indent="0">
              <a:spcBef>
                <a:spcPts val="0"/>
              </a:spcBef>
              <a:buNone/>
            </a:pPr>
            <a:endParaRPr lang="cs-CZ" altLang="cs-CZ" sz="1800" dirty="0" smtClean="0">
              <a:solidFill>
                <a:srgbClr val="0070C0"/>
              </a:solidFill>
            </a:endParaRPr>
          </a:p>
        </p:txBody>
      </p:sp>
      <p:pic>
        <p:nvPicPr>
          <p:cNvPr id="8196" name="Picture 4" descr="K:\02_vyuka\01_vyklad\zit1_ebook\HTML\23\Ob18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5180" b="75899" l="70186" r="9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914" t="54947" b="24028"/>
          <a:stretch/>
        </p:blipFill>
        <p:spPr bwMode="auto">
          <a:xfrm>
            <a:off x="251520" y="4293096"/>
            <a:ext cx="1328731" cy="909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K:\02_vyuka\01_vyklad\zit1_ebook\HTML\23\Ob29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381" b="26871" l="27129" r="48713">
                        <a14:foregroundMark x1="43564" y1="22449" x2="45941" y2="204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392" r="48805" b="72382"/>
          <a:stretch/>
        </p:blipFill>
        <p:spPr bwMode="auto">
          <a:xfrm>
            <a:off x="6156176" y="3501008"/>
            <a:ext cx="1555607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K:\02_vyuka\01_vyklad\zit1_ebook\HTML\23\Ob29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2585" b="100000" l="0" r="297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25" t="59384" r="69803"/>
          <a:stretch/>
        </p:blipFill>
        <p:spPr bwMode="auto">
          <a:xfrm>
            <a:off x="6516216" y="4581128"/>
            <a:ext cx="2016224" cy="1576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K:\02_vyuka\01_vyklad\zit1_ebook\HTML\23\Ob18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8647" b="98943" l="71636" r="964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914" t="78094"/>
          <a:stretch/>
        </p:blipFill>
        <p:spPr bwMode="auto">
          <a:xfrm>
            <a:off x="251520" y="5157192"/>
            <a:ext cx="1328731" cy="94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99612">
                        <a14:foregroundMark x1="78835" y1="2581" x2="82136" y2="13226"/>
                        <a14:foregroundMark x1="79029" y1="89677" x2="76117" y2="73871"/>
                        <a14:foregroundMark x1="85243" y1="38387" x2="81748" y2="54839"/>
                        <a14:foregroundMark x1="77282" y1="1935" x2="77282" y2="19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509819"/>
            <a:ext cx="2930031" cy="17637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59091">
            <a:off x="7419840" y="2847748"/>
            <a:ext cx="1728341" cy="166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293096"/>
            <a:ext cx="1822450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3904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Výstupní a kombinované periferie počítačů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Soutěž v napsání co největšího počtu počítačových periferií.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04056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5. Speciální a interaktivní multimediální přístroje: 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07504" y="1196752"/>
            <a:ext cx="8651304" cy="1008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70C0"/>
                </a:solidFill>
              </a:rPr>
              <a:t>Například digitizér kreslení, interaktivní tabule, hlasovací zařízení, apod.</a:t>
            </a:r>
            <a:endParaRPr lang="cs-CZ" altLang="cs-CZ" sz="2800" dirty="0" smtClean="0">
              <a:solidFill>
                <a:srgbClr val="C00000"/>
              </a:solidFill>
            </a:endParaRPr>
          </a:p>
        </p:txBody>
      </p:sp>
      <p:pic>
        <p:nvPicPr>
          <p:cNvPr id="4098" name="Picture 2" descr="K:\02_vyuka\01_vyklad\zit1_ebook\HTML\26\Ob37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12333" y1="11511" x2="55333" y2="13309"/>
                        <a14:foregroundMark x1="91667" y1="23022" x2="88000" y2="29137"/>
                        <a14:foregroundMark x1="58667" y1="88849" x2="35667" y2="83813"/>
                        <a14:foregroundMark x1="50667" y1="88489" x2="69667" y2="92446"/>
                        <a14:foregroundMark x1="31000" y1="23381" x2="90000" y2="22302"/>
                        <a14:foregroundMark x1="62333" y1="20504" x2="67667" y2="935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28800"/>
            <a:ext cx="2857500" cy="264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K:\02_vyuka\01_vyklad\zit1_ebook\HTML\26\Ob40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63" b="83"/>
          <a:stretch/>
        </p:blipFill>
        <p:spPr bwMode="auto">
          <a:xfrm>
            <a:off x="0" y="3429000"/>
            <a:ext cx="3551404" cy="2775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K:\02_vyuka\01_vyklad\zit1_ebook\HTML\26\Ob35.jpg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97292" y1="27624" x2="96458" y2="91713"/>
                        <a14:foregroundMark x1="94583" y1="29466" x2="87083" y2="52486"/>
                        <a14:foregroundMark x1="94167" y1="73481" x2="88750" y2="45120"/>
                        <a14:foregroundMark x1="4375" y1="84346" x2="3333" y2="78453"/>
                        <a14:foregroundMark x1="44792" y1="97053" x2="41667" y2="81400"/>
                        <a14:foregroundMark x1="47708" y1="98158" x2="52708" y2="97238"/>
                        <a14:foregroundMark x1="36458" y1="94291" x2="42500" y2="93554"/>
                        <a14:foregroundMark x1="52083" y1="27624" x2="50417" y2="11050"/>
                        <a14:foregroundMark x1="56458" y1="10497" x2="37083" y2="1289"/>
                        <a14:foregroundMark x1="25625" y1="8656" x2="37708" y2="3315"/>
                        <a14:foregroundMark x1="26042" y1="18969" x2="26667" y2="86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421" y="2420888"/>
            <a:ext cx="2880409" cy="3258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K:\02_vyuka\01_vyklad\zit1_ebook\HTML\26\Ob41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6458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709"/>
          <a:stretch/>
        </p:blipFill>
        <p:spPr bwMode="auto">
          <a:xfrm rot="21317204">
            <a:off x="4355976" y="4293096"/>
            <a:ext cx="631768" cy="150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5600" b="83000" l="8400" r="95200">
                        <a14:backgroundMark x1="66400" y1="72600" x2="56600" y2="76000"/>
                        <a14:backgroundMark x1="26000" y1="69800" x2="34200" y2="77400"/>
                        <a14:backgroundMark x1="34400" y1="76600" x2="36800" y2="78800"/>
                        <a14:backgroundMark x1="55600" y1="76800" x2="51600" y2="78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0" t="12805" r="2348" b="13408"/>
          <a:stretch/>
        </p:blipFill>
        <p:spPr bwMode="auto">
          <a:xfrm>
            <a:off x="900616" y="1484785"/>
            <a:ext cx="2951303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5" descr="K:\02_vyuka\01_vyklad\zit1_ebook\HTML\26\Ob41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77072"/>
            <a:ext cx="1842373" cy="150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086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Výstupní a kombinované periferie počítačů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i="1" dirty="0" err="1" smtClean="0">
                <a:solidFill>
                  <a:srgbClr val="C00000"/>
                </a:solidFill>
              </a:rPr>
              <a:t>Zymysli</a:t>
            </a:r>
            <a:r>
              <a:rPr lang="cs-CZ" sz="2000" i="1" dirty="0" smtClean="0">
                <a:solidFill>
                  <a:srgbClr val="C00000"/>
                </a:solidFill>
              </a:rPr>
              <a:t> se nad použitím tohoto přístroje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Kontrolní otázky: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6477" y="1628800"/>
            <a:ext cx="893752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Jaké znáš obrazovkové výstupy PC?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Popiš princip inkoustové tiskárny.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Uveď různé typy multifunkčních zařízení.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O jaký přístroj se jedná na následujícím obrázku?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500" b="8645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12" b="13293"/>
          <a:stretch/>
        </p:blipFill>
        <p:spPr bwMode="auto">
          <a:xfrm>
            <a:off x="2915816" y="3140968"/>
            <a:ext cx="4092762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3302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484784"/>
            <a:ext cx="813690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Vlastní zdroje a vytvořené materiály</a:t>
            </a:r>
            <a:endParaRPr lang="cs-CZ" b="1" dirty="0" smtClean="0"/>
          </a:p>
          <a:p>
            <a:pPr lvl="1"/>
            <a:r>
              <a:rPr lang="cs-CZ" b="1" dirty="0"/>
              <a:t>+ ZIT 1 a ZIT 2: Soukup Jiří, </a:t>
            </a:r>
            <a:r>
              <a:rPr lang="cs-CZ" sz="1400" b="1" dirty="0"/>
              <a:t>výukový materiál CŽV, e-kurz CCV PF UJEP Ústí </a:t>
            </a:r>
            <a:r>
              <a:rPr lang="cs-CZ" sz="1400" b="1" dirty="0" err="1"/>
              <a:t>n.L</a:t>
            </a:r>
            <a:r>
              <a:rPr lang="cs-CZ" sz="1400" b="1" dirty="0" err="1" smtClean="0"/>
              <a:t>.</a:t>
            </a:r>
            <a:endParaRPr lang="cs-CZ" sz="1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4942" y="2852936"/>
            <a:ext cx="878497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539750" indent="-452438"/>
            <a:r>
              <a:rPr lang="cs-CZ" sz="1200" dirty="0">
                <a:hlinkClick r:id="rId5"/>
              </a:rPr>
              <a:t>http://hardware.mysteria.cz/data/periferie.htm</a:t>
            </a:r>
          </a:p>
          <a:p>
            <a:pPr marL="539750" indent="-452438"/>
            <a:r>
              <a:rPr lang="cs-CZ" sz="1200" dirty="0">
                <a:hlinkClick r:id="rId6"/>
              </a:rPr>
              <a:t>http://www.suntech.cz/produkt/212591-asus-vx238t-23-led-full-hd-5ms-d-sub-dvi-audio/http</a:t>
            </a:r>
            <a:r>
              <a:rPr lang="cs-CZ" sz="1200" dirty="0" smtClean="0">
                <a:hlinkClick r:id="rId6"/>
              </a:rPr>
              <a:t>://</a:t>
            </a:r>
            <a:endParaRPr lang="cs-CZ" sz="1200" dirty="0" smtClean="0"/>
          </a:p>
          <a:p>
            <a:pPr marL="539750" indent="-452438"/>
            <a:r>
              <a:rPr lang="cs-CZ" sz="1200" dirty="0">
                <a:hlinkClick r:id="rId7"/>
              </a:rPr>
              <a:t>http://att.suntech.cz/suntech_att/o/t/L/phpotLeIU_0_.</a:t>
            </a:r>
            <a:r>
              <a:rPr lang="cs-CZ" sz="1200" dirty="0" smtClean="0">
                <a:hlinkClick r:id="rId7"/>
              </a:rPr>
              <a:t>jpg</a:t>
            </a:r>
            <a:endParaRPr lang="cs-CZ" sz="1200" dirty="0" smtClean="0">
              <a:hlinkClick r:id="rId8"/>
            </a:endParaRPr>
          </a:p>
          <a:p>
            <a:pPr marL="539750" indent="-452438"/>
            <a:r>
              <a:rPr lang="cs-CZ" sz="1200" dirty="0" smtClean="0">
                <a:hlinkClick r:id="rId9"/>
              </a:rPr>
              <a:t>www.zbozi.cz/vyrobek/projektor-benq-mx520-3000-ansi-13000-1-vga-hdmi/http</a:t>
            </a:r>
            <a:r>
              <a:rPr lang="cs-CZ" sz="1200" dirty="0">
                <a:hlinkClick r:id="rId9"/>
              </a:rPr>
              <a:t>://</a:t>
            </a:r>
            <a:r>
              <a:rPr lang="cs-CZ" sz="1200" dirty="0" smtClean="0">
                <a:hlinkClick r:id="rId9"/>
              </a:rPr>
              <a:t>upload.wikimedia.org/wikipedia/commons/c/cc/Samsung-galaxy-tab.jpg</a:t>
            </a:r>
            <a:endParaRPr lang="cs-CZ" sz="1200" dirty="0" smtClean="0">
              <a:hlinkClick r:id="rId8"/>
            </a:endParaRPr>
          </a:p>
          <a:p>
            <a:pPr marL="539750" indent="-452438"/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commons.wikimedia.org/wiki/File:Plotter_Gerber_Infinity.jpg</a:t>
            </a:r>
          </a:p>
          <a:p>
            <a:pPr marL="539750" indent="-452438"/>
            <a:r>
              <a:rPr lang="cs-CZ" sz="1200" dirty="0">
                <a:hlinkClick r:id="rId8"/>
              </a:rPr>
              <a:t>http://www.suntech.cz/produkt/169311-wavemaster-mobi-pink-prenosny-reproduktor-3-8w-ruzovy</a:t>
            </a:r>
            <a:r>
              <a:rPr lang="cs-CZ" sz="1200" dirty="0" smtClean="0">
                <a:hlinkClick r:id="rId8"/>
              </a:rPr>
              <a:t>/</a:t>
            </a:r>
          </a:p>
          <a:p>
            <a:pPr marL="539750" indent="-452438"/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jehlickove-tiskarny.hledejceny.cz/data/images/926/img_926448.jpeg</a:t>
            </a:r>
            <a:endParaRPr lang="cs-CZ" sz="1200" dirty="0" smtClean="0"/>
          </a:p>
          <a:p>
            <a:pPr marL="539750" indent="-452438"/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jehlickove-tiskarny.hledejceny.cz/data/images/1036/img_1036498.jpg</a:t>
            </a:r>
            <a:endParaRPr lang="cs-CZ" sz="1200" dirty="0" smtClean="0"/>
          </a:p>
          <a:p>
            <a:pPr marL="539750" indent="-452438"/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www.fi.muni.cz/usr/pelikan/ARCHIT/PICTURES/TISK/LPRINT.JPG</a:t>
            </a:r>
            <a:endParaRPr lang="cs-CZ" sz="1200" dirty="0" smtClean="0"/>
          </a:p>
          <a:p>
            <a:pPr marL="539750" indent="-452438"/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images.zbozi.cz/zbozi-images/51bfbb3d141875c490690000.jpg</a:t>
            </a:r>
          </a:p>
          <a:p>
            <a:pPr marL="539750" indent="-452438"/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st4.lstat.cz/web/pictures/500/54372.jpg</a:t>
            </a:r>
          </a:p>
          <a:p>
            <a:pPr marL="539750" indent="-452438"/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www.forart.cz/soubory/plot/portrait/por1.jpg + http</a:t>
            </a:r>
            <a:r>
              <a:rPr lang="cs-CZ" sz="1200" dirty="0">
                <a:hlinkClick r:id="rId8"/>
              </a:rPr>
              <a:t>://</a:t>
            </a:r>
            <a:r>
              <a:rPr lang="cs-CZ" sz="1200" dirty="0" smtClean="0">
                <a:hlinkClick r:id="rId8"/>
              </a:rPr>
              <a:t>www.forart.cz/soubory/plot/cameo/cam3.jpg</a:t>
            </a:r>
          </a:p>
          <a:p>
            <a:pPr marL="539750" indent="-452438"/>
            <a:r>
              <a:rPr lang="cs-CZ" sz="1200" dirty="0">
                <a:hlinkClick r:id="rId8"/>
              </a:rPr>
              <a:t>http://www.chip.cz/obrazky/pavel-trousil/listopad/sw-2-1-1800-01-nahled.jpg</a:t>
            </a:r>
          </a:p>
          <a:p>
            <a:pPr marL="539750" indent="-452438"/>
            <a:r>
              <a:rPr lang="cs-CZ" sz="1200" dirty="0" smtClean="0">
                <a:hlinkClick r:id="rId8"/>
              </a:rPr>
              <a:t>http</a:t>
            </a:r>
            <a:r>
              <a:rPr lang="cs-CZ" sz="1200" dirty="0">
                <a:hlinkClick r:id="rId8"/>
              </a:rPr>
              <a:t>://</a:t>
            </a:r>
            <a:r>
              <a:rPr lang="cs-CZ" sz="1200" dirty="0" smtClean="0">
                <a:hlinkClick r:id="rId8"/>
              </a:rPr>
              <a:t>www.komik.cz/</a:t>
            </a:r>
            <a:r>
              <a:rPr lang="cs-CZ" sz="1200" dirty="0" smtClean="0"/>
              <a:t>, dále  </a:t>
            </a:r>
            <a:r>
              <a:rPr lang="cs-CZ" sz="1200" dirty="0" smtClean="0">
                <a:hlinkClick r:id="rId13"/>
              </a:rPr>
              <a:t>http</a:t>
            </a:r>
            <a:r>
              <a:rPr lang="cs-CZ" sz="1200" dirty="0">
                <a:hlinkClick r:id="rId13"/>
              </a:rPr>
              <a:t>://</a:t>
            </a:r>
            <a:r>
              <a:rPr lang="cs-CZ" sz="1200" dirty="0" smtClean="0">
                <a:hlinkClick r:id="rId13"/>
              </a:rPr>
              <a:t>vyuka-ict.ic.cz/index.php?p=16</a:t>
            </a:r>
            <a:endParaRPr lang="cs-CZ" sz="1200" dirty="0" smtClean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484784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174666"/>
            <a:ext cx="80303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dirty="0" smtClean="0"/>
              <a:t> dostupné na </a:t>
            </a:r>
            <a:r>
              <a:rPr lang="cs-CZ" sz="1600" dirty="0" smtClean="0">
                <a:hlinkClick r:id="rId15"/>
              </a:rPr>
              <a:t>http</a:t>
            </a:r>
            <a:r>
              <a:rPr lang="cs-CZ" sz="1600" dirty="0">
                <a:hlinkClick r:id="rId15"/>
              </a:rPr>
              <a:t>://</a:t>
            </a:r>
            <a:r>
              <a:rPr lang="cs-CZ" sz="1600" dirty="0" smtClean="0">
                <a:hlinkClick r:id="rId15"/>
              </a:rPr>
              <a:t>office.microsoft.com/cs-cz/images/MC900442026.aspx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6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5339</TotalTime>
  <Words>1413</Words>
  <Application>Microsoft Office PowerPoint</Application>
  <PresentationFormat>Předvádění na obrazovce (4:3)</PresentationFormat>
  <Paragraphs>210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Výstupní a kombinované periferie počítačů</vt:lpstr>
      <vt:lpstr>Výstupní a kombinované periferie počítačů</vt:lpstr>
      <vt:lpstr>Výstupní a kombinované periferie počítačů</vt:lpstr>
      <vt:lpstr>Výstupní a kombinované periferie počítačů</vt:lpstr>
      <vt:lpstr>Výstupní a kombinované periferie počítačů</vt:lpstr>
      <vt:lpstr>Výstupní a kombinované periferie počítačů</vt:lpstr>
      <vt:lpstr>Výstupní a kombinované periferie počítačů</vt:lpstr>
      <vt:lpstr>Výstupní a kombinované periferie počítačů</vt:lpstr>
      <vt:lpstr>Výstupní a kombinované periferie počítačů</vt:lpstr>
      <vt:lpstr>Výstupní a kombinované periferie počítačů</vt:lpstr>
      <vt:lpstr>Výstupní a kombinované periferie počítačů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304</cp:revision>
  <dcterms:created xsi:type="dcterms:W3CDTF">2010-11-01T23:40:31Z</dcterms:created>
  <dcterms:modified xsi:type="dcterms:W3CDTF">2014-01-22T22:18:04Z</dcterms:modified>
</cp:coreProperties>
</file>