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8" r:id="rId2"/>
    <p:sldId id="257" r:id="rId3"/>
    <p:sldId id="260" r:id="rId4"/>
    <p:sldId id="261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3" r:id="rId13"/>
    <p:sldId id="294" r:id="rId14"/>
    <p:sldId id="292" r:id="rId15"/>
    <p:sldId id="295" r:id="rId16"/>
    <p:sldId id="259" r:id="rId1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37" autoAdjust="0"/>
  </p:normalViewPr>
  <p:slideViewPr>
    <p:cSldViewPr>
      <p:cViewPr>
        <p:scale>
          <a:sx n="58" d="100"/>
          <a:sy n="58" d="100"/>
        </p:scale>
        <p:origin x="-1027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F8D9F4A-AAE1-4737-9A15-267300BC449B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1A6712F-83AF-4A2B-B16C-F1A84E215073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10566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717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715048-FD1E-4399-9E6F-E6FDE1703DF4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81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0139DE-BFB9-43FC-BFCA-1766E548790D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922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0D92FC-532E-45E2-8D03-8962DB4743E9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024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852126-79A0-4D87-B096-A0301BBCE77A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A9DEF-7423-462C-A9F7-45B61298A7B0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6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A5FDC-8244-4F1D-92A8-BEA42A871FDA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81C8D-B780-42DF-9C16-47D6C395A6FB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5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2BB99-B023-4F58-B150-DAC0583706B9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4893D-4389-47E6-B5AF-DDDA45076B92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B48F3-58BC-454A-BC0A-8BE23E884138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E91C0-1B13-4CE3-8CB8-1E2C36D9E847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5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FC39F-0850-460E-9190-A8755B483DED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269F5-F756-4104-A912-7C1F9D22D8A6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7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CC245-F2CB-48A7-8B7B-66F02246369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852E8-DA5A-4EF4-B609-16C4EDAA94D5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6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18041-E28F-4C60-B65C-E3DA5EB8D183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8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25AF1-8572-48C4-B0B7-DAA9CD526C4A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9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8AAA2-D7BF-4F6E-B768-4FB2CDC26DC2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5B798-61A1-4E80-B960-2B1E54830E6F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4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1483E-C41A-4957-B354-E5D2D9146318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A8201-6F91-451C-9AB2-35394B5E545C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3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F3ABE-0C5B-473E-98FD-4AC30A429CBC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5E4BA-411B-4F23-9D2E-F29907020D1E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7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3AAEF-4B7B-48CD-BAE9-D846D6DFB524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dirty="0" smtClean="0"/>
              <a:t>Kliknutím na ikonu přidáte obrázek.</a:t>
            </a:r>
            <a:endParaRPr lang="en-US" noProof="0" dirty="0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9D19F-A2FC-4BE4-80B8-219EC32291F4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8227F-F5C5-40A1-8570-C84DED9C51D9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029" name="Zástupný symbol pro text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9F9365C-17B2-4F5E-8AF0-2F63CED4B2E0}" type="datetimeFigureOut">
              <a:rPr lang="cs-CZ"/>
              <a:pPr>
                <a:defRPr/>
              </a:pPr>
              <a:t>24.9.2013</a:t>
            </a:fld>
            <a:endParaRPr lang="cs-CZ" dirty="0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98236B1-BF3B-4BF7-9B59-4F307318A693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5" r:id="rId4"/>
    <p:sldLayoutId id="2147483699" r:id="rId5"/>
    <p:sldLayoutId id="2147483694" r:id="rId6"/>
    <p:sldLayoutId id="2147483700" r:id="rId7"/>
    <p:sldLayoutId id="2147483701" r:id="rId8"/>
    <p:sldLayoutId id="2147483702" r:id="rId9"/>
    <p:sldLayoutId id="2147483693" r:id="rId10"/>
    <p:sldLayoutId id="21474837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VY_12_INOVACE_02A_16_b.docx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onta.cz/dokument/lord-runciman-zprava-z-21-zari-193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halonoviny.cz/articles/view/512202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63" name="Group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3199"/>
              </p:ext>
            </p:extLst>
          </p:nvPr>
        </p:nvGraphicFramePr>
        <p:xfrm>
          <a:off x="614363" y="2816225"/>
          <a:ext cx="8137525" cy="2692320"/>
        </p:xfrm>
        <a:graphic>
          <a:graphicData uri="http://schemas.openxmlformats.org/drawingml/2006/table">
            <a:tbl>
              <a:tblPr/>
              <a:tblGrid>
                <a:gridCol w="1941512"/>
                <a:gridCol w="6196013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ŠKOLA: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Gymnázium, Chomutov, Mostecká 3000, příspěvková organizace</a:t>
                      </a:r>
                      <a:endParaRPr kumimoji="0" lang="cs-CZ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AUTOR: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PaedDr. Jan Micka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NÁZEV: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VY_12_INOVACE_02A_16_ Runcimanova mise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TEMA: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Dějiny 20. století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ČÍSLO PROJEKTU: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CZ.1.07/1.5.00/34.0816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DATUM TVORBY: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11. 1. 2013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14360" name="Obrázek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908050"/>
            <a:ext cx="5407025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2927350"/>
            <a:ext cx="649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Sudetoněmecká propaganda</a:t>
            </a:r>
            <a:endParaRPr lang="cs-CZ" dirty="0"/>
          </a:p>
        </p:txBody>
      </p:sp>
      <p:sp>
        <p:nvSpPr>
          <p:cNvPr id="5" name="Zástupný symbol pro obrázek 4"/>
          <p:cNvSpPr>
            <a:spLocks noGrp="1"/>
          </p:cNvSpPr>
          <p:nvPr>
            <p:ph type="pic" idx="1"/>
          </p:nvPr>
        </p:nvSpPr>
        <p:spPr/>
      </p:sp>
      <p:sp>
        <p:nvSpPr>
          <p:cNvPr id="26627" name="Zástupný symbol pro text 5"/>
          <p:cNvSpPr>
            <a:spLocks noGrp="1"/>
          </p:cNvSpPr>
          <p:nvPr>
            <p:ph type="body" sz="half" idx="2"/>
          </p:nvPr>
        </p:nvSpPr>
        <p:spPr>
          <a:xfrm>
            <a:off x="381000" y="5532438"/>
            <a:ext cx="5867400" cy="768350"/>
          </a:xfrm>
        </p:spPr>
        <p:txBody>
          <a:bodyPr/>
          <a:lstStyle/>
          <a:p>
            <a:pPr eaLnBrk="1" hangingPunct="1"/>
            <a:r>
              <a:rPr lang="cs-CZ" smtClean="0"/>
              <a:t>Zdroj: http://www.halonoviny.cz/articles/view/512202</a:t>
            </a:r>
          </a:p>
        </p:txBody>
      </p:sp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549275"/>
            <a:ext cx="62579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výsledek </a:t>
            </a:r>
            <a:r>
              <a:rPr lang="cs-CZ" dirty="0" err="1" smtClean="0"/>
              <a:t>runcimanovy</a:t>
            </a:r>
            <a:r>
              <a:rPr lang="cs-CZ" dirty="0" smtClean="0"/>
              <a:t> mise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dirty="0" smtClean="0"/>
              <a:t>„Nezávislý“ pozorovatel lord Walter Runciman utvrzoval  politické kruhy i veřejnost, že „Češi utlačují Němce a chtějí svět vehnat do války.“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dirty="0" smtClean="0"/>
              <a:t>IX. 1938 – vláda předkládá Runcimanovi plán – splňuje požadavky autonomie – SdP jej nepřijímá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dirty="0" smtClean="0"/>
              <a:t>12. 9. 1938 – Norimberk – Hitler prohlašuje zajištění „práva na sebeurčení“ pro sudetské Němce</a:t>
            </a:r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závěrečná zpráva (úryvek)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„Odpovědnost </a:t>
            </a:r>
            <a:r>
              <a:rPr lang="cs-CZ" dirty="0"/>
              <a:t>za konečné rozbití jednání musí být podle mého názoru přičtena panu Henleinovi a panu Frankovi a těm jejich stoupencům v zemi i v zahraničí, kteří je pobízeli k extrémním a neústavním činům</a:t>
            </a:r>
            <a:r>
              <a:rPr lang="cs-CZ" dirty="0" smtClean="0"/>
              <a:t>.“ </a:t>
            </a:r>
            <a:r>
              <a:rPr lang="cs-CZ" baseline="30000" dirty="0" smtClean="0"/>
              <a:t>2)</a:t>
            </a:r>
            <a:endParaRPr lang="cs-CZ" baseline="30000" dirty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/>
              <a:t>závěrečná zpráva (</a:t>
            </a:r>
            <a:r>
              <a:rPr lang="cs-CZ" dirty="0" smtClean="0"/>
              <a:t>úryvek)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268413"/>
            <a:ext cx="8686800" cy="5400675"/>
          </a:xfrm>
        </p:spPr>
        <p:txBody>
          <a:bodyPr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„Mám </a:t>
            </a:r>
            <a:r>
              <a:rPr lang="cs-CZ" dirty="0"/>
              <a:t>však velké sympatie pro sudetskou věc. Je těžké, když vám vládne cizí rasa. A já jsem získal dojem, že československá vláda v sudetských oblastech v posledních dvaceti letech, i když nebyla fakticky utlačovatelská a určitě ne "teroristická", byla poznamenána netaktností, nedostatkem porozumění, malichernou netolerancí a diskriminací až do té míry, že zášť německého obyvatelstva musela nezbytně směřovat k revoltě. I sudetští Němci cítili, že v minulosti jim československá vláda dala mnoho slibů, ale po těchto slibech následovalo jen málo činů, pokud vůbec </a:t>
            </a:r>
            <a:r>
              <a:rPr lang="cs-CZ" dirty="0" smtClean="0"/>
              <a:t>nějaké.“</a:t>
            </a:r>
            <a:r>
              <a:rPr lang="cs-CZ" baseline="30000" dirty="0" smtClean="0"/>
              <a:t>3</a:t>
            </a:r>
            <a:r>
              <a:rPr lang="cs-CZ" baseline="30000" dirty="0" smtClean="0"/>
              <a:t>)</a:t>
            </a:r>
            <a:endParaRPr lang="cs-CZ" baseline="30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072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Jak lze charakterizovat postoj Francie a Velké Británie k otázce problematiky požadavků německé menšiny v ČSR</a:t>
            </a:r>
          </a:p>
          <a:p>
            <a:pPr eaLnBrk="1" hangingPunct="1"/>
            <a:r>
              <a:rPr lang="cs-CZ" smtClean="0"/>
              <a:t>Zhodnoťte nestrannost prostředníka řešení této problematiky</a:t>
            </a:r>
          </a:p>
          <a:p>
            <a:pPr eaLnBrk="1" hangingPunct="1"/>
            <a:r>
              <a:rPr lang="cs-CZ" smtClean="0"/>
              <a:t>Vyhledejte na internetu doplňující údaje o osobnostech jmenovaných v tomto materiálu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runcimanova</a:t>
            </a:r>
            <a:r>
              <a:rPr lang="cs-CZ" dirty="0" smtClean="0"/>
              <a:t> zpráva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hlinkClick r:id="rId2" action="ppaction://hlinkfile"/>
              </a:rPr>
              <a:t>VY_12_INOVACE_02A_16_b.docx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5412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Obdélník 1"/>
          <p:cNvSpPr>
            <a:spLocks noChangeArrowheads="1"/>
          </p:cNvSpPr>
          <p:nvPr/>
        </p:nvSpPr>
        <p:spPr bwMode="auto">
          <a:xfrm>
            <a:off x="611188" y="333375"/>
            <a:ext cx="8208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CITACE A PRAMENY</a:t>
            </a:r>
          </a:p>
        </p:txBody>
      </p:sp>
      <p:sp>
        <p:nvSpPr>
          <p:cNvPr id="5123" name="Obdélník 2"/>
          <p:cNvSpPr>
            <a:spLocks noChangeArrowheads="1"/>
          </p:cNvSpPr>
          <p:nvPr/>
        </p:nvSpPr>
        <p:spPr bwMode="auto">
          <a:xfrm>
            <a:off x="593725" y="979488"/>
            <a:ext cx="7921625" cy="547842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defRPr/>
            </a:pPr>
            <a:endParaRPr lang="cs-CZ" sz="1600" dirty="0"/>
          </a:p>
          <a:p>
            <a:pPr marL="342900" indent="-342900">
              <a:buFontTx/>
              <a:buAutoNum type="arabicParenR"/>
              <a:defRPr/>
            </a:pPr>
            <a:r>
              <a:rPr lang="cs-CZ" sz="1600" dirty="0"/>
              <a:t>MERTOVÁ, Kateřina. </a:t>
            </a:r>
            <a:r>
              <a:rPr lang="cs-CZ" sz="1600" i="1" dirty="0"/>
              <a:t>Německý nacionalismus a fašismus na Chomutovsku. Dokumenty z let 1932 - 1945</a:t>
            </a:r>
            <a:r>
              <a:rPr lang="cs-CZ" sz="1600" dirty="0"/>
              <a:t>. Chomutov: TEPS, 1990, ISBN 80-7065-055-9, str. 61.</a:t>
            </a:r>
          </a:p>
          <a:p>
            <a:pPr marL="342900" indent="-342900">
              <a:buFontTx/>
              <a:buAutoNum type="arabicParenR"/>
              <a:defRPr/>
            </a:pPr>
            <a:r>
              <a:rPr lang="cs-CZ" sz="1600" dirty="0"/>
              <a:t>AUTOR NEUVEDEN. </a:t>
            </a:r>
            <a:r>
              <a:rPr lang="cs-CZ" sz="1600" i="1" dirty="0"/>
              <a:t>Zpráva z 21.září</a:t>
            </a:r>
            <a:r>
              <a:rPr lang="cs-CZ" sz="1600" dirty="0"/>
              <a:t> [online]. [cit. </a:t>
            </a:r>
            <a:r>
              <a:rPr lang="cs-CZ" sz="1600" dirty="0" smtClean="0"/>
              <a:t>10.1.2013</a:t>
            </a:r>
            <a:r>
              <a:rPr lang="cs-CZ" sz="1600" dirty="0"/>
              <a:t>]. Dostupný na WWW: </a:t>
            </a:r>
            <a:r>
              <a:rPr lang="cs-CZ" sz="1600" dirty="0">
                <a:hlinkClick r:id="rId3"/>
              </a:rPr>
              <a:t>http://</a:t>
            </a:r>
            <a:r>
              <a:rPr lang="cs-CZ" sz="1600" dirty="0" smtClean="0">
                <a:hlinkClick r:id="rId3"/>
              </a:rPr>
              <a:t>www.fronta.cz/dokument/lord-runciman-zprava-z-21-zari-1938</a:t>
            </a:r>
            <a:endParaRPr lang="cs-CZ" sz="1600" dirty="0" smtClean="0"/>
          </a:p>
          <a:p>
            <a:pPr marL="342900" indent="-342900">
              <a:buFontTx/>
              <a:buAutoNum type="arabicParenR"/>
              <a:defRPr/>
            </a:pPr>
            <a:r>
              <a:rPr lang="cs-CZ" sz="1600" dirty="0"/>
              <a:t>AUTOR NEUVEDEN. </a:t>
            </a:r>
            <a:r>
              <a:rPr lang="cs-CZ" sz="1600" i="1" dirty="0"/>
              <a:t>Zpráva z 21.září</a:t>
            </a:r>
            <a:r>
              <a:rPr lang="cs-CZ" sz="1600" dirty="0"/>
              <a:t> [online]. [cit. </a:t>
            </a:r>
            <a:r>
              <a:rPr lang="cs-CZ" sz="1600" dirty="0" smtClean="0"/>
              <a:t>10.1.2013</a:t>
            </a:r>
            <a:r>
              <a:rPr lang="cs-CZ" sz="1600" dirty="0"/>
              <a:t>]. Dostupný na WWW: http://www.fronta.cz/dokument/lord-runciman-zprava-z-21-zari-1938 </a:t>
            </a:r>
            <a:endParaRPr lang="cs-CZ" sz="1600" dirty="0"/>
          </a:p>
          <a:p>
            <a:pPr>
              <a:defRPr/>
            </a:pPr>
            <a:endParaRPr lang="cs-CZ" sz="1600" dirty="0"/>
          </a:p>
          <a:p>
            <a:pPr>
              <a:defRPr/>
            </a:pPr>
            <a:r>
              <a:rPr lang="cs-CZ" sz="1600" dirty="0"/>
              <a:t>KUBÁLEK, Dušan; MÜLLEROVÁ, Hana a kol. </a:t>
            </a:r>
            <a:r>
              <a:rPr lang="cs-CZ" sz="1600" i="1" dirty="0"/>
              <a:t>Kronika českých zemí 6</a:t>
            </a:r>
            <a:r>
              <a:rPr lang="cs-CZ" sz="1600" dirty="0"/>
              <a:t>. Praha: Fortuna </a:t>
            </a:r>
            <a:r>
              <a:rPr lang="cs-CZ" sz="1600" dirty="0" err="1"/>
              <a:t>Libri</a:t>
            </a:r>
            <a:r>
              <a:rPr lang="cs-CZ" sz="1600" dirty="0"/>
              <a:t>, 2008, ISBN 978-80-7321-399-2. </a:t>
            </a:r>
          </a:p>
          <a:p>
            <a:pPr>
              <a:defRPr/>
            </a:pPr>
            <a:r>
              <a:rPr lang="cs-CZ" sz="1600" dirty="0"/>
              <a:t>KUKLÍK, Jan; KUKLÍK, Jan. </a:t>
            </a:r>
            <a:r>
              <a:rPr lang="cs-CZ" sz="1600" i="1" dirty="0"/>
              <a:t>Dějepis 4 pro gymnázia a střední školy</a:t>
            </a:r>
            <a:r>
              <a:rPr lang="cs-CZ" sz="1600" dirty="0"/>
              <a:t>. Praha: SPN, 2002, ISBN 80-7235-175-3. </a:t>
            </a:r>
          </a:p>
          <a:p>
            <a:pPr>
              <a:defRPr/>
            </a:pPr>
            <a:r>
              <a:rPr lang="cs-CZ" sz="1600" dirty="0"/>
              <a:t>MERTOVÁ, Kateřina. </a:t>
            </a:r>
            <a:r>
              <a:rPr lang="cs-CZ" sz="1600" i="1" dirty="0"/>
              <a:t>Německý nacionalismus a fašismus na Chomutovsku. Dokumenty z let 1932 - 1945</a:t>
            </a:r>
            <a:r>
              <a:rPr lang="cs-CZ" sz="1600" dirty="0"/>
              <a:t>. Chomutov: TEPS, 1990, ISBN 80-7065-055-9.</a:t>
            </a:r>
          </a:p>
          <a:p>
            <a:pPr>
              <a:defRPr/>
            </a:pPr>
            <a:r>
              <a:rPr lang="cs-CZ" sz="1600" dirty="0"/>
              <a:t>ŠPILAR, Václav. </a:t>
            </a:r>
            <a:r>
              <a:rPr lang="cs-CZ" sz="1600" i="1" dirty="0"/>
              <a:t>Z historie obcí Petrohrad, Černčice a Bílenec</a:t>
            </a:r>
            <a:r>
              <a:rPr lang="cs-CZ" sz="1600" dirty="0"/>
              <a:t>. Petrohrad: Žaket, 2000, ISBN 80-7233-068-3. </a:t>
            </a:r>
          </a:p>
          <a:p>
            <a:pPr>
              <a:defRPr/>
            </a:pPr>
            <a:r>
              <a:rPr lang="cs-CZ" sz="1600" dirty="0">
                <a:hlinkClick r:id="rId3"/>
              </a:rPr>
              <a:t>http://www.fronta.cz/dokument/lord-runciman-zprava-z-21-zari-1938</a:t>
            </a:r>
            <a:endParaRPr lang="cs-CZ" sz="1600" dirty="0"/>
          </a:p>
          <a:p>
            <a:pPr>
              <a:defRPr/>
            </a:pPr>
            <a:r>
              <a:rPr lang="cs-CZ" sz="1600" dirty="0">
                <a:hlinkClick r:id="rId4"/>
              </a:rPr>
              <a:t>http://www.halonoviny.cz/articles/view/512202</a:t>
            </a:r>
            <a:endParaRPr lang="cs-CZ" sz="1600" dirty="0"/>
          </a:p>
          <a:p>
            <a:pPr>
              <a:defRPr/>
            </a:pPr>
            <a:endParaRPr lang="cs-CZ" sz="1600" dirty="0"/>
          </a:p>
          <a:p>
            <a:pPr>
              <a:defRPr/>
            </a:pPr>
            <a:endParaRPr lang="cs-CZ" sz="1600" dirty="0"/>
          </a:p>
          <a:p>
            <a:pPr>
              <a:defRPr/>
            </a:pPr>
            <a:endParaRPr lang="cs-CZ" sz="1600" dirty="0"/>
          </a:p>
          <a:p>
            <a:pPr>
              <a:defRPr/>
            </a:pPr>
            <a:endParaRPr lang="cs-CZ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6386" name="Zástupný symbol pro obsah 2"/>
          <p:cNvSpPr>
            <a:spLocks noGrp="1"/>
          </p:cNvSpPr>
          <p:nvPr>
            <p:ph idx="1"/>
          </p:nvPr>
        </p:nvSpPr>
        <p:spPr>
          <a:xfrm>
            <a:off x="468313" y="1196975"/>
            <a:ext cx="8229600" cy="492918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cs-CZ" sz="2400" dirty="0">
                <a:solidFill>
                  <a:schemeClr val="tx1"/>
                </a:solidFill>
                <a:latin typeface="Calibri" pitchFamily="34" charset="0"/>
              </a:rPr>
              <a:t>Materiál je určen pro interaktivní výuku.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cs-CZ" sz="2400" dirty="0" smtClean="0">
                <a:solidFill>
                  <a:schemeClr val="tx1"/>
                </a:solidFill>
                <a:latin typeface="Calibri" pitchFamily="34" charset="0"/>
              </a:rPr>
              <a:t>Prezentace představí žákům situaci v ČSR na konci 30. let 20. století. Shrne průběh a význam Runcimanovy mise. Součástí DUM je text závěrečné zprávy lorda Runcimana předsedovi vlády. Tento text je možno vytisknout a použít v papírové podobě, nebo promítnout v hodině, případně předat žákům k domácí přípravě např. prostřednictvím internetového úložiště. V případě promítání lze pracovat s textem přímo na tabuli (podtrhávání, vyznačování </a:t>
            </a:r>
            <a:r>
              <a:rPr lang="cs-CZ" sz="2400" dirty="0" smtClean="0">
                <a:solidFill>
                  <a:schemeClr val="tx1"/>
                </a:solidFill>
                <a:latin typeface="Calibri" pitchFamily="34" charset="0"/>
              </a:rPr>
              <a:t>pojmů). </a:t>
            </a:r>
            <a:r>
              <a:rPr lang="cs-CZ" sz="2400" dirty="0" smtClean="0">
                <a:solidFill>
                  <a:schemeClr val="tx1"/>
                </a:solidFill>
                <a:latin typeface="Calibri" pitchFamily="34" charset="0"/>
              </a:rPr>
              <a:t>Součástí práce s DUM je také zapojení žáků do vyhledávání informací na internetu o některých zmíněných skutečnostech.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cs-CZ" sz="2400" dirty="0" smtClean="0">
                <a:solidFill>
                  <a:schemeClr val="tx1"/>
                </a:solidFill>
                <a:latin typeface="Calibri" pitchFamily="34" charset="0"/>
              </a:rPr>
              <a:t>DUM je určen pro žáky finálních ročníků gymnázií.</a:t>
            </a:r>
          </a:p>
          <a:p>
            <a:pPr marL="0" indent="0" eaLnBrk="1" hangingPunct="1">
              <a:buFont typeface="Arial" charset="0"/>
              <a:buNone/>
            </a:pPr>
            <a:endParaRPr lang="cs-CZ" sz="24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err="1" smtClean="0">
                <a:solidFill>
                  <a:schemeClr val="tx1"/>
                </a:solidFill>
              </a:rPr>
              <a:t>runcimanova</a:t>
            </a:r>
            <a:r>
              <a:rPr lang="cs-CZ" dirty="0" smtClean="0">
                <a:solidFill>
                  <a:schemeClr val="tx1"/>
                </a:solidFill>
              </a:rPr>
              <a:t> mise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4" name="Podnadpis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co předcházelo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970462"/>
          </a:xfrm>
        </p:spPr>
        <p:txBody>
          <a:bodyPr>
            <a:normAutofit fontScale="92500"/>
          </a:bodyPr>
          <a:lstStyle/>
          <a:p>
            <a:pPr marL="457200" lvl="1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cs-CZ" sz="3200" dirty="0" smtClean="0"/>
              <a:t>IV. 1938 – Karlovy Vary – sjezd SdP – požadavek úplné územní autonomie </a:t>
            </a:r>
            <a:r>
              <a:rPr lang="cs-CZ" sz="3200" dirty="0" err="1" smtClean="0"/>
              <a:t>pohran</a:t>
            </a:r>
            <a:r>
              <a:rPr lang="cs-CZ" sz="3200" dirty="0" smtClean="0"/>
              <a:t>. území</a:t>
            </a:r>
          </a:p>
          <a:p>
            <a:pPr marL="457200" lvl="1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cs-CZ" sz="3200" dirty="0" smtClean="0"/>
              <a:t>V. 1938 – čs. vláda vypracovala návrh Národního statutu (na nátlak </a:t>
            </a:r>
            <a:r>
              <a:rPr lang="cs-CZ" sz="3200" dirty="0" err="1" smtClean="0"/>
              <a:t>záp</a:t>
            </a:r>
            <a:r>
              <a:rPr lang="cs-CZ" sz="3200" dirty="0"/>
              <a:t>. </a:t>
            </a:r>
            <a:r>
              <a:rPr lang="cs-CZ" sz="3200" dirty="0" smtClean="0"/>
              <a:t>mocností podporujících </a:t>
            </a:r>
            <a:r>
              <a:rPr lang="cs-CZ" sz="3200" dirty="0"/>
              <a:t>Henleinovy </a:t>
            </a:r>
            <a:r>
              <a:rPr lang="cs-CZ" sz="3200" dirty="0" smtClean="0"/>
              <a:t>požadavky)  - práva menšin v ČSR, </a:t>
            </a:r>
            <a:r>
              <a:rPr lang="cs-CZ" sz="3200" dirty="0"/>
              <a:t>– Anglie a Francie návrh odmítají, požadují větší </a:t>
            </a:r>
            <a:r>
              <a:rPr lang="cs-CZ" sz="3200" dirty="0" smtClean="0"/>
              <a:t>ústupky</a:t>
            </a:r>
          </a:p>
          <a:p>
            <a:pPr marL="457200" lvl="1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cs-CZ" sz="3200" dirty="0" smtClean="0"/>
              <a:t>20. 5. 1938 – částečná voj. mobilizace</a:t>
            </a:r>
          </a:p>
          <a:p>
            <a:pPr marL="457200" lvl="1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cs-CZ" sz="3200" dirty="0" smtClean="0"/>
              <a:t>VI. 1938 – Anglie a Francie navrhují prostředníka k jednání s Němci</a:t>
            </a:r>
            <a:endParaRPr lang="cs-CZ" sz="3200" dirty="0"/>
          </a:p>
          <a:p>
            <a:pPr marL="457200" lvl="1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runcimanova</a:t>
            </a:r>
            <a:r>
              <a:rPr lang="cs-CZ" dirty="0" smtClean="0"/>
              <a:t> mise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cs-CZ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dirty="0"/>
              <a:t>Mise britských diplomatů vedená lordem Walterem </a:t>
            </a:r>
            <a:r>
              <a:rPr lang="cs-CZ" dirty="0" smtClean="0"/>
              <a:t>Runcimanem měla </a:t>
            </a:r>
            <a:r>
              <a:rPr lang="cs-CZ" dirty="0"/>
              <a:t>na místě zhodnotit situaci a zprostředkovat jednání mezi </a:t>
            </a:r>
            <a:r>
              <a:rPr lang="cs-CZ" dirty="0" smtClean="0"/>
              <a:t>SdP a čs. </a:t>
            </a:r>
            <a:r>
              <a:rPr lang="cs-CZ" dirty="0"/>
              <a:t>vládou. Fakticky misi řídil silně proněmecky orientovaný Frank </a:t>
            </a:r>
            <a:r>
              <a:rPr lang="cs-CZ" dirty="0" err="1"/>
              <a:t>Ashton-Gwatkin</a:t>
            </a:r>
            <a:r>
              <a:rPr lang="cs-CZ" dirty="0"/>
              <a:t>. </a:t>
            </a:r>
            <a:endParaRPr lang="cs-CZ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cs-CZ" dirty="0" smtClean="0"/>
              <a:t>SdP se </a:t>
            </a:r>
            <a:r>
              <a:rPr lang="cs-CZ" dirty="0"/>
              <a:t>na jednání s Runcimanem velmi dobře připravila, vznikly dva centrální štáby (politický v čele s K.H. Frankem a společenský v čele s Oldřichem </a:t>
            </a:r>
            <a:r>
              <a:rPr lang="cs-CZ" dirty="0" smtClean="0"/>
              <a:t>Kinským), </a:t>
            </a:r>
            <a:r>
              <a:rPr lang="cs-CZ" dirty="0"/>
              <a:t>které měly koordinovat program pro britské hosty.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err="1"/>
              <a:t>runcimanova</a:t>
            </a:r>
            <a:r>
              <a:rPr lang="cs-CZ" dirty="0"/>
              <a:t> </a:t>
            </a:r>
            <a:r>
              <a:rPr lang="cs-CZ" dirty="0" smtClean="0"/>
              <a:t>mise (3. 8. – 16. 9. 1938)</a:t>
            </a:r>
            <a:endParaRPr lang="cs-CZ" dirty="0"/>
          </a:p>
        </p:txBody>
      </p:sp>
      <p:sp>
        <p:nvSpPr>
          <p:cNvPr id="22530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3. 8. – příjezd lorda Runcimana do Prahy</a:t>
            </a:r>
          </a:p>
          <a:p>
            <a:pPr eaLnBrk="1" hangingPunct="1"/>
            <a:r>
              <a:rPr lang="cs-CZ" smtClean="0"/>
              <a:t>4. 8. přijat prezidentem Benešem</a:t>
            </a:r>
          </a:p>
          <a:p>
            <a:pPr eaLnBrk="1" hangingPunct="1"/>
            <a:r>
              <a:rPr lang="cs-CZ" smtClean="0"/>
              <a:t>navázání styků s německou šlechtou a průmyslníky – zprostředkovali styk s vůdci SdP</a:t>
            </a:r>
          </a:p>
          <a:p>
            <a:pPr eaLnBrk="1" hangingPunct="1"/>
            <a:r>
              <a:rPr lang="cs-CZ" smtClean="0"/>
              <a:t>18. 8. - Červený Hrádek (majitel nacistický důvěrník Max Hohenlohe) – setkání s K. Henleinem a K.H. Frankem</a:t>
            </a:r>
          </a:p>
          <a:p>
            <a:pPr eaLnBrk="1" hangingPunct="1"/>
            <a:r>
              <a:rPr lang="cs-CZ" smtClean="0"/>
              <a:t>16. 9. odjezd mise z ČSR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runciman</a:t>
            </a:r>
            <a:r>
              <a:rPr lang="cs-CZ" dirty="0" smtClean="0"/>
              <a:t> na červeném hrádku</a:t>
            </a:r>
            <a:endParaRPr lang="cs-CZ" dirty="0"/>
          </a:p>
        </p:txBody>
      </p:sp>
      <p:sp>
        <p:nvSpPr>
          <p:cNvPr id="23554" name="Zástupný symbol pro obsah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5043487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cs-CZ" smtClean="0"/>
              <a:t>„Kolem 16 hod. odejel pak K. Henlein z Neuhausu zpět do Červeného Hrádku, kamž kolem 17 hod. přijel lord Runciman se svými sekretáři a kde s K. Henleinem a poslanci SdP strany Kumdtem a Frankem měli poradu. Lord Runciman odejel o 18.20 hod. do Prahy, K. Henlein se svým štábem se zdržel na Červeném Hrádku skoro až do 21 hod.(…) Porada odbývala se na zámku velkostatkáře Maxe Hohenlohe-Langeburga v Červeném Hrádku.“</a:t>
            </a:r>
            <a:r>
              <a:rPr lang="cs-CZ" baseline="30000" smtClean="0"/>
              <a:t>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zapojení sudetoněmecké šlechty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6</a:t>
            </a:r>
            <a:r>
              <a:rPr lang="cs-CZ" dirty="0"/>
              <a:t>. </a:t>
            </a:r>
            <a:r>
              <a:rPr lang="cs-CZ" dirty="0" smtClean="0"/>
              <a:t>8. </a:t>
            </a:r>
            <a:r>
              <a:rPr lang="cs-CZ" dirty="0"/>
              <a:t>Žďár - setkání zorganizoval Zdeněk Kinský. Přítomni byla snad celá sudetoněmecká šlechta. Max </a:t>
            </a:r>
            <a:r>
              <a:rPr lang="cs-CZ" dirty="0" err="1"/>
              <a:t>Hohenlohe</a:t>
            </a:r>
            <a:r>
              <a:rPr lang="cs-CZ" dirty="0"/>
              <a:t>, Clary-</a:t>
            </a:r>
            <a:r>
              <a:rPr lang="cs-CZ" dirty="0" err="1"/>
              <a:t>Aldringen</a:t>
            </a:r>
            <a:r>
              <a:rPr lang="cs-CZ" dirty="0"/>
              <a:t>, Schwarzenbergové... Program: vysvětlit britské delegaci, že Němci v Československu trpí. </a:t>
            </a:r>
            <a:endParaRPr lang="cs-CZ" dirty="0" smtClean="0"/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13.8.Česká </a:t>
            </a:r>
            <a:r>
              <a:rPr lang="cs-CZ" dirty="0"/>
              <a:t>Kamenice - hostitelem byl tentokrát Oldřich </a:t>
            </a:r>
            <a:r>
              <a:rPr lang="cs-CZ" dirty="0" smtClean="0"/>
              <a:t>Kinský. Byli </a:t>
            </a:r>
            <a:r>
              <a:rPr lang="cs-CZ" dirty="0"/>
              <a:t>tu nejen téměř všichni, kteří se minulý týden dostavili do Žďáru, ale i mnozí další... </a:t>
            </a:r>
            <a:r>
              <a:rPr lang="cs-CZ" dirty="0" smtClean="0"/>
              <a:t>Na </a:t>
            </a:r>
            <a:r>
              <a:rPr lang="cs-CZ" dirty="0"/>
              <a:t>této schůzce došlo i k významnému jednání dalšího člena britské delegace </a:t>
            </a:r>
            <a:r>
              <a:rPr lang="cs-CZ" dirty="0" err="1"/>
              <a:t>Asthona-Gwatkina</a:t>
            </a:r>
            <a:r>
              <a:rPr lang="cs-CZ" dirty="0"/>
              <a:t> a Maxe </a:t>
            </a:r>
            <a:r>
              <a:rPr lang="cs-CZ" dirty="0" err="1"/>
              <a:t>Hohenlohe</a:t>
            </a:r>
            <a:r>
              <a:rPr lang="cs-CZ" dirty="0"/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cs-CZ" dirty="0"/>
              <a:t>18. </a:t>
            </a:r>
            <a:r>
              <a:rPr lang="cs-CZ" dirty="0" smtClean="0"/>
              <a:t>8. </a:t>
            </a:r>
            <a:r>
              <a:rPr lang="cs-CZ" dirty="0"/>
              <a:t>Červený Hrádek - hosta přivítal kníže Max </a:t>
            </a:r>
            <a:r>
              <a:rPr lang="cs-CZ" dirty="0" err="1"/>
              <a:t>Hohenlohe</a:t>
            </a:r>
            <a:r>
              <a:rPr lang="cs-CZ" dirty="0"/>
              <a:t>. </a:t>
            </a:r>
            <a:endParaRPr lang="cs-CZ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/>
              <a:t>zapojení sudetoněmecké šlechty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cs-CZ" dirty="0"/>
              <a:t>27. </a:t>
            </a:r>
            <a:r>
              <a:rPr lang="cs-CZ" dirty="0" smtClean="0"/>
              <a:t>8. </a:t>
            </a:r>
            <a:r>
              <a:rPr lang="cs-CZ" dirty="0"/>
              <a:t>Teplice - celou britskou delegaci na svém sídle uvítal Clary-</a:t>
            </a:r>
            <a:r>
              <a:rPr lang="cs-CZ" dirty="0" err="1"/>
              <a:t>Altringen</a:t>
            </a:r>
            <a:r>
              <a:rPr lang="cs-CZ" dirty="0"/>
              <a:t>. Byl zde uvítán i </a:t>
            </a:r>
            <a:r>
              <a:rPr lang="cs-CZ" dirty="0" err="1"/>
              <a:t>Hohenlohem</a:t>
            </a:r>
            <a:r>
              <a:rPr lang="cs-CZ" dirty="0"/>
              <a:t>, jenž navečer si odvezl </a:t>
            </a:r>
            <a:r>
              <a:rPr lang="cs-CZ" dirty="0" err="1"/>
              <a:t>Ashtona-Gwatkina</a:t>
            </a:r>
            <a:r>
              <a:rPr lang="cs-CZ" dirty="0"/>
              <a:t>, profesionálního diplomata z Runcimanovy mise, s sebou na Červený Hrádek, aby tu v soukromí projednal přípravu další schůzky lorda přímo s Henleinem</a:t>
            </a:r>
            <a:r>
              <a:rPr lang="cs-CZ" dirty="0" smtClean="0"/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9. 9. – 12. 9. Petrohrad – Eugen </a:t>
            </a:r>
            <a:r>
              <a:rPr lang="cs-CZ" dirty="0" err="1" smtClean="0"/>
              <a:t>Czernin</a:t>
            </a:r>
            <a:r>
              <a:rPr lang="cs-CZ" dirty="0" smtClean="0"/>
              <a:t>, Max a Jan Lobkovicovi, </a:t>
            </a:r>
            <a:r>
              <a:rPr lang="cs-CZ" dirty="0" err="1" smtClean="0"/>
              <a:t>Thun</a:t>
            </a:r>
            <a:r>
              <a:rPr lang="cs-CZ" dirty="0" smtClean="0"/>
              <a:t> </a:t>
            </a:r>
            <a:r>
              <a:rPr lang="cs-CZ" dirty="0" err="1" smtClean="0"/>
              <a:t>Hohenstein</a:t>
            </a:r>
            <a:r>
              <a:rPr lang="cs-CZ" dirty="0" smtClean="0"/>
              <a:t>. Odtud návštěva K. Varů, Podbořan…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cs-CZ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esta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782</TotalTime>
  <Words>1095</Words>
  <Application>Microsoft Office PowerPoint</Application>
  <PresentationFormat>Předvádění na obrazovce (4:3)</PresentationFormat>
  <Paragraphs>75</Paragraphs>
  <Slides>16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Cesta</vt:lpstr>
      <vt:lpstr>Prezentace aplikace PowerPoint</vt:lpstr>
      <vt:lpstr>ANOTACE</vt:lpstr>
      <vt:lpstr>runcimanova mise</vt:lpstr>
      <vt:lpstr>co předcházelo</vt:lpstr>
      <vt:lpstr>runcimanova mise</vt:lpstr>
      <vt:lpstr>runcimanova mise (3. 8. – 16. 9. 1938)</vt:lpstr>
      <vt:lpstr>runciman na červeném hrádku</vt:lpstr>
      <vt:lpstr>zapojení sudetoněmecké šlechty</vt:lpstr>
      <vt:lpstr>zapojení sudetoněmecké šlechty</vt:lpstr>
      <vt:lpstr>Sudetoněmecká propaganda</vt:lpstr>
      <vt:lpstr>výsledek runcimanovy mise</vt:lpstr>
      <vt:lpstr>závěrečná zpráva (úryvek)</vt:lpstr>
      <vt:lpstr>závěrečná zpráva (úryvek)</vt:lpstr>
      <vt:lpstr>úkoly</vt:lpstr>
      <vt:lpstr>runcimanova zpráva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pc</dc:creator>
  <cp:lastModifiedBy>pc</cp:lastModifiedBy>
  <cp:revision>74</cp:revision>
  <dcterms:created xsi:type="dcterms:W3CDTF">2013-03-13T08:15:55Z</dcterms:created>
  <dcterms:modified xsi:type="dcterms:W3CDTF">2013-09-24T13:42:18Z</dcterms:modified>
</cp:coreProperties>
</file>