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28"/>
  </p:notesMasterIdLst>
  <p:sldIdLst>
    <p:sldId id="258" r:id="rId2"/>
    <p:sldId id="257" r:id="rId3"/>
    <p:sldId id="260" r:id="rId4"/>
    <p:sldId id="261" r:id="rId5"/>
    <p:sldId id="262" r:id="rId6"/>
    <p:sldId id="286" r:id="rId7"/>
    <p:sldId id="300" r:id="rId8"/>
    <p:sldId id="285" r:id="rId9"/>
    <p:sldId id="301" r:id="rId10"/>
    <p:sldId id="284" r:id="rId11"/>
    <p:sldId id="287" r:id="rId12"/>
    <p:sldId id="288" r:id="rId13"/>
    <p:sldId id="289" r:id="rId14"/>
    <p:sldId id="290" r:id="rId15"/>
    <p:sldId id="302" r:id="rId16"/>
    <p:sldId id="291" r:id="rId17"/>
    <p:sldId id="292" r:id="rId18"/>
    <p:sldId id="293" r:id="rId19"/>
    <p:sldId id="294" r:id="rId20"/>
    <p:sldId id="298" r:id="rId21"/>
    <p:sldId id="295" r:id="rId22"/>
    <p:sldId id="296" r:id="rId23"/>
    <p:sldId id="297" r:id="rId24"/>
    <p:sldId id="282" r:id="rId25"/>
    <p:sldId id="299" r:id="rId26"/>
    <p:sldId id="259" r:id="rId2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Palatino Linotype" pitchFamily="18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88" autoAdjust="0"/>
    <p:restoredTop sz="94737" autoAdjust="0"/>
  </p:normalViewPr>
  <p:slideViewPr>
    <p:cSldViewPr>
      <p:cViewPr>
        <p:scale>
          <a:sx n="58" d="100"/>
          <a:sy n="58" d="100"/>
        </p:scale>
        <p:origin x="-1027" y="-2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dirty="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33F7E0EF-CB9C-4845-9060-6B627028329C}" type="datetimeFigureOut">
              <a:rPr lang="cs-CZ"/>
              <a:pPr>
                <a:defRPr/>
              </a:pPr>
              <a:t>24.9.2013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dirty="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E0D24FD8-3663-4FD6-B889-646601B2CC5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3070046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extLst/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Palatino Linotype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Palatino Linotype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8BCA2940-FB53-4A0B-9542-CDB1C6C23858}" type="slidenum">
              <a:rPr lang="cs-CZ">
                <a:latin typeface="Calibri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dirty="0">
              <a:latin typeface="Calibri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81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extLst/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Palatino Linotype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Palatino Linotype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119B3C64-3AD8-442A-BFAD-0D9CC892CC9E}" type="slidenum">
              <a:rPr lang="cs-CZ">
                <a:latin typeface="Calibri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</a:t>
            </a:fld>
            <a:endParaRPr lang="cs-CZ" dirty="0">
              <a:latin typeface="Calibri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92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extLst/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Palatino Linotype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Palatino Linotype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65762FF0-96B7-4A29-B1DB-E8D60D176C09}" type="slidenum">
              <a:rPr lang="cs-CZ">
                <a:latin typeface="Calibri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3</a:t>
            </a:fld>
            <a:endParaRPr lang="cs-CZ" dirty="0">
              <a:latin typeface="Calibri" pitchFamily="34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7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505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024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extLst/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Palatino Linotype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Palatino Linotype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0A6C5DE-A0A5-40E1-89A3-2A96BF8EE6C7}" type="slidenum">
              <a:rPr lang="cs-CZ">
                <a:latin typeface="Calibri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26</a:t>
            </a:fld>
            <a:endParaRPr lang="cs-CZ" dirty="0">
              <a:latin typeface="Calibri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CF1E9D-B2CD-47D1-944A-F88AD051C564}" type="datetimeFigureOut">
              <a:rPr lang="cs-CZ"/>
              <a:pPr>
                <a:defRPr/>
              </a:pPr>
              <a:t>24.9.2013</a:t>
            </a:fld>
            <a:endParaRPr lang="cs-CZ" dirty="0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CF654D0-BFA5-4C74-861B-D59018C9544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5A077B-3549-4282-8628-285844609E92}" type="datetimeFigureOut">
              <a:rPr lang="cs-CZ"/>
              <a:pPr>
                <a:defRPr/>
              </a:pPr>
              <a:t>24.9.2013</a:t>
            </a:fld>
            <a:endParaRPr lang="cs-CZ" dirty="0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CC2A9C6-A591-42FB-8A12-CA56861FCB7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169F0-C28D-4820-856C-FA5320D311D7}" type="datetimeFigureOut">
              <a:rPr lang="cs-CZ"/>
              <a:pPr>
                <a:defRPr/>
              </a:pPr>
              <a:t>24.9.2013</a:t>
            </a:fld>
            <a:endParaRPr lang="cs-CZ" dirty="0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44D3E1-CBF6-4050-9AE5-EF03A34B211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B1E5A8-1E14-4D43-8542-30B6FD97646C}" type="datetimeFigureOut">
              <a:rPr lang="cs-CZ"/>
              <a:pPr>
                <a:defRPr/>
              </a:pPr>
              <a:t>24.9.2013</a:t>
            </a:fld>
            <a:endParaRPr lang="cs-CZ" dirty="0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DECF78-1F2C-4368-A875-855366F70A3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F28195-2361-4408-8E5F-4B2F020C3D72}" type="datetimeFigureOut">
              <a:rPr lang="cs-CZ"/>
              <a:pPr>
                <a:defRPr/>
              </a:pPr>
              <a:t>24.9.2013</a:t>
            </a:fld>
            <a:endParaRPr lang="cs-CZ" dirty="0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0B52CCE-85FC-41CE-8721-60C2643D3B3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BA1523-D6B8-41D4-AA15-AB6D1403C912}" type="datetimeFigureOut">
              <a:rPr lang="cs-CZ"/>
              <a:pPr>
                <a:defRPr/>
              </a:pPr>
              <a:t>24.9.2013</a:t>
            </a:fld>
            <a:endParaRPr lang="cs-CZ" dirty="0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1FFD3B-7B5D-4C39-9C56-FB531DFA047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53E1C8-CB0B-4509-8C9A-B03EA51C3A5B}" type="datetimeFigureOut">
              <a:rPr lang="cs-CZ"/>
              <a:pPr>
                <a:defRPr/>
              </a:pPr>
              <a:t>24.9.2013</a:t>
            </a:fld>
            <a:endParaRPr lang="cs-CZ" dirty="0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14ABB7-6D78-4B9E-BAD0-24132D7CDA6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8EFCF1-ADD0-48A9-B07D-E038F9156F68}" type="datetimeFigureOut">
              <a:rPr lang="cs-CZ"/>
              <a:pPr>
                <a:defRPr/>
              </a:pPr>
              <a:t>24.9.2013</a:t>
            </a:fld>
            <a:endParaRPr lang="cs-CZ" dirty="0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A260D2-E58A-462B-A0DA-8B2349B0E09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dirty="0" smtClean="0"/>
              <a:t>Kliknutím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0B979C-EEDE-4F87-8212-F7FE1ED8F336}" type="datetimeFigureOut">
              <a:rPr lang="cs-CZ"/>
              <a:pPr>
                <a:defRPr/>
              </a:pPr>
              <a:t>24.9.2013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E21B85-ECE8-4962-AC16-B8A0632E6C0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85293C-FAF6-4BF4-A196-E41E16A3234E}" type="datetimeFigureOut">
              <a:rPr lang="cs-CZ"/>
              <a:pPr>
                <a:defRPr/>
              </a:pPr>
              <a:t>24.9.2013</a:t>
            </a:fld>
            <a:endParaRPr lang="cs-CZ" dirty="0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2E85E2-4E59-45A5-BA6E-0F5C5909A1F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1A9313-0E71-41D2-AE54-529E71E688BD}" type="datetimeFigureOut">
              <a:rPr lang="cs-CZ"/>
              <a:pPr>
                <a:defRPr/>
              </a:pPr>
              <a:t>24.9.2013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DC898E-9CB2-46B8-9B09-95A2D474658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1029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 smtClean="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254720D1-AA7B-457B-BD4F-FEF055A6A587}" type="datetimeFigureOut">
              <a:rPr lang="cs-CZ"/>
              <a:pPr>
                <a:defRPr/>
              </a:pPr>
              <a:t>24.9.2013</a:t>
            </a:fld>
            <a:endParaRPr lang="cs-CZ" dirty="0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 dirty="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 smtClean="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251BD8E2-325F-4D4C-81C1-36A1FAFD8D1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97" r:id="rId2"/>
    <p:sldLayoutId id="2147483698" r:id="rId3"/>
    <p:sldLayoutId id="2147483695" r:id="rId4"/>
    <p:sldLayoutId id="2147483699" r:id="rId5"/>
    <p:sldLayoutId id="2147483694" r:id="rId6"/>
    <p:sldLayoutId id="2147483700" r:id="rId7"/>
    <p:sldLayoutId id="2147483701" r:id="rId8"/>
    <p:sldLayoutId id="2147483702" r:id="rId9"/>
    <p:sldLayoutId id="2147483693" r:id="rId10"/>
    <p:sldLayoutId id="2147483703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2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" Target="slide25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Jan_%C5%A0r%C3%A1mek" TargetMode="External"/><Relationship Id="rId2" Type="http://schemas.openxmlformats.org/officeDocument/2006/relationships/hyperlink" Target="http://cs.wikipedia.org/wiki/Karel_Kram%C3%A1%C5%99" TargetMode="External"/><Relationship Id="rId1" Type="http://schemas.openxmlformats.org/officeDocument/2006/relationships/slideLayout" Target="../slideLayouts/slideLayout2.xml"/><Relationship Id="rId5" Type="http://schemas.openxmlformats.org/officeDocument/2006/relationships/slide" Target="slide10.xml"/><Relationship Id="rId4" Type="http://schemas.openxmlformats.org/officeDocument/2006/relationships/hyperlink" Target="http://cs.wikipedia.org/wiki/Bohum%C3%ADr_%C5%A0meral" TargetMode="Externa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364" name="Group 2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8937629"/>
              </p:ext>
            </p:extLst>
          </p:nvPr>
        </p:nvGraphicFramePr>
        <p:xfrm>
          <a:off x="614363" y="2816225"/>
          <a:ext cx="8137525" cy="2966640"/>
        </p:xfrm>
        <a:graphic>
          <a:graphicData uri="http://schemas.openxmlformats.org/drawingml/2006/table">
            <a:tbl>
              <a:tblPr/>
              <a:tblGrid>
                <a:gridCol w="1941512"/>
                <a:gridCol w="6196013"/>
              </a:tblGrid>
              <a:tr h="8636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2C3036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ŠKOLA: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Franklin Gothic Book" pitchFamily="34" charset="0"/>
                        <a:cs typeface="Arial" charset="0"/>
                      </a:endParaRPr>
                    </a:p>
                  </a:txBody>
                  <a:tcPr marL="91447" marR="91447" marT="45712" marB="45712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2C3036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Gymnázium, Chomutov, Mostecká 3000, příspěvková organizace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Franklin Gothic Book" pitchFamily="34" charset="0"/>
                        <a:cs typeface="Arial" charset="0"/>
                      </a:endParaRPr>
                    </a:p>
                  </a:txBody>
                  <a:tcPr marL="91447" marR="91447" marT="45712" marB="45712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651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2C3036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AUTOR:</a:t>
                      </a:r>
                    </a:p>
                  </a:txBody>
                  <a:tcPr marL="91447" marR="91447" marT="45712" marB="45712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2C3036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PaedDr. Jan Micka</a:t>
                      </a:r>
                    </a:p>
                  </a:txBody>
                  <a:tcPr marL="91447" marR="91447" marT="45712" marB="45712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  <a:tr h="3651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2C3036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NÁZEV:</a:t>
                      </a:r>
                    </a:p>
                  </a:txBody>
                  <a:tcPr marL="91447" marR="91447" marT="45712" marB="45712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2C3036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VY_12_INOVACE_02A_11_Sivestrovská aféra Karla Čapka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2C3036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47" marR="91447" marT="45712" marB="45712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</a:tr>
              <a:tr h="3651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2C3036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TEMA:</a:t>
                      </a:r>
                    </a:p>
                  </a:txBody>
                  <a:tcPr marL="91447" marR="91447" marT="45712" marB="45712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2C3036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Dějiny 20. století</a:t>
                      </a:r>
                    </a:p>
                  </a:txBody>
                  <a:tcPr marL="91447" marR="91447" marT="45712" marB="45712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  <a:tr h="3651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2C3036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47" marR="91447" marT="45712" marB="45712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2C3036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CZ.1.07/1.5.00/34.0816</a:t>
                      </a:r>
                    </a:p>
                  </a:txBody>
                  <a:tcPr marL="91447" marR="91447" marT="45712" marB="45712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</a:tr>
              <a:tr h="3651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2C3036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DATUM TVORBY:</a:t>
                      </a:r>
                    </a:p>
                  </a:txBody>
                  <a:tcPr marL="91447" marR="91447" marT="45712" marB="45712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2C3036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16. 8. 2013</a:t>
                      </a:r>
                    </a:p>
                  </a:txBody>
                  <a:tcPr marL="91447" marR="91447" marT="45712" marB="45712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</a:tbl>
          </a:graphicData>
        </a:graphic>
      </p:graphicFrame>
      <p:pic>
        <p:nvPicPr>
          <p:cNvPr id="14360" name="Obrázek 2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979613" y="9080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61" name="Picture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619250" y="2927350"/>
            <a:ext cx="649288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513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1"/>
                </a:solidFill>
                <a:latin typeface="Calibri" pitchFamily="34" charset="0"/>
              </a:rPr>
              <a:t>ANOTACE</a:t>
            </a:r>
            <a:endParaRPr lang="cs-CZ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975"/>
            <a:ext cx="8229600" cy="4929188"/>
          </a:xfrm>
        </p:spPr>
        <p:txBody>
          <a:bodyPr/>
          <a:lstStyle/>
          <a:p>
            <a:pPr marL="0" indent="0">
              <a:buNone/>
            </a:pPr>
            <a:r>
              <a:rPr lang="cs-CZ" sz="2000" dirty="0">
                <a:solidFill>
                  <a:schemeClr val="tx1"/>
                </a:solidFill>
                <a:latin typeface="Calibri" pitchFamily="34" charset="0"/>
              </a:rPr>
              <a:t>Materiál je určen pro interaktivní výuku</a:t>
            </a:r>
            <a:r>
              <a:rPr lang="cs-CZ" sz="2000" dirty="0" smtClean="0">
                <a:solidFill>
                  <a:schemeClr val="tx1"/>
                </a:solidFill>
                <a:latin typeface="Calibri" pitchFamily="34" charset="0"/>
              </a:rPr>
              <a:t>.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chemeClr val="tx1"/>
                </a:solidFill>
                <a:latin typeface="Calibri" pitchFamily="34" charset="0"/>
              </a:rPr>
              <a:t>Prezentace představí žákům tzv. Silvestrovskou aféru Karla Čapka, na jejímž pozadí mohou lépe pochopit čs. politiku konce 20. let, snahy o změnu demokratického směřování </a:t>
            </a:r>
            <a:r>
              <a:rPr lang="cs-CZ" sz="2000" dirty="0" smtClean="0">
                <a:solidFill>
                  <a:schemeClr val="tx1"/>
                </a:solidFill>
                <a:latin typeface="Calibri" pitchFamily="34" charset="0"/>
              </a:rPr>
              <a:t>československé </a:t>
            </a:r>
            <a:r>
              <a:rPr lang="cs-CZ" sz="2000" dirty="0" smtClean="0">
                <a:solidFill>
                  <a:schemeClr val="tx1"/>
                </a:solidFill>
                <a:latin typeface="Calibri" pitchFamily="34" charset="0"/>
              </a:rPr>
              <a:t>republiky</a:t>
            </a:r>
            <a:r>
              <a:rPr lang="cs-CZ" sz="2000" dirty="0" smtClean="0">
                <a:solidFill>
                  <a:schemeClr val="tx1"/>
                </a:solidFill>
                <a:latin typeface="Calibri" pitchFamily="34" charset="0"/>
              </a:rPr>
              <a:t>.  Materiál je také vhodným odrazovým můstkem pro debatu o zodpovědnosti novinářů a o politické žurnalistice, případně o </a:t>
            </a:r>
            <a:r>
              <a:rPr lang="cs-CZ" sz="2000" dirty="0" smtClean="0">
                <a:solidFill>
                  <a:schemeClr val="tx1"/>
                </a:solidFill>
                <a:latin typeface="Calibri" pitchFamily="34" charset="0"/>
              </a:rPr>
              <a:t>bulváru. Součástí práce s DUM je také zapojení žáků do vyhledávání informací na internetu o některých zmíněných skutečnostech, zejména o osobnostech v prezentaci zmíněných. </a:t>
            </a:r>
          </a:p>
          <a:p>
            <a:pPr marL="0" indent="0">
              <a:buFont typeface="Wingdings 2" pitchFamily="18" charset="2"/>
              <a:buNone/>
            </a:pPr>
            <a:r>
              <a:rPr lang="cs-CZ" sz="2000" dirty="0" smtClean="0">
                <a:solidFill>
                  <a:schemeClr val="tx1"/>
                </a:solidFill>
                <a:latin typeface="Calibri" pitchFamily="34" charset="0"/>
              </a:rPr>
              <a:t>Inovativní </a:t>
            </a:r>
            <a:r>
              <a:rPr lang="cs-CZ" sz="2000" dirty="0" smtClean="0">
                <a:solidFill>
                  <a:schemeClr val="tx1"/>
                </a:solidFill>
                <a:latin typeface="Calibri" pitchFamily="34" charset="0"/>
              </a:rPr>
              <a:t>je možnost zapojit žáky do práce s prezentací i možnost vyhledávání informací pomocí internetových technologií. Při práci s DUM je možno zvýrazňovat nebo doplňovat části textu fixem na promítací tabuli, </a:t>
            </a:r>
            <a:r>
              <a:rPr lang="cs-CZ" sz="2000" dirty="0" smtClean="0">
                <a:solidFill>
                  <a:schemeClr val="tx1"/>
                </a:solidFill>
                <a:latin typeface="Calibri" pitchFamily="34" charset="0"/>
              </a:rPr>
              <a:t>digitálním perem, elektronickým </a:t>
            </a:r>
            <a:r>
              <a:rPr lang="cs-CZ" sz="2000" dirty="0" smtClean="0">
                <a:solidFill>
                  <a:schemeClr val="tx1"/>
                </a:solidFill>
                <a:latin typeface="Calibri" pitchFamily="34" charset="0"/>
              </a:rPr>
              <a:t>perem na interaktivní tabuli nebo přímo v počítači.</a:t>
            </a:r>
          </a:p>
          <a:p>
            <a:pPr marL="0" indent="0">
              <a:buFont typeface="Wingdings 2" pitchFamily="18" charset="2"/>
              <a:buNone/>
            </a:pPr>
            <a:r>
              <a:rPr lang="cs-CZ" sz="2000" dirty="0" smtClean="0">
                <a:solidFill>
                  <a:schemeClr val="tx1"/>
                </a:solidFill>
                <a:latin typeface="Calibri" pitchFamily="34" charset="0"/>
              </a:rPr>
              <a:t>DUM je určen pro žáky finálních ročníků gymnázií.</a:t>
            </a:r>
          </a:p>
          <a:p>
            <a:pPr marL="0" indent="0">
              <a:buFont typeface="Wingdings 2" pitchFamily="18" charset="2"/>
              <a:buNone/>
            </a:pPr>
            <a:endParaRPr lang="cs-CZ" sz="20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Font typeface="Arial" charset="0"/>
              <a:buNone/>
            </a:pPr>
            <a:endParaRPr lang="cs-CZ" sz="2000" dirty="0" smtClean="0">
              <a:solidFill>
                <a:schemeClr val="tx1"/>
              </a:solidFill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Silvestrovská aféra K. Čapka</a:t>
            </a:r>
            <a:endParaRPr lang="cs-CZ" sz="2800" dirty="0"/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Karel Čapek jako „spisovatel Hradu“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Nástin situace</a:t>
            </a:r>
            <a:endParaRPr lang="cs-CZ" dirty="0"/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/>
              <a:t>Po parlamentních volbách v říjnu 1926:</a:t>
            </a:r>
          </a:p>
          <a:p>
            <a:pPr lvl="1"/>
            <a:r>
              <a:rPr lang="cs-CZ" dirty="0"/>
              <a:t>vláda „občanské koalice“ (předseda Ant. Švehla)</a:t>
            </a:r>
          </a:p>
          <a:p>
            <a:pPr lvl="1"/>
            <a:r>
              <a:rPr lang="cs-CZ" dirty="0"/>
              <a:t>první vláda od r. 1918, v </a:t>
            </a:r>
            <a:r>
              <a:rPr lang="cs-CZ" dirty="0" smtClean="0"/>
              <a:t>níž </a:t>
            </a:r>
            <a:r>
              <a:rPr lang="cs-CZ" dirty="0"/>
              <a:t>nebyly zastoupeny socialistické </a:t>
            </a:r>
            <a:r>
              <a:rPr lang="cs-CZ" dirty="0" smtClean="0"/>
              <a:t>strany</a:t>
            </a:r>
          </a:p>
          <a:p>
            <a:pPr marL="342900" lvl="1" indent="-342900">
              <a:buFont typeface="Wingdings 2" pitchFamily="18" charset="2"/>
              <a:buChar char=""/>
            </a:pPr>
            <a:r>
              <a:rPr lang="cs-CZ" dirty="0" smtClean="0"/>
              <a:t>Cílem </a:t>
            </a:r>
            <a:r>
              <a:rPr lang="cs-CZ" dirty="0"/>
              <a:t>aféry vytvořit averzi vůči T.G.M. před prezidentskými volbami v květnu 1927</a:t>
            </a:r>
          </a:p>
          <a:p>
            <a:r>
              <a:rPr lang="cs-CZ" sz="2800" dirty="0" smtClean="0"/>
              <a:t>Pro pravici možnost zmařit další zvolení T. G. Masaryka i odstoupení min. zahraničních věcí E. Beneše (setrvával v této funkci díky Masarykově vlivu)</a:t>
            </a:r>
          </a:p>
          <a:p>
            <a:endParaRPr lang="cs-CZ" dirty="0" smtClean="0"/>
          </a:p>
          <a:p>
            <a:pPr marL="457200" lvl="1" indent="0">
              <a:buNone/>
            </a:pPr>
            <a:endParaRPr lang="cs-CZ" dirty="0" smtClean="0"/>
          </a:p>
          <a:p>
            <a:pPr lvl="1"/>
            <a:endParaRPr lang="cs-CZ" dirty="0"/>
          </a:p>
          <a:p>
            <a:pPr lvl="1"/>
            <a:endParaRPr lang="cs-CZ" dirty="0" smtClean="0"/>
          </a:p>
          <a:p>
            <a:pPr lvl="1"/>
            <a:endParaRPr lang="cs-CZ" dirty="0"/>
          </a:p>
          <a:p>
            <a:pPr lvl="1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Osobnosti (1)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Karel Čapek: mezinárodně uznávaný spisovatel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zastánce a propagátor demokracie</a:t>
            </a:r>
          </a:p>
          <a:p>
            <a:pPr marL="0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vhodný terč Masarykových odpůrců (T. G. Masaryka vnímal jako podmínku zdravého vývoje republiky)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KČ: Žurnalistům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340768"/>
            <a:ext cx="8686800" cy="496855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1. První článek naší víry je víra v demokracii</a:t>
            </a:r>
          </a:p>
          <a:p>
            <a:pPr marL="0" indent="0">
              <a:buNone/>
            </a:pPr>
            <a:r>
              <a:rPr lang="cs-CZ" dirty="0" smtClean="0"/>
              <a:t>2. Druhý článek naší víry je, že nadevše potřebujeme klidu a pořádku</a:t>
            </a:r>
          </a:p>
          <a:p>
            <a:pPr marL="0" indent="0">
              <a:buNone/>
            </a:pPr>
            <a:r>
              <a:rPr lang="cs-CZ" dirty="0" smtClean="0"/>
              <a:t>3. Třetí článek se ještě týká státu. Věříme a víme, že sama existence našeho státu nevisí jen od nás, nýbrž na celé soustavě </a:t>
            </a:r>
            <a:r>
              <a:rPr lang="cs-CZ" dirty="0" err="1" smtClean="0"/>
              <a:t>mezinár</a:t>
            </a:r>
            <a:r>
              <a:rPr lang="cs-CZ" dirty="0" smtClean="0"/>
              <a:t>. úmluv a dohod</a:t>
            </a:r>
          </a:p>
          <a:p>
            <a:pPr marL="0" indent="0">
              <a:buNone/>
            </a:pPr>
            <a:r>
              <a:rPr lang="cs-CZ" dirty="0" smtClean="0"/>
              <a:t>4. Čtvrtý článek naší víry </a:t>
            </a:r>
            <a:r>
              <a:rPr lang="cs-CZ" dirty="0" err="1" smtClean="0"/>
              <a:t>nebudiž</a:t>
            </a:r>
            <a:r>
              <a:rPr lang="cs-CZ" dirty="0" smtClean="0"/>
              <a:t> diskutován, jmenuje se Masaryk </a:t>
            </a:r>
            <a:r>
              <a:rPr lang="cs-CZ" baseline="30000" dirty="0" smtClean="0"/>
              <a:t>1)</a:t>
            </a:r>
            <a:endParaRPr lang="cs-CZ" baseline="30000" dirty="0"/>
          </a:p>
        </p:txBody>
      </p:sp>
    </p:spTree>
    <p:extLst>
      <p:ext uri="{BB962C8B-B14F-4D97-AF65-F5344CB8AC3E}">
        <p14:creationId xmlns:p14="http://schemas.microsoft.com/office/powerpoint/2010/main" val="1718316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8328" y="620688"/>
            <a:ext cx="8487344" cy="56166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33533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Osobnosti (2)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Pátečníci: společnost scházející se u bří. Čapků (umělci, vědci, od 19. 3. 1926 také T. G. M.)</a:t>
            </a:r>
          </a:p>
          <a:p>
            <a:r>
              <a:rPr lang="cs-CZ" dirty="0" smtClean="0"/>
              <a:t>Tomáš Garrigue Masaryk (čsl. prezident 1918 – 1935)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490904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33" y="332656"/>
            <a:ext cx="8418935" cy="4392488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2627785" y="6237312"/>
            <a:ext cx="61926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Pátečníci v zámecké zahradě v Lánech – 16. 5. 1926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84199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Osobnosti (3)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Karel Kramář</a:t>
            </a:r>
          </a:p>
          <a:p>
            <a:r>
              <a:rPr lang="cs-CZ" dirty="0" smtClean="0"/>
              <a:t>Jan Šrámek</a:t>
            </a:r>
          </a:p>
          <a:p>
            <a:r>
              <a:rPr lang="cs-CZ" dirty="0" smtClean="0"/>
              <a:t>Bohumír Šmeral</a:t>
            </a:r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Úkol: Kterých politických stran byly tyto osobnosti představiteli?</a:t>
            </a:r>
          </a:p>
          <a:p>
            <a:r>
              <a:rPr lang="cs-CZ" dirty="0" smtClean="0"/>
              <a:t>Řešení: </a:t>
            </a:r>
            <a:r>
              <a:rPr lang="cs-CZ" dirty="0" smtClean="0">
                <a:hlinkClick r:id="rId2" action="ppaction://hlinksldjump"/>
              </a:rPr>
              <a:t>řešení úlohy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642734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Průběh aféry (1)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268760"/>
            <a:ext cx="8686800" cy="5112568"/>
          </a:xfrm>
        </p:spPr>
        <p:txBody>
          <a:bodyPr/>
          <a:lstStyle/>
          <a:p>
            <a:r>
              <a:rPr lang="cs-CZ" dirty="0" smtClean="0"/>
              <a:t>31. 12. 1926 – místo odpolední schůzky pátečníků K. Č. zorganizuje silvestrovský večer, mj. i za účasti prezidenta a jeho syna Jana. Prezidentu adresoval novoroční koledu, kterou přednášejí herci F. Smolík, V. Novák a V. Vydra st.</a:t>
            </a:r>
          </a:p>
          <a:p>
            <a:r>
              <a:rPr lang="cs-CZ" dirty="0" smtClean="0"/>
              <a:t>5. 1. 1927 – Politická korespondence – krátká informace o silvestrovském večírku u Čapků (otištěna smyšlená informace o zatčení jednoho z herců)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258216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Průběh aféry </a:t>
            </a:r>
            <a:r>
              <a:rPr lang="cs-CZ" dirty="0" smtClean="0"/>
              <a:t>(2)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7. 1. 1927 – Pražský večerník: Tak to by přece být nemělo (informace o politickém pamfletu zesměšňujícím K. Kramáře, dále rozvíjena smyšlenka o zatčení herce, vše označeno za ostudu pocházející z prezidentova okolí)</a:t>
            </a:r>
          </a:p>
          <a:p>
            <a:r>
              <a:rPr lang="cs-CZ" dirty="0" smtClean="0"/>
              <a:t>9. 1. 1927 – Lidové noviny: Tak to přeci být nemělo (K. Č. se snaží vyvrátit falešné informace a zesměšnit psaní Pražského večerníku)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13438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Průběh aféry </a:t>
            </a:r>
            <a:r>
              <a:rPr lang="cs-CZ" dirty="0" smtClean="0"/>
              <a:t>(3)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16. 1. 1927 – Lidové noviny: Zvláštní manýry (K. Č. vyjadřuje nespokojenost s nízkou úrovní denního tisku a s podivným referováním národně demokratického tisku o negativních jevech veřejného života)</a:t>
            </a:r>
          </a:p>
          <a:p>
            <a:r>
              <a:rPr lang="cs-CZ" dirty="0" smtClean="0"/>
              <a:t>Tento úvodník se stal signálem k soustředěnému útoku </a:t>
            </a:r>
            <a:r>
              <a:rPr lang="cs-CZ" dirty="0" err="1" smtClean="0"/>
              <a:t>nár</a:t>
            </a:r>
            <a:r>
              <a:rPr lang="cs-CZ" dirty="0" smtClean="0"/>
              <a:t>. demokratického a klerikálního tisku proti Karlu Čapkovi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77402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Průběh aféry </a:t>
            </a:r>
            <a:r>
              <a:rPr lang="cs-CZ" dirty="0" smtClean="0"/>
              <a:t>(4)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4683149"/>
          </a:xfrm>
        </p:spPr>
        <p:txBody>
          <a:bodyPr/>
          <a:lstStyle/>
          <a:p>
            <a:r>
              <a:rPr lang="cs-CZ" dirty="0" smtClean="0"/>
              <a:t>18. 1. 1927 – Národní listy: Opravdu manýry z Hulvátova</a:t>
            </a:r>
          </a:p>
          <a:p>
            <a:r>
              <a:rPr lang="cs-CZ" dirty="0" smtClean="0"/>
              <a:t>18. 1 . 1927 – Pražský večerník: Tak to přece být nemělo</a:t>
            </a:r>
          </a:p>
          <a:p>
            <a:r>
              <a:rPr lang="cs-CZ" dirty="0" smtClean="0"/>
              <a:t>19. 1. 1927 – Národ: Silvestrovská zábava v Hulvátově</a:t>
            </a:r>
          </a:p>
          <a:p>
            <a:r>
              <a:rPr lang="cs-CZ" dirty="0" smtClean="0"/>
              <a:t>zde jsou již informace o zesměšnění K. Kramáře, B. Šmerala a J. Šrámka politickým pamfletem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81466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-1087324" y="1415882"/>
            <a:ext cx="6710136" cy="4176464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5724128" y="4869160"/>
            <a:ext cx="328295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Národní listy Večerník Národ </a:t>
            </a:r>
          </a:p>
          <a:p>
            <a:r>
              <a:rPr lang="cs-CZ" dirty="0" smtClean="0"/>
              <a:t>19. 1. 1927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9329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Průběh aféry </a:t>
            </a:r>
            <a:r>
              <a:rPr lang="cs-CZ" dirty="0" smtClean="0"/>
              <a:t>(5)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3725" y="1412776"/>
            <a:ext cx="8686800" cy="5030018"/>
          </a:xfrm>
        </p:spPr>
        <p:txBody>
          <a:bodyPr/>
          <a:lstStyle/>
          <a:p>
            <a:r>
              <a:rPr lang="cs-CZ" dirty="0" smtClean="0"/>
              <a:t>po několikadenní kampani ze strany </a:t>
            </a:r>
            <a:r>
              <a:rPr lang="cs-CZ" dirty="0" err="1" smtClean="0"/>
              <a:t>nár</a:t>
            </a:r>
            <a:r>
              <a:rPr lang="cs-CZ" dirty="0" smtClean="0"/>
              <a:t>. demokrat. a klerikálního tisku vyšlo prohlášení 13 účastníků silvestrovského večírku, jež mělo anonymní útoky vyvrátit. </a:t>
            </a:r>
          </a:p>
          <a:p>
            <a:r>
              <a:rPr lang="cs-CZ" dirty="0" smtClean="0"/>
              <a:t>Toto prohlášení i žádosti o tiskové opravy se staly záminkou pro další útoky (např. Národní listy 23. 1. 1927otiskly Čapkovu tiskovou opravu a vzápětí zaútočily článkem Pravda a její oprava).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958418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Průběh aféry </a:t>
            </a:r>
            <a:r>
              <a:rPr lang="cs-CZ" dirty="0" smtClean="0"/>
              <a:t>(6)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23. 1. 1927 – Lidové noviny: Jak to bylo (Čapek podrobně líčí silvestrovský večer. Dosud se nevyrovnal s hrubými urážkami, píše vzrušeně, používá nezvyklé formulace. Hledá důvody útoku a ukazuje na K. Kramáře.)</a:t>
            </a:r>
          </a:p>
          <a:p>
            <a:r>
              <a:rPr lang="cs-CZ" dirty="0" smtClean="0"/>
              <a:t>24. 1. 1927 – Národ: Pan Dr. Karel Čapek nadává, ale nevysvětluje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85410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Průběh aféry </a:t>
            </a:r>
            <a:r>
              <a:rPr lang="cs-CZ" dirty="0" smtClean="0"/>
              <a:t>(7)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31. 1. 1927: K. Čapek podává žalobu na večerník Národních listů Národ a na list Čech</a:t>
            </a:r>
          </a:p>
          <a:p>
            <a:r>
              <a:rPr lang="cs-CZ" dirty="0" smtClean="0"/>
              <a:t>26. 2. 1927: K. Čapek podává žalobu na redaktora čas. Našinec za článek Silvestrovská zábava hradní kliky (21. 1. 1927)</a:t>
            </a:r>
          </a:p>
          <a:p>
            <a:r>
              <a:rPr lang="cs-CZ" dirty="0" smtClean="0"/>
              <a:t>2. 3. 1927: žaloba na K. Č. pro urážku na cti (redaktor čas. Národ)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212010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Průběh aféry </a:t>
            </a:r>
            <a:r>
              <a:rPr lang="cs-CZ" dirty="0" smtClean="0"/>
              <a:t>(8)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protičapkovská</a:t>
            </a:r>
            <a:r>
              <a:rPr lang="cs-CZ" dirty="0" smtClean="0"/>
              <a:t> (skrytě protimasarykovská kampaň) trvala do března 1927, soudní jednání trvala do března roku 1929.</a:t>
            </a:r>
          </a:p>
          <a:p>
            <a:r>
              <a:rPr lang="cs-CZ" dirty="0" smtClean="0"/>
              <a:t>u soudu také konečně zazněla inkriminovaná tříkrálová koleda</a:t>
            </a:r>
          </a:p>
          <a:p>
            <a:r>
              <a:rPr lang="cs-CZ" dirty="0" smtClean="0"/>
              <a:t>27. května 1927: T. G. Masaryk potřetí zvolen prezidentem. Národní  demokracii se jeho volbu zmařit nezdařilo, celá aféra vyzněla zbytečně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60012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Úloha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Dokážete na základě úryvků z tříkrálové koledy poznat, který z králů měl být kterým ze zmiňovaných politiků (Kramář, Šmeral, Švehla)?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21056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Úryvky z koledy </a:t>
            </a:r>
            <a:r>
              <a:rPr lang="cs-CZ" baseline="30000" dirty="0" smtClean="0"/>
              <a:t>2)</a:t>
            </a:r>
            <a:endParaRPr lang="cs-CZ" baseline="30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Kašpar: Za stranu největší já tedy vypovím:</a:t>
            </a:r>
          </a:p>
          <a:p>
            <a:pPr marL="0" indent="0">
              <a:buNone/>
            </a:pPr>
            <a:r>
              <a:rPr lang="cs-CZ" dirty="0" smtClean="0"/>
              <a:t>země je prostě dílem zemědělcovým.</a:t>
            </a:r>
          </a:p>
          <a:p>
            <a:pPr marL="0" indent="0">
              <a:buNone/>
            </a:pPr>
            <a:r>
              <a:rPr lang="cs-CZ" dirty="0" smtClean="0"/>
              <a:t>Vše tradiční je naší straně </a:t>
            </a:r>
            <a:r>
              <a:rPr lang="cs-CZ" dirty="0" err="1" smtClean="0"/>
              <a:t>svato</a:t>
            </a:r>
            <a:r>
              <a:rPr lang="cs-CZ" dirty="0" smtClean="0"/>
              <a:t>. </a:t>
            </a:r>
          </a:p>
          <a:p>
            <a:pPr marL="0" indent="0">
              <a:buNone/>
            </a:pPr>
            <a:r>
              <a:rPr lang="cs-CZ" dirty="0" smtClean="0"/>
              <a:t>Já nesu zlato, neboť mlčeti je zlato.</a:t>
            </a:r>
          </a:p>
          <a:p>
            <a:pPr marL="0" indent="0">
              <a:buNone/>
            </a:pPr>
            <a:r>
              <a:rPr lang="cs-CZ" dirty="0" smtClean="0"/>
              <a:t>Já mlčím rád a vládnu ještě radši.</a:t>
            </a:r>
          </a:p>
          <a:p>
            <a:pPr marL="0" indent="0">
              <a:buNone/>
            </a:pPr>
            <a:r>
              <a:rPr lang="cs-CZ" dirty="0" smtClean="0"/>
              <a:t>I víc už ze mne nikdo nevypáčí.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929280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Úryvky z koledy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Melichar: Řekněme si to zcela upřímně: tož já –</a:t>
            </a:r>
          </a:p>
          <a:p>
            <a:pPr marL="0" indent="0">
              <a:buNone/>
            </a:pPr>
            <a:r>
              <a:rPr lang="cs-CZ" dirty="0" smtClean="0"/>
              <a:t>nemůže býti pochybnosti: </a:t>
            </a:r>
            <a:r>
              <a:rPr lang="cs-CZ" dirty="0" err="1" smtClean="0"/>
              <a:t>gloria</a:t>
            </a:r>
            <a:r>
              <a:rPr lang="cs-CZ" dirty="0" smtClean="0"/>
              <a:t>!</a:t>
            </a:r>
          </a:p>
          <a:p>
            <a:pPr marL="0" indent="0">
              <a:buNone/>
            </a:pPr>
            <a:r>
              <a:rPr lang="cs-CZ" dirty="0" smtClean="0"/>
              <a:t>Já sice nejsme velká strana, ale</a:t>
            </a:r>
          </a:p>
          <a:p>
            <a:pPr marL="0" indent="0">
              <a:buNone/>
            </a:pPr>
            <a:r>
              <a:rPr lang="cs-CZ" dirty="0" smtClean="0"/>
              <a:t>já přece mám slávy nad ty větší krále,</a:t>
            </a:r>
          </a:p>
          <a:p>
            <a:pPr marL="0" indent="0">
              <a:buNone/>
            </a:pPr>
            <a:r>
              <a:rPr lang="cs-CZ" dirty="0" smtClean="0"/>
              <a:t>já kadidlo v svém šose mám</a:t>
            </a:r>
          </a:p>
          <a:p>
            <a:pPr marL="0" indent="0">
              <a:buNone/>
            </a:pPr>
            <a:r>
              <a:rPr lang="cs-CZ" dirty="0" smtClean="0"/>
              <a:t>a podkuřuji sobě sám.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41093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Úryvky z koledy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Baltazar: A já jsem vždy ten černý vzadu,</a:t>
            </a:r>
          </a:p>
          <a:p>
            <a:pPr marL="0" indent="0">
              <a:buNone/>
            </a:pPr>
            <a:r>
              <a:rPr lang="cs-CZ" dirty="0" smtClean="0"/>
              <a:t>co dělá s sebou každou vládu.</a:t>
            </a:r>
          </a:p>
          <a:p>
            <a:pPr marL="0" indent="0">
              <a:buNone/>
            </a:pPr>
            <a:r>
              <a:rPr lang="cs-CZ" dirty="0" smtClean="0"/>
              <a:t>Já nejdu s prázdnou: přicházím sem s myrhou.</a:t>
            </a:r>
          </a:p>
          <a:p>
            <a:pPr marL="0" indent="0">
              <a:buNone/>
            </a:pPr>
            <a:r>
              <a:rPr lang="cs-CZ" dirty="0" smtClean="0"/>
              <a:t>Já vždycky s mírou. Budiž všeho s mírou.</a:t>
            </a:r>
          </a:p>
          <a:p>
            <a:pPr marL="0" indent="0">
              <a:buNone/>
            </a:pPr>
            <a:r>
              <a:rPr lang="cs-CZ" dirty="0" smtClean="0"/>
              <a:t>Já ze všech cest vždy zvolil správný střed:</a:t>
            </a:r>
          </a:p>
          <a:p>
            <a:pPr marL="0" indent="0">
              <a:buNone/>
            </a:pPr>
            <a:r>
              <a:rPr lang="cs-CZ" dirty="0" smtClean="0"/>
              <a:t>tak trochu pomáhat a trochu překážet.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>
                <a:hlinkClick r:id="rId2" action="ppaction://hlinksldjump"/>
              </a:rPr>
              <a:t>Řešení: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2173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řešení úlohy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043189"/>
          </a:xfrm>
        </p:spPr>
        <p:txBody>
          <a:bodyPr>
            <a:normAutofit lnSpcReduction="10000"/>
          </a:bodyPr>
          <a:lstStyle/>
          <a:p>
            <a:pPr marL="0" indent="0" fontAlgn="auto">
              <a:spcAft>
                <a:spcPts val="0"/>
              </a:spcAft>
              <a:buNone/>
              <a:defRPr/>
            </a:pPr>
            <a:r>
              <a:rPr lang="cs-CZ" dirty="0"/>
              <a:t>1.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cs.wikipedia.org/wiki/Karel_Kram%C3%A1%C5%99</a:t>
            </a:r>
            <a:r>
              <a:rPr lang="cs-CZ" dirty="0" smtClean="0"/>
              <a:t> </a:t>
            </a:r>
          </a:p>
          <a:p>
            <a:pPr marL="0" indent="0" fontAlgn="auto">
              <a:spcAft>
                <a:spcPts val="0"/>
              </a:spcAft>
              <a:buNone/>
              <a:defRPr/>
            </a:pPr>
            <a:r>
              <a:rPr lang="cs-CZ" dirty="0"/>
              <a:t>2. </a:t>
            </a:r>
            <a:r>
              <a:rPr lang="cs-CZ" dirty="0">
                <a:hlinkClick r:id="rId3"/>
              </a:rPr>
              <a:t>http://cs.wikipedia.org/wiki/Jan_%</a:t>
            </a:r>
            <a:r>
              <a:rPr lang="cs-CZ" dirty="0" smtClean="0">
                <a:hlinkClick r:id="rId3"/>
              </a:rPr>
              <a:t>C5%A0r%C3%A1mek</a:t>
            </a:r>
            <a:r>
              <a:rPr lang="cs-CZ" dirty="0" smtClean="0"/>
              <a:t> </a:t>
            </a:r>
          </a:p>
          <a:p>
            <a:pPr marL="0" indent="0" fontAlgn="auto">
              <a:spcAft>
                <a:spcPts val="0"/>
              </a:spcAft>
              <a:buNone/>
              <a:defRPr/>
            </a:pPr>
            <a:r>
              <a:rPr lang="cs-CZ" dirty="0" smtClean="0"/>
              <a:t>3. </a:t>
            </a:r>
            <a:r>
              <a:rPr lang="cs-CZ" dirty="0" smtClean="0">
                <a:hlinkClick r:id="rId4"/>
              </a:rPr>
              <a:t>http</a:t>
            </a:r>
            <a:r>
              <a:rPr lang="cs-CZ" dirty="0">
                <a:hlinkClick r:id="rId4"/>
              </a:rPr>
              <a:t>://cs.wikipedia.org/wiki/Bohum%C3%ADr_%</a:t>
            </a:r>
            <a:r>
              <a:rPr lang="cs-CZ" dirty="0" smtClean="0">
                <a:hlinkClick r:id="rId4"/>
              </a:rPr>
              <a:t>C5%A0meral</a:t>
            </a:r>
            <a:endParaRPr lang="cs-CZ" dirty="0" smtClean="0"/>
          </a:p>
          <a:p>
            <a:pPr marL="0" indent="0" fontAlgn="auto">
              <a:spcAft>
                <a:spcPts val="0"/>
              </a:spcAft>
              <a:buNone/>
              <a:defRPr/>
            </a:pPr>
            <a:endParaRPr lang="cs-CZ" sz="1400" b="1" dirty="0" smtClean="0">
              <a:solidFill>
                <a:schemeClr val="tx1"/>
              </a:solidFill>
            </a:endParaRPr>
          </a:p>
          <a:p>
            <a:pPr marL="0" indent="0" fontAlgn="auto">
              <a:spcAft>
                <a:spcPts val="0"/>
              </a:spcAft>
              <a:buNone/>
              <a:defRPr/>
            </a:pPr>
            <a:r>
              <a:rPr lang="cs-CZ" sz="2400" b="1" dirty="0" smtClean="0">
                <a:solidFill>
                  <a:schemeClr val="tx1"/>
                </a:solidFill>
                <a:hlinkClick r:id="rId5" action="ppaction://hlinksldjump"/>
              </a:rPr>
              <a:t>Zpět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úlohy: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Kašpar: Karel Kramář</a:t>
            </a:r>
          </a:p>
          <a:p>
            <a:r>
              <a:rPr lang="cs-CZ" dirty="0" smtClean="0"/>
              <a:t>Melichar: Bohumír Šmeral</a:t>
            </a:r>
          </a:p>
          <a:p>
            <a:r>
              <a:rPr lang="cs-CZ" dirty="0" smtClean="0"/>
              <a:t>Baltazar: Jan Šrámek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327910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3" name="Obdélník 1"/>
          <p:cNvSpPr>
            <a:spLocks noChangeArrowheads="1"/>
          </p:cNvSpPr>
          <p:nvPr/>
        </p:nvSpPr>
        <p:spPr bwMode="auto">
          <a:xfrm>
            <a:off x="611188" y="333375"/>
            <a:ext cx="8208962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600" b="1">
                <a:latin typeface="Calibri" pitchFamily="34" charset="0"/>
              </a:rPr>
              <a:t>CITACE A PRAMENY</a:t>
            </a:r>
          </a:p>
        </p:txBody>
      </p:sp>
      <p:sp>
        <p:nvSpPr>
          <p:cNvPr id="44034" name="Obdélník 2"/>
          <p:cNvSpPr>
            <a:spLocks noChangeArrowheads="1"/>
          </p:cNvSpPr>
          <p:nvPr/>
        </p:nvSpPr>
        <p:spPr bwMode="auto">
          <a:xfrm>
            <a:off x="593725" y="979488"/>
            <a:ext cx="7921625" cy="16619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buAutoNum type="arabicParenR"/>
            </a:pPr>
            <a:r>
              <a:rPr lang="cs-CZ" sz="1400" dirty="0" smtClean="0"/>
              <a:t>KAPOUN</a:t>
            </a:r>
            <a:r>
              <a:rPr lang="cs-CZ" sz="1400" dirty="0"/>
              <a:t>, Václav. </a:t>
            </a:r>
            <a:r>
              <a:rPr lang="cs-CZ" sz="1400" i="1" dirty="0"/>
              <a:t>Silvestrovská aféra Karla Čapka</a:t>
            </a:r>
            <a:r>
              <a:rPr lang="cs-CZ" sz="1400" dirty="0" smtClean="0"/>
              <a:t>., str. 11 – 12.</a:t>
            </a:r>
          </a:p>
          <a:p>
            <a:pPr marL="342900" indent="-342900">
              <a:buFontTx/>
              <a:buAutoNum type="arabicParenR"/>
            </a:pPr>
            <a:r>
              <a:rPr lang="cs-CZ" sz="1400" dirty="0"/>
              <a:t>KAPOUN, Václav. </a:t>
            </a:r>
            <a:r>
              <a:rPr lang="cs-CZ" sz="1400" i="1" dirty="0"/>
              <a:t>Silvestrovská aféra Karla Čapka</a:t>
            </a:r>
            <a:r>
              <a:rPr lang="cs-CZ" sz="1400" dirty="0"/>
              <a:t>., str. </a:t>
            </a:r>
            <a:r>
              <a:rPr lang="cs-CZ" sz="1400" dirty="0" smtClean="0"/>
              <a:t>132 - 133.</a:t>
            </a:r>
          </a:p>
          <a:p>
            <a:r>
              <a:rPr lang="cs-CZ" sz="1400" dirty="0"/>
              <a:t>KAPOUN, Václav. </a:t>
            </a:r>
            <a:r>
              <a:rPr lang="cs-CZ" sz="1400" i="1" dirty="0"/>
              <a:t>Silvestrovská aféra Karla Čapka</a:t>
            </a:r>
            <a:r>
              <a:rPr lang="cs-CZ" sz="1400" dirty="0"/>
              <a:t>. Praha: </a:t>
            </a:r>
            <a:r>
              <a:rPr lang="cs-CZ" sz="1400" dirty="0" err="1"/>
              <a:t>Melantrich</a:t>
            </a:r>
            <a:r>
              <a:rPr lang="cs-CZ" sz="1400" dirty="0"/>
              <a:t>, 1992, ISBN </a:t>
            </a:r>
            <a:r>
              <a:rPr lang="cs-CZ" sz="1400" dirty="0" smtClean="0"/>
              <a:t>80-7023-130-0</a:t>
            </a:r>
          </a:p>
          <a:p>
            <a:r>
              <a:rPr lang="cs-CZ" sz="1400" dirty="0"/>
              <a:t>HALÍK, Miroslav. </a:t>
            </a:r>
            <a:r>
              <a:rPr lang="cs-CZ" sz="1400" i="1" dirty="0"/>
              <a:t>Karel Čapek, život a dílo v datech</a:t>
            </a:r>
            <a:r>
              <a:rPr lang="cs-CZ" sz="1400" dirty="0"/>
              <a:t>. Praha: Academia, </a:t>
            </a:r>
            <a:r>
              <a:rPr lang="cs-CZ" sz="1400" dirty="0" smtClean="0"/>
              <a:t>1983.</a:t>
            </a:r>
          </a:p>
          <a:p>
            <a:r>
              <a:rPr lang="cs-CZ" sz="1400" dirty="0"/>
              <a:t>HOUŠKA, Vítězslav. </a:t>
            </a:r>
            <a:r>
              <a:rPr lang="cs-CZ" sz="1400" i="1" dirty="0"/>
              <a:t>Karel Čapek a T. G. Masaryk</a:t>
            </a:r>
            <a:r>
              <a:rPr lang="cs-CZ" sz="1400" dirty="0"/>
              <a:t>. Praha: Paris, 2011, ISBN </a:t>
            </a:r>
            <a:r>
              <a:rPr lang="cs-CZ" sz="1400" dirty="0" smtClean="0"/>
              <a:t>978-80-87173-18-3.</a:t>
            </a:r>
          </a:p>
          <a:p>
            <a:r>
              <a:rPr lang="cs-CZ" sz="1400" dirty="0"/>
              <a:t>OPELÍK, Jiří. </a:t>
            </a:r>
            <a:r>
              <a:rPr lang="cs-CZ" sz="1400" i="1" dirty="0"/>
              <a:t>Karel Čapek ve fotografii</a:t>
            </a:r>
            <a:r>
              <a:rPr lang="cs-CZ" sz="1400" dirty="0"/>
              <a:t>. Praha: SNK, 1991, ISBN 80-7057-024-5.</a:t>
            </a:r>
          </a:p>
          <a:p>
            <a:r>
              <a:rPr lang="cs-CZ" sz="1400" dirty="0" smtClean="0"/>
              <a:t>Foto</a:t>
            </a:r>
            <a:r>
              <a:rPr lang="cs-CZ" sz="1400" dirty="0"/>
              <a:t>: archiv autora.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Cesta">
    <a:dk1>
      <a:sysClr val="windowText" lastClr="000000"/>
    </a:dk1>
    <a:lt1>
      <a:sysClr val="window" lastClr="FFFFFF"/>
    </a:lt1>
    <a:dk2>
      <a:srgbClr val="4E3B30"/>
    </a:dk2>
    <a:lt2>
      <a:srgbClr val="FBEEC9"/>
    </a:lt2>
    <a:accent1>
      <a:srgbClr val="F0A22E"/>
    </a:accent1>
    <a:accent2>
      <a:srgbClr val="A5644E"/>
    </a:accent2>
    <a:accent3>
      <a:srgbClr val="B58B80"/>
    </a:accent3>
    <a:accent4>
      <a:srgbClr val="C3986D"/>
    </a:accent4>
    <a:accent5>
      <a:srgbClr val="A19574"/>
    </a:accent5>
    <a:accent6>
      <a:srgbClr val="C17529"/>
    </a:accent6>
    <a:hlink>
      <a:srgbClr val="AD1F1F"/>
    </a:hlink>
    <a:folHlink>
      <a:srgbClr val="FFC42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708</TotalTime>
  <Words>1339</Words>
  <Application>Microsoft Office PowerPoint</Application>
  <PresentationFormat>Předvádění na obrazovce (4:3)</PresentationFormat>
  <Paragraphs>127</Paragraphs>
  <Slides>26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26</vt:i4>
      </vt:variant>
    </vt:vector>
  </HeadingPairs>
  <TitlesOfParts>
    <vt:vector size="27" baseType="lpstr">
      <vt:lpstr>Cesta</vt:lpstr>
      <vt:lpstr>Prezentace aplikace PowerPoint</vt:lpstr>
      <vt:lpstr>ANOTACE</vt:lpstr>
      <vt:lpstr>Silvestrovská aféra K. Čapka</vt:lpstr>
      <vt:lpstr>Nástin situace</vt:lpstr>
      <vt:lpstr>Osobnosti (1)</vt:lpstr>
      <vt:lpstr>KČ: Žurnalistům</vt:lpstr>
      <vt:lpstr>Prezentace aplikace PowerPoint</vt:lpstr>
      <vt:lpstr>Osobnosti (2)</vt:lpstr>
      <vt:lpstr>Prezentace aplikace PowerPoint</vt:lpstr>
      <vt:lpstr>Osobnosti (3)</vt:lpstr>
      <vt:lpstr>Průběh aféry (1)</vt:lpstr>
      <vt:lpstr>Průběh aféry (2)</vt:lpstr>
      <vt:lpstr>Průběh aféry (3)</vt:lpstr>
      <vt:lpstr>Průběh aféry (4)</vt:lpstr>
      <vt:lpstr>Prezentace aplikace PowerPoint</vt:lpstr>
      <vt:lpstr>Průběh aféry (5)</vt:lpstr>
      <vt:lpstr>Průběh aféry (6)</vt:lpstr>
      <vt:lpstr>Průběh aféry (7)</vt:lpstr>
      <vt:lpstr>Průběh aféry (8)</vt:lpstr>
      <vt:lpstr>Úloha</vt:lpstr>
      <vt:lpstr>Úryvky z koledy 2)</vt:lpstr>
      <vt:lpstr>Úryvky z koledy</vt:lpstr>
      <vt:lpstr>Úryvky z koledy</vt:lpstr>
      <vt:lpstr>řešení úlohy</vt:lpstr>
      <vt:lpstr>Řešení úlohy: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pc</cp:lastModifiedBy>
  <cp:revision>67</cp:revision>
  <dcterms:created xsi:type="dcterms:W3CDTF">2013-03-13T08:15:55Z</dcterms:created>
  <dcterms:modified xsi:type="dcterms:W3CDTF">2013-09-24T13:50:11Z</dcterms:modified>
</cp:coreProperties>
</file>