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33"/>
  </p:notesMasterIdLst>
  <p:sldIdLst>
    <p:sldId id="258" r:id="rId2"/>
    <p:sldId id="257" r:id="rId3"/>
    <p:sldId id="260" r:id="rId4"/>
    <p:sldId id="261" r:id="rId5"/>
    <p:sldId id="303" r:id="rId6"/>
    <p:sldId id="324" r:id="rId7"/>
    <p:sldId id="325" r:id="rId8"/>
    <p:sldId id="326" r:id="rId9"/>
    <p:sldId id="327" r:id="rId10"/>
    <p:sldId id="304" r:id="rId11"/>
    <p:sldId id="309" r:id="rId12"/>
    <p:sldId id="305" r:id="rId13"/>
    <p:sldId id="306" r:id="rId14"/>
    <p:sldId id="307" r:id="rId15"/>
    <p:sldId id="308" r:id="rId16"/>
    <p:sldId id="310" r:id="rId17"/>
    <p:sldId id="311" r:id="rId18"/>
    <p:sldId id="312" r:id="rId19"/>
    <p:sldId id="313" r:id="rId20"/>
    <p:sldId id="314" r:id="rId21"/>
    <p:sldId id="315" r:id="rId22"/>
    <p:sldId id="316" r:id="rId23"/>
    <p:sldId id="317" r:id="rId24"/>
    <p:sldId id="318" r:id="rId25"/>
    <p:sldId id="319" r:id="rId26"/>
    <p:sldId id="320" r:id="rId27"/>
    <p:sldId id="321" r:id="rId28"/>
    <p:sldId id="323" r:id="rId29"/>
    <p:sldId id="328" r:id="rId30"/>
    <p:sldId id="322" r:id="rId31"/>
    <p:sldId id="259" r:id="rId3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737" autoAdjust="0"/>
  </p:normalViewPr>
  <p:slideViewPr>
    <p:cSldViewPr>
      <p:cViewPr>
        <p:scale>
          <a:sx n="58" d="100"/>
          <a:sy n="58" d="100"/>
        </p:scale>
        <p:origin x="-1494" y="-10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33F7E0EF-CB9C-4845-9060-6B627028329C}" type="datetimeFigureOut">
              <a:rPr lang="cs-CZ"/>
              <a:pPr>
                <a:defRPr/>
              </a:pPr>
              <a:t>9.10.2013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E0D24FD8-3663-4FD6-B889-646601B2CC5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070046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extLst/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BCA2940-FB53-4A0B-9542-CDB1C6C23858}" type="slidenum">
              <a:rPr lang="cs-CZ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dirty="0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extLst/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19B3C64-3AD8-442A-BFAD-0D9CC892CC9E}" type="slidenum">
              <a:rPr lang="cs-CZ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dirty="0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extLst/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5762FF0-96B7-4A29-B1DB-E8D60D176C09}" type="slidenum">
              <a:rPr lang="cs-CZ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cs-CZ" dirty="0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50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extLst/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0A6C5DE-A0A5-40E1-89A3-2A96BF8EE6C7}" type="slidenum">
              <a:rPr lang="cs-CZ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31</a:t>
            </a:fld>
            <a:endParaRPr lang="cs-CZ" dirty="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CF1E9D-B2CD-47D1-944A-F88AD051C564}" type="datetimeFigureOut">
              <a:rPr lang="cs-CZ"/>
              <a:pPr>
                <a:defRPr/>
              </a:pPr>
              <a:t>9.10.2013</a:t>
            </a:fld>
            <a:endParaRPr lang="cs-CZ" dirty="0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F654D0-BFA5-4C74-861B-D59018C9544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5A077B-3549-4282-8628-285844609E92}" type="datetimeFigureOut">
              <a:rPr lang="cs-CZ"/>
              <a:pPr>
                <a:defRPr/>
              </a:pPr>
              <a:t>9.10.2013</a:t>
            </a:fld>
            <a:endParaRPr lang="cs-CZ" dirty="0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C2A9C6-A591-42FB-8A12-CA56861FCB7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169F0-C28D-4820-856C-FA5320D311D7}" type="datetimeFigureOut">
              <a:rPr lang="cs-CZ"/>
              <a:pPr>
                <a:defRPr/>
              </a:pPr>
              <a:t>9.10.2013</a:t>
            </a:fld>
            <a:endParaRPr lang="cs-CZ" dirty="0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44D3E1-CBF6-4050-9AE5-EF03A34B211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B1E5A8-1E14-4D43-8542-30B6FD97646C}" type="datetimeFigureOut">
              <a:rPr lang="cs-CZ"/>
              <a:pPr>
                <a:defRPr/>
              </a:pPr>
              <a:t>9.10.2013</a:t>
            </a:fld>
            <a:endParaRPr lang="cs-CZ" dirty="0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DECF78-1F2C-4368-A875-855366F70A3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F28195-2361-4408-8E5F-4B2F020C3D72}" type="datetimeFigureOut">
              <a:rPr lang="cs-CZ"/>
              <a:pPr>
                <a:defRPr/>
              </a:pPr>
              <a:t>9.10.2013</a:t>
            </a:fld>
            <a:endParaRPr lang="cs-CZ" dirty="0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B52CCE-85FC-41CE-8721-60C2643D3B3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BA1523-D6B8-41D4-AA15-AB6D1403C912}" type="datetimeFigureOut">
              <a:rPr lang="cs-CZ"/>
              <a:pPr>
                <a:defRPr/>
              </a:pPr>
              <a:t>9.10.2013</a:t>
            </a:fld>
            <a:endParaRPr lang="cs-CZ" dirty="0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1FFD3B-7B5D-4C39-9C56-FB531DFA047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53E1C8-CB0B-4509-8C9A-B03EA51C3A5B}" type="datetimeFigureOut">
              <a:rPr lang="cs-CZ"/>
              <a:pPr>
                <a:defRPr/>
              </a:pPr>
              <a:t>9.10.2013</a:t>
            </a:fld>
            <a:endParaRPr lang="cs-CZ" dirty="0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14ABB7-6D78-4B9E-BAD0-24132D7CDA6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8EFCF1-ADD0-48A9-B07D-E038F9156F68}" type="datetimeFigureOut">
              <a:rPr lang="cs-CZ"/>
              <a:pPr>
                <a:defRPr/>
              </a:pPr>
              <a:t>9.10.2013</a:t>
            </a:fld>
            <a:endParaRPr lang="cs-CZ" dirty="0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A260D2-E58A-462B-A0DA-8B2349B0E09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dirty="0" smtClean="0"/>
              <a:t>Kliknutím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0B979C-EEDE-4F87-8212-F7FE1ED8F336}" type="datetimeFigureOut">
              <a:rPr lang="cs-CZ"/>
              <a:pPr>
                <a:defRPr/>
              </a:pPr>
              <a:t>9.10.2013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E21B85-ECE8-4962-AC16-B8A0632E6C0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85293C-FAF6-4BF4-A196-E41E16A3234E}" type="datetimeFigureOut">
              <a:rPr lang="cs-CZ"/>
              <a:pPr>
                <a:defRPr/>
              </a:pPr>
              <a:t>9.10.2013</a:t>
            </a:fld>
            <a:endParaRPr lang="cs-CZ" dirty="0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2E85E2-4E59-45A5-BA6E-0F5C5909A1F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1A9313-0E71-41D2-AE54-529E71E688BD}" type="datetimeFigureOut">
              <a:rPr lang="cs-CZ"/>
              <a:pPr>
                <a:defRPr/>
              </a:pPr>
              <a:t>9.10.2013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DC898E-9CB2-46B8-9B09-95A2D474658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 smtClean="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254720D1-AA7B-457B-BD4F-FEF055A6A587}" type="datetimeFigureOut">
              <a:rPr lang="cs-CZ"/>
              <a:pPr>
                <a:defRPr/>
              </a:pPr>
              <a:t>9.10.2013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 dirty="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 smtClean="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251BD8E2-325F-4D4C-81C1-36A1FAFD8D1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5" r:id="rId4"/>
    <p:sldLayoutId id="2147483699" r:id="rId5"/>
    <p:sldLayoutId id="2147483694" r:id="rId6"/>
    <p:sldLayoutId id="2147483700" r:id="rId7"/>
    <p:sldLayoutId id="2147483701" r:id="rId8"/>
    <p:sldLayoutId id="2147483702" r:id="rId9"/>
    <p:sldLayoutId id="2147483693" r:id="rId10"/>
    <p:sldLayoutId id="2147483703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2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3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7" Type="http://schemas.openxmlformats.org/officeDocument/2006/relationships/image" Target="../media/image23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Bankovka" TargetMode="External"/><Relationship Id="rId2" Type="http://schemas.openxmlformats.org/officeDocument/2006/relationships/hyperlink" Target="http://cs.wikipedia.org/wiki/St%C3%A1tovka" TargetMode="External"/><Relationship Id="rId1" Type="http://schemas.openxmlformats.org/officeDocument/2006/relationships/slideLayout" Target="../slideLayouts/slideLayout2.xml"/><Relationship Id="rId6" Type="http://schemas.openxmlformats.org/officeDocument/2006/relationships/slide" Target="slide12.xml"/><Relationship Id="rId5" Type="http://schemas.openxmlformats.org/officeDocument/2006/relationships/hyperlink" Target="http://cs.wikipedia.org/wiki/Inflace" TargetMode="External"/><Relationship Id="rId4" Type="http://schemas.openxmlformats.org/officeDocument/2006/relationships/hyperlink" Target="http://cs.wikipedia.org/wiki/Deflace" TargetMode="Externa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64" name="Group 2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2051876"/>
              </p:ext>
            </p:extLst>
          </p:nvPr>
        </p:nvGraphicFramePr>
        <p:xfrm>
          <a:off x="614363" y="2816225"/>
          <a:ext cx="8137525" cy="2966640"/>
        </p:xfrm>
        <a:graphic>
          <a:graphicData uri="http://schemas.openxmlformats.org/drawingml/2006/table">
            <a:tbl>
              <a:tblPr/>
              <a:tblGrid>
                <a:gridCol w="1941512"/>
                <a:gridCol w="6196013"/>
              </a:tblGrid>
              <a:tr h="863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ŠKOLA: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Book" pitchFamily="34" charset="0"/>
                        <a:cs typeface="Arial" charset="0"/>
                      </a:endParaRPr>
                    </a:p>
                  </a:txBody>
                  <a:tcPr marL="91447" marR="91447" marT="45712" marB="45712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Gymnázium, Chomutov, Mostecká 3000, příspěvková organizace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Book" pitchFamily="34" charset="0"/>
                        <a:cs typeface="Arial" charset="0"/>
                      </a:endParaRPr>
                    </a:p>
                  </a:txBody>
                  <a:tcPr marL="91447" marR="91447" marT="45712" marB="45712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651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</a:t>
                      </a:r>
                    </a:p>
                  </a:txBody>
                  <a:tcPr marL="91447" marR="91447" marT="45712" marB="45712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PaedDr. Jan Micka</a:t>
                      </a:r>
                    </a:p>
                  </a:txBody>
                  <a:tcPr marL="91447" marR="91447" marT="45712" marB="45712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3651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</a:t>
                      </a:r>
                    </a:p>
                  </a:txBody>
                  <a:tcPr marL="91447" marR="91447" marT="45712" marB="45712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VY_12_INOVACE_02A_14_Měna 1. republiky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2C3036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47" marR="91447" marT="45712" marB="45712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3651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TEMA:</a:t>
                      </a:r>
                    </a:p>
                  </a:txBody>
                  <a:tcPr marL="91447" marR="91447" marT="45712" marB="45712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Dějiny 20. století</a:t>
                      </a:r>
                    </a:p>
                  </a:txBody>
                  <a:tcPr marL="91447" marR="91447" marT="45712" marB="45712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3651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47" marR="91447" marT="45712" marB="45712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CZ.1.07/1.5.00/34.0816</a:t>
                      </a:r>
                    </a:p>
                  </a:txBody>
                  <a:tcPr marL="91447" marR="91447" marT="45712" marB="45712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3651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DATUM TVORBY:</a:t>
                      </a:r>
                    </a:p>
                  </a:txBody>
                  <a:tcPr marL="91447" marR="91447" marT="45712" marB="45712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16. 8. 2013</a:t>
                      </a:r>
                    </a:p>
                  </a:txBody>
                  <a:tcPr marL="91447" marR="91447" marT="45712" marB="45712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</a:tbl>
          </a:graphicData>
        </a:graphic>
      </p:graphicFrame>
      <p:pic>
        <p:nvPicPr>
          <p:cNvPr id="14360" name="Obrázek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61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513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4929188"/>
          </a:xfrm>
        </p:spPr>
        <p:txBody>
          <a:bodyPr/>
          <a:lstStyle/>
          <a:p>
            <a:pPr marL="0" indent="0">
              <a:buNone/>
            </a:pPr>
            <a:r>
              <a:rPr lang="cs-CZ" sz="2000" dirty="0">
                <a:solidFill>
                  <a:schemeClr val="tx1"/>
                </a:solidFill>
                <a:latin typeface="Calibri" pitchFamily="34" charset="0"/>
              </a:rPr>
              <a:t>Materiál je určen pro interaktivní výuku</a:t>
            </a:r>
            <a:r>
              <a:rPr lang="cs-CZ" sz="2000" dirty="0" smtClean="0">
                <a:solidFill>
                  <a:schemeClr val="tx1"/>
                </a:solidFill>
                <a:latin typeface="Calibri" pitchFamily="34" charset="0"/>
              </a:rPr>
              <a:t>.</a:t>
            </a:r>
          </a:p>
          <a:p>
            <a:pPr marL="0" indent="0">
              <a:buFont typeface="Wingdings 2" pitchFamily="18" charset="2"/>
              <a:buNone/>
            </a:pPr>
            <a:r>
              <a:rPr lang="cs-CZ" sz="2000" dirty="0" smtClean="0">
                <a:solidFill>
                  <a:schemeClr val="tx1"/>
                </a:solidFill>
                <a:latin typeface="Calibri" pitchFamily="34" charset="0"/>
              </a:rPr>
              <a:t>Prezentace představí žákům vývoj československé měny v období tzv. 1. republiky. Vedle fotografií mincí a bankovek jsou zde také příklady platů a mezd tohoto období a také cen. DUM vede žáky také ke srovnání příjmů a cen 1. republiky a současnosti.</a:t>
            </a:r>
          </a:p>
          <a:p>
            <a:pPr marL="0" indent="0">
              <a:buFont typeface="Wingdings 2" pitchFamily="18" charset="2"/>
              <a:buNone/>
            </a:pPr>
            <a:r>
              <a:rPr lang="cs-CZ" sz="2000" dirty="0" smtClean="0">
                <a:solidFill>
                  <a:schemeClr val="tx1"/>
                </a:solidFill>
                <a:latin typeface="Calibri" pitchFamily="34" charset="0"/>
              </a:rPr>
              <a:t>Součástí práce s DUM je také zapojení žáků do vyhledávání informací na internetu o některých zmíněných skutečnostech. </a:t>
            </a:r>
          </a:p>
          <a:p>
            <a:pPr marL="0" indent="0">
              <a:buFont typeface="Wingdings 2" pitchFamily="18" charset="2"/>
              <a:buNone/>
            </a:pPr>
            <a:r>
              <a:rPr lang="cs-CZ" sz="2000" dirty="0" smtClean="0">
                <a:solidFill>
                  <a:schemeClr val="tx1"/>
                </a:solidFill>
                <a:latin typeface="Calibri" pitchFamily="34" charset="0"/>
              </a:rPr>
              <a:t>Inovativní je možnost zapojit žáky do práce s prezentací i možnost vyhledávání informací pomocí internetových technologií. Při práci s DUM je možno zvýrazňovat nebo doplňovat části textu fixem na promítací tabuli, digitálním perem,  elektronickým perem na interaktivní tabuli nebo přímo v počítači.</a:t>
            </a:r>
          </a:p>
          <a:p>
            <a:pPr marL="0" indent="0">
              <a:buFont typeface="Wingdings 2" pitchFamily="18" charset="2"/>
              <a:buNone/>
            </a:pPr>
            <a:r>
              <a:rPr lang="cs-CZ" sz="2000" dirty="0" smtClean="0">
                <a:solidFill>
                  <a:schemeClr val="tx1"/>
                </a:solidFill>
                <a:latin typeface="Calibri" pitchFamily="34" charset="0"/>
              </a:rPr>
              <a:t>DUM je určen pro žáky finálních ročníků gymnázií.</a:t>
            </a:r>
          </a:p>
          <a:p>
            <a:pPr marL="0" indent="0">
              <a:buFont typeface="Wingdings 2" pitchFamily="18" charset="2"/>
              <a:buNone/>
            </a:pPr>
            <a:endParaRPr 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Font typeface="Arial" charset="0"/>
              <a:buNone/>
            </a:pPr>
            <a:endParaRPr lang="cs-CZ" sz="20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Československá měna 1918 - 1938</a:t>
            </a:r>
            <a:endParaRPr lang="cs-CZ" sz="2800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Vznik čsl. měny r 1918</a:t>
            </a:r>
            <a:endParaRPr lang="cs-CZ" dirty="0"/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28. 10. 1918 – vznik ČSR</a:t>
            </a:r>
          </a:p>
          <a:p>
            <a:r>
              <a:rPr lang="cs-CZ" dirty="0" smtClean="0"/>
              <a:t>platidlo – měna Rakousko-Uherska (mince i bankovky), cca ¼ bývalého oběživa</a:t>
            </a:r>
          </a:p>
          <a:p>
            <a:r>
              <a:rPr lang="cs-CZ" dirty="0" smtClean="0"/>
              <a:t>v jednotlivých nástupnických státech různá kupní síla → nutnost označit peníze obíhající v ČSR (min. </a:t>
            </a:r>
            <a:r>
              <a:rPr lang="cs-CZ" dirty="0" err="1" smtClean="0"/>
              <a:t>fin</a:t>
            </a:r>
            <a:r>
              <a:rPr lang="cs-CZ" dirty="0" smtClean="0"/>
              <a:t>. A. Rašín)</a:t>
            </a:r>
          </a:p>
          <a:p>
            <a:pPr marL="457200" lvl="1" indent="0">
              <a:buNone/>
            </a:pPr>
            <a:endParaRPr lang="cs-CZ" dirty="0" smtClean="0"/>
          </a:p>
          <a:p>
            <a:pPr lvl="1"/>
            <a:endParaRPr lang="cs-CZ" dirty="0"/>
          </a:p>
          <a:p>
            <a:pPr lvl="1"/>
            <a:endParaRPr lang="cs-CZ" dirty="0" smtClean="0"/>
          </a:p>
          <a:p>
            <a:pPr lvl="1"/>
            <a:endParaRPr lang="cs-CZ" dirty="0"/>
          </a:p>
          <a:p>
            <a:pPr lvl="1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88640"/>
            <a:ext cx="4104456" cy="5603689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076057" y="1556792"/>
            <a:ext cx="33843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Alois Rašín, 1867 – 1923</a:t>
            </a:r>
          </a:p>
          <a:p>
            <a:r>
              <a:rPr lang="cs-CZ" sz="2000" dirty="0" smtClean="0"/>
              <a:t>český ekonom a politik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6039872"/>
            <a:ext cx="78488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zdroj: http://cs.wikipedia.org/wiki/Soubor:Alois_Ra%C5%A1%C3%ADn.jpg</a:t>
            </a:r>
          </a:p>
        </p:txBody>
      </p:sp>
    </p:spTree>
    <p:extLst>
      <p:ext uri="{BB962C8B-B14F-4D97-AF65-F5344CB8AC3E}">
        <p14:creationId xmlns:p14="http://schemas.microsoft.com/office/powerpoint/2010/main" val="1568020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Koncepce Rašínovy reformy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1. vytvořit samostatnou </a:t>
            </a:r>
            <a:r>
              <a:rPr lang="cs-CZ" dirty="0" smtClean="0"/>
              <a:t>čs. </a:t>
            </a:r>
            <a:r>
              <a:rPr lang="cs-CZ" dirty="0"/>
              <a:t>měnu a odpoutat tuto měnu od měny rakouskouherské,</a:t>
            </a:r>
          </a:p>
          <a:p>
            <a:r>
              <a:rPr lang="cs-CZ" dirty="0"/>
              <a:t>2. provádět deflační politiku, tedy zhodnotit novou měnu zvýšením její kupní </a:t>
            </a:r>
            <a:r>
              <a:rPr lang="cs-CZ" dirty="0" smtClean="0"/>
              <a:t>síly vnitřní</a:t>
            </a:r>
            <a:r>
              <a:rPr lang="cs-CZ" dirty="0"/>
              <a:t>, snižováním cenové hladiny, i vnější, tedy zvyšováním kurzu v zahraničí,</a:t>
            </a:r>
          </a:p>
          <a:p>
            <a:r>
              <a:rPr lang="cs-CZ" dirty="0"/>
              <a:t>3. stabilizovat hodnotu československé koruny na této vyšší úrovni.</a:t>
            </a:r>
          </a:p>
        </p:txBody>
      </p:sp>
    </p:spTree>
    <p:extLst>
      <p:ext uri="{BB962C8B-B14F-4D97-AF65-F5344CB8AC3E}">
        <p14:creationId xmlns:p14="http://schemas.microsoft.com/office/powerpoint/2010/main" val="3951525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„Můj finanční plán“ (A. Rašín) </a:t>
            </a:r>
            <a:r>
              <a:rPr lang="cs-CZ" baseline="30000" dirty="0" smtClean="0"/>
              <a:t>1)</a:t>
            </a:r>
            <a:endParaRPr lang="cs-CZ" baseline="30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/>
              <a:t>1. „Odpoutání našich bankovek od bankovek rakousko-uherské banky</a:t>
            </a:r>
          </a:p>
          <a:p>
            <a:r>
              <a:rPr lang="cs-CZ" sz="2800" dirty="0"/>
              <a:t>2. Zmenšení oběhu bankovek nuceným zadržením části oběhu.</a:t>
            </a:r>
          </a:p>
          <a:p>
            <a:r>
              <a:rPr lang="cs-CZ" sz="2800" dirty="0"/>
              <a:t>3. Stanovení přípustného oběhu, zamezení přímých i nepřímých půjček </a:t>
            </a:r>
            <a:r>
              <a:rPr lang="cs-CZ" sz="2800" dirty="0" smtClean="0"/>
              <a:t>státu v </a:t>
            </a:r>
            <a:r>
              <a:rPr lang="cs-CZ" sz="2800" dirty="0"/>
              <a:t>bankovkách, převzetí cedulového bankovnictví.</a:t>
            </a:r>
          </a:p>
          <a:p>
            <a:r>
              <a:rPr lang="cs-CZ" sz="2800" dirty="0"/>
              <a:t>4. Stažení valut, domácích i cizích kovových peněz, pro obchod se zahraničím a </a:t>
            </a:r>
            <a:r>
              <a:rPr lang="cs-CZ" sz="2800" dirty="0" smtClean="0"/>
              <a:t>pro vytvoření </a:t>
            </a:r>
            <a:r>
              <a:rPr lang="cs-CZ" sz="2800" dirty="0"/>
              <a:t>kovového pokladu.</a:t>
            </a:r>
          </a:p>
        </p:txBody>
      </p:sp>
    </p:spTree>
    <p:extLst>
      <p:ext uri="{BB962C8B-B14F-4D97-AF65-F5344CB8AC3E}">
        <p14:creationId xmlns:p14="http://schemas.microsoft.com/office/powerpoint/2010/main" val="2630577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„Můj finanční plán“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/>
              <a:t>5. Rychlé zachycení jmění, zvláště movitého, provedením soupisu majetku jako </a:t>
            </a:r>
            <a:r>
              <a:rPr lang="cs-CZ" sz="2800" dirty="0" smtClean="0"/>
              <a:t>příprava pro </a:t>
            </a:r>
            <a:r>
              <a:rPr lang="cs-CZ" sz="2800" dirty="0"/>
              <a:t>majetkové daně.</a:t>
            </a:r>
          </a:p>
          <a:p>
            <a:r>
              <a:rPr lang="cs-CZ" sz="2800" dirty="0"/>
              <a:t>6. Docílení aktivního rozpočtu novými daněmi a zvýšením starých.</a:t>
            </a:r>
          </a:p>
          <a:p>
            <a:r>
              <a:rPr lang="cs-CZ" sz="2800" dirty="0"/>
              <a:t>7. Majetkovou daní měly být státovky staženy z oběhu úplně, za současného </a:t>
            </a:r>
            <a:r>
              <a:rPr lang="cs-CZ" sz="2800" dirty="0" smtClean="0"/>
              <a:t>zřízení cedulové </a:t>
            </a:r>
            <a:r>
              <a:rPr lang="cs-CZ" sz="2800" dirty="0"/>
              <a:t>banky, která by vydávala platidla plně bankovně krytá, buď v korunové </a:t>
            </a:r>
            <a:r>
              <a:rPr lang="cs-CZ" sz="2800" dirty="0" smtClean="0"/>
              <a:t>nebo v </a:t>
            </a:r>
            <a:r>
              <a:rPr lang="cs-CZ" sz="2800" dirty="0"/>
              <a:t>jiné měně, buď s oběhem nuceným nebo bez něho dle stavu trhu a </a:t>
            </a:r>
            <a:r>
              <a:rPr lang="cs-CZ" sz="2800" dirty="0" smtClean="0"/>
              <a:t>hospodářských poměrů</a:t>
            </a:r>
            <a:r>
              <a:rPr lang="cs-CZ" sz="2800" dirty="0"/>
              <a:t>.“</a:t>
            </a:r>
          </a:p>
        </p:txBody>
      </p:sp>
    </p:spTree>
    <p:extLst>
      <p:ext uri="{BB962C8B-B14F-4D97-AF65-F5344CB8AC3E}">
        <p14:creationId xmlns:p14="http://schemas.microsoft.com/office/powerpoint/2010/main" val="1387687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Rašínův plán byl koncepcí inflační, nebo deflační politiky?</a:t>
            </a:r>
          </a:p>
          <a:p>
            <a:endParaRPr lang="cs-CZ" dirty="0"/>
          </a:p>
          <a:p>
            <a:r>
              <a:rPr lang="cs-CZ" dirty="0" smtClean="0">
                <a:hlinkClick r:id="rId2" action="ppaction://hlinksldjump"/>
              </a:rPr>
              <a:t>Odpověď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6685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Odluka od rakouské měny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25. 2. 1919 – zákon o odluce měny</a:t>
            </a:r>
          </a:p>
          <a:p>
            <a:r>
              <a:rPr lang="cs-CZ" dirty="0" smtClean="0"/>
              <a:t>26. 2.: uzavření hranice, přerušení pošt. spojení a </a:t>
            </a:r>
            <a:r>
              <a:rPr lang="cs-CZ" dirty="0" err="1" smtClean="0"/>
              <a:t>mezinár</a:t>
            </a:r>
            <a:r>
              <a:rPr lang="cs-CZ" dirty="0" smtClean="0"/>
              <a:t>. dopravy, zastaveno přijímaní vkladů</a:t>
            </a:r>
          </a:p>
          <a:p>
            <a:r>
              <a:rPr lang="cs-CZ" dirty="0" smtClean="0"/>
              <a:t>3. – 9. 3. 1919: kolkování bankovek 10, 20, 50, 100, 1000 K</a:t>
            </a:r>
          </a:p>
          <a:p>
            <a:r>
              <a:rPr lang="cs-CZ" dirty="0" smtClean="0"/>
              <a:t>okolkované bankovky a nekolkované koruny a dvoukoruny = 1. čs. státovky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6235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16632"/>
            <a:ext cx="3096344" cy="352639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7344" y="155272"/>
            <a:ext cx="2736304" cy="349761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3429000"/>
            <a:ext cx="2738953" cy="3429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2" y="-14692"/>
            <a:ext cx="2679233" cy="378904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563888" y="4941168"/>
            <a:ext cx="514596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Ukázka kolkovaných rakousko-uherských</a:t>
            </a:r>
          </a:p>
          <a:p>
            <a:r>
              <a:rPr lang="cs-CZ" sz="2000" b="1" dirty="0" smtClean="0"/>
              <a:t>bankovek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9709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Jaký je rozdíl mezi bankovkou a státovkou?</a:t>
            </a:r>
          </a:p>
          <a:p>
            <a:r>
              <a:rPr lang="cs-CZ" dirty="0" smtClean="0"/>
              <a:t>Jaký je rozdíl mezi inflací a deflací?</a:t>
            </a:r>
          </a:p>
          <a:p>
            <a:endParaRPr lang="cs-CZ" dirty="0"/>
          </a:p>
          <a:p>
            <a:r>
              <a:rPr lang="cs-CZ" dirty="0" smtClean="0">
                <a:hlinkClick r:id="rId2" action="ppaction://hlinksldjump"/>
              </a:rPr>
              <a:t>Odpověď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7134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Revalvace koruny v 1. pol. 20. let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hlavní organizátor: A. Rašín</a:t>
            </a:r>
          </a:p>
          <a:p>
            <a:r>
              <a:rPr lang="cs-CZ" dirty="0" smtClean="0"/>
              <a:t>zhodnocení koruny vůči zahraniční měně</a:t>
            </a:r>
          </a:p>
          <a:p>
            <a:r>
              <a:rPr lang="cs-CZ" dirty="0" smtClean="0"/>
              <a:t>pokles cen na vnitřním trhu</a:t>
            </a:r>
          </a:p>
          <a:p>
            <a:r>
              <a:rPr lang="cs-CZ" dirty="0" smtClean="0"/>
              <a:t>snížení platů</a:t>
            </a:r>
          </a:p>
          <a:p>
            <a:r>
              <a:rPr lang="cs-CZ" dirty="0" smtClean="0"/>
              <a:t>zabránění vysoké inflaci (srovnej např. Německo nebo Rakousko)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8064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Státovky 1919 (1. emise)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10. 4. 1919: zákon o </a:t>
            </a:r>
            <a:r>
              <a:rPr lang="cs-CZ" dirty="0" err="1"/>
              <a:t>českoslov</a:t>
            </a:r>
            <a:r>
              <a:rPr lang="cs-CZ" dirty="0"/>
              <a:t>. koruně (Kč</a:t>
            </a:r>
            <a:r>
              <a:rPr lang="cs-CZ" dirty="0" smtClean="0"/>
              <a:t>)</a:t>
            </a:r>
          </a:p>
          <a:p>
            <a:r>
              <a:rPr lang="cs-CZ" dirty="0" smtClean="0"/>
              <a:t>nominály 1, 5, 10, 20, 50, 100, 500, 1000, 5000 Kč (návrhy 10, 20, 50, 100, 500 Kč Alfons Mucha)</a:t>
            </a:r>
          </a:p>
          <a:p>
            <a:r>
              <a:rPr lang="cs-CZ" dirty="0" smtClean="0"/>
              <a:t>nekvalitní papír, málo ochranných prvků, časté padělání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3298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2641723" cy="338437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62955"/>
            <a:ext cx="2513590" cy="349173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7826" y="0"/>
            <a:ext cx="2648789" cy="350100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3554685"/>
            <a:ext cx="3087636" cy="323741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635896" y="4293172"/>
            <a:ext cx="46805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Ukázka státovek 1919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328257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Státovky 1920 – 1923 (2. emise)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2. emise státovek: 5, 50, 100, 500, 5000 Kč</a:t>
            </a:r>
          </a:p>
          <a:p>
            <a:r>
              <a:rPr lang="cs-CZ" dirty="0" smtClean="0"/>
              <a:t>kvalitnější papír i tisk</a:t>
            </a:r>
          </a:p>
          <a:p>
            <a:r>
              <a:rPr lang="cs-CZ" dirty="0" smtClean="0"/>
              <a:t>1923: Alois Rašín obětí atentátu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8507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139449"/>
            <a:ext cx="2747056" cy="298887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3358443"/>
            <a:ext cx="2880966" cy="345942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3" y="46045"/>
            <a:ext cx="2923942" cy="308227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7895" y="139449"/>
            <a:ext cx="2871433" cy="3023706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4139952" y="4581128"/>
            <a:ext cx="31325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Ukázka státovek 2. emise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579606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Bankovky 1926 - 1934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4. 1926: zřízení Národní banky československé (NBČS)</a:t>
            </a:r>
          </a:p>
          <a:p>
            <a:r>
              <a:rPr lang="cs-CZ" dirty="0" smtClean="0"/>
              <a:t>1926 – 1934: kompletní sada bankovek: 10, 20, 50, 100, 500, 1000 Kč</a:t>
            </a:r>
          </a:p>
          <a:p>
            <a:r>
              <a:rPr lang="cs-CZ" dirty="0" smtClean="0"/>
              <a:t>stanovení zlatého obsahu koruny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20679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2791558" cy="342900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5869" y="116632"/>
            <a:ext cx="3094767" cy="331236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845" y="10687"/>
            <a:ext cx="3250983" cy="341831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636" y="3458545"/>
            <a:ext cx="3027622" cy="328282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3443255"/>
            <a:ext cx="3215268" cy="34177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4437" y="3385456"/>
            <a:ext cx="3131344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5461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Hospodářská krize 1931 - 1933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stabilita koruny omezovala export</a:t>
            </a:r>
          </a:p>
          <a:p>
            <a:r>
              <a:rPr lang="cs-CZ" dirty="0" smtClean="0"/>
              <a:t>propad </a:t>
            </a:r>
            <a:r>
              <a:rPr lang="cs-CZ" dirty="0" err="1" smtClean="0"/>
              <a:t>prům</a:t>
            </a:r>
            <a:r>
              <a:rPr lang="cs-CZ" dirty="0" smtClean="0"/>
              <a:t>. výroby o 40%</a:t>
            </a:r>
          </a:p>
          <a:p>
            <a:r>
              <a:rPr lang="cs-CZ" dirty="0" smtClean="0"/>
              <a:t>1934: 1. devalvace – obsah zlata koruny snížen o 1/6</a:t>
            </a:r>
          </a:p>
          <a:p>
            <a:r>
              <a:rPr lang="cs-CZ" dirty="0" smtClean="0"/>
              <a:t>1936: 2. devalvace – obsah zlata snížen opět o 1/6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9041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1938 - 1939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29. 9. 1938 – Mnichovská dohoda</a:t>
            </a:r>
          </a:p>
          <a:p>
            <a:r>
              <a:rPr lang="cs-CZ" dirty="0" smtClean="0"/>
              <a:t>22. 11. 1938 – Česko-Slovenská republika</a:t>
            </a:r>
          </a:p>
          <a:p>
            <a:r>
              <a:rPr lang="cs-CZ" dirty="0" smtClean="0"/>
              <a:t>27. 1. 1939 – NBČS přejmenována na Národní banku česko-slovenskou, měnová jednotka koruna (K)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2490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Čs. mince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raženy od roku 1921 v Kremnici</a:t>
            </a:r>
          </a:p>
          <a:p>
            <a:r>
              <a:rPr lang="cs-CZ" dirty="0" smtClean="0"/>
              <a:t>nominál: 2, 5, 10, 20, 50 haléřů, 1, 5, 10, 20 Kč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289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0649"/>
            <a:ext cx="9144000" cy="288032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172574"/>
            <a:ext cx="9144000" cy="276360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39552" y="6105369"/>
            <a:ext cx="317586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Ukázka haléřových mincí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818019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990" y="0"/>
            <a:ext cx="9144000" cy="2886599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886" y="2909540"/>
            <a:ext cx="9144000" cy="3004457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68026" y="6253281"/>
            <a:ext cx="329128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Ukázka korunových mincí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970594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příjmů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340768"/>
            <a:ext cx="8686800" cy="5328591"/>
          </a:xfrm>
        </p:spPr>
        <p:txBody>
          <a:bodyPr/>
          <a:lstStyle/>
          <a:p>
            <a:r>
              <a:rPr lang="cs-CZ" dirty="0" smtClean="0"/>
              <a:t>1928 (měsíční příjmy):</a:t>
            </a:r>
          </a:p>
          <a:p>
            <a:r>
              <a:rPr lang="cs-CZ" dirty="0" smtClean="0"/>
              <a:t>rolník 550 Kč</a:t>
            </a:r>
          </a:p>
          <a:p>
            <a:r>
              <a:rPr lang="cs-CZ" dirty="0" smtClean="0"/>
              <a:t>dělník 850 Kč</a:t>
            </a:r>
          </a:p>
          <a:p>
            <a:r>
              <a:rPr lang="cs-CZ" dirty="0" smtClean="0"/>
              <a:t>horník 950 Kč</a:t>
            </a:r>
          </a:p>
          <a:p>
            <a:r>
              <a:rPr lang="cs-CZ" dirty="0" smtClean="0"/>
              <a:t>učitel 1100 Kč</a:t>
            </a:r>
          </a:p>
          <a:p>
            <a:r>
              <a:rPr lang="cs-CZ" dirty="0" smtClean="0"/>
              <a:t>lékárník 1300 Kč</a:t>
            </a:r>
          </a:p>
          <a:p>
            <a:r>
              <a:rPr lang="cs-CZ" dirty="0" smtClean="0"/>
              <a:t>vyšší úředník 1550 Kč</a:t>
            </a:r>
          </a:p>
          <a:p>
            <a:r>
              <a:rPr lang="cs-CZ" smtClean="0"/>
              <a:t>inženýr </a:t>
            </a:r>
            <a:r>
              <a:rPr lang="cs-CZ" smtClean="0"/>
              <a:t>1750 </a:t>
            </a:r>
            <a:r>
              <a:rPr lang="cs-CZ" dirty="0" smtClean="0"/>
              <a:t>Kč</a:t>
            </a:r>
          </a:p>
          <a:p>
            <a:r>
              <a:rPr lang="cs-CZ" dirty="0" smtClean="0"/>
              <a:t>prezident 83 333 Kč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7667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Příklady cen 1937 </a:t>
            </a:r>
            <a:br>
              <a:rPr lang="cs-CZ" dirty="0" smtClean="0"/>
            </a:br>
            <a:r>
              <a:rPr lang="cs-CZ" sz="2700" dirty="0" smtClean="0"/>
              <a:t>(</a:t>
            </a:r>
            <a:r>
              <a:rPr lang="cs-CZ" sz="2700" dirty="0"/>
              <a:t>ceny se v podobných relacích pohybovaly po celou 1. republiku)</a:t>
            </a:r>
            <a:br>
              <a:rPr lang="cs-CZ" sz="2700" dirty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chléb 2,25 Kč</a:t>
            </a:r>
          </a:p>
          <a:p>
            <a:r>
              <a:rPr lang="cs-CZ" dirty="0" smtClean="0"/>
              <a:t>litr mléka 1,50 </a:t>
            </a:r>
            <a:r>
              <a:rPr lang="cs-CZ" dirty="0"/>
              <a:t>Kč</a:t>
            </a:r>
          </a:p>
          <a:p>
            <a:r>
              <a:rPr lang="cs-CZ" dirty="0" smtClean="0"/>
              <a:t>brambory 0,50</a:t>
            </a:r>
            <a:r>
              <a:rPr lang="cs-CZ" dirty="0"/>
              <a:t>Kč</a:t>
            </a:r>
          </a:p>
          <a:p>
            <a:r>
              <a:rPr lang="cs-CZ" dirty="0" smtClean="0"/>
              <a:t>máslo 16,50</a:t>
            </a:r>
            <a:r>
              <a:rPr lang="cs-CZ" dirty="0"/>
              <a:t>Kč</a:t>
            </a:r>
          </a:p>
          <a:p>
            <a:r>
              <a:rPr lang="cs-CZ" dirty="0" smtClean="0"/>
              <a:t>hovězí 17</a:t>
            </a:r>
            <a:r>
              <a:rPr lang="cs-CZ" dirty="0"/>
              <a:t>Kč</a:t>
            </a:r>
          </a:p>
          <a:p>
            <a:r>
              <a:rPr lang="cs-CZ" dirty="0" smtClean="0"/>
              <a:t>vepřové 13,30</a:t>
            </a:r>
            <a:r>
              <a:rPr lang="cs-CZ" dirty="0"/>
              <a:t>Kč</a:t>
            </a:r>
          </a:p>
          <a:p>
            <a:r>
              <a:rPr lang="cs-CZ" dirty="0" smtClean="0"/>
              <a:t>sýr eidam 20</a:t>
            </a:r>
            <a:r>
              <a:rPr lang="cs-CZ" dirty="0"/>
              <a:t>Kč</a:t>
            </a:r>
          </a:p>
          <a:p>
            <a:r>
              <a:rPr lang="cs-CZ" dirty="0" smtClean="0"/>
              <a:t>cukr kostka 6,35</a:t>
            </a:r>
            <a:r>
              <a:rPr lang="cs-CZ" dirty="0"/>
              <a:t>Kč</a:t>
            </a:r>
          </a:p>
          <a:p>
            <a:r>
              <a:rPr lang="cs-CZ" dirty="0" smtClean="0"/>
              <a:t>káva 36</a:t>
            </a:r>
            <a:r>
              <a:rPr lang="cs-CZ" dirty="0"/>
              <a:t>Kč</a:t>
            </a:r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211960" y="1600200"/>
            <a:ext cx="4779640" cy="4724400"/>
          </a:xfrm>
        </p:spPr>
        <p:txBody>
          <a:bodyPr/>
          <a:lstStyle/>
          <a:p>
            <a:r>
              <a:rPr lang="cs-CZ" dirty="0" smtClean="0"/>
              <a:t>pivo 1,30</a:t>
            </a:r>
            <a:r>
              <a:rPr lang="cs-CZ" dirty="0"/>
              <a:t>Kč</a:t>
            </a:r>
          </a:p>
          <a:p>
            <a:r>
              <a:rPr lang="cs-CZ" dirty="0" smtClean="0"/>
              <a:t>víno 12</a:t>
            </a:r>
            <a:r>
              <a:rPr lang="cs-CZ" dirty="0"/>
              <a:t>Kč</a:t>
            </a:r>
          </a:p>
          <a:p>
            <a:r>
              <a:rPr lang="cs-CZ" dirty="0" smtClean="0"/>
              <a:t>rum 19</a:t>
            </a:r>
            <a:r>
              <a:rPr lang="cs-CZ" dirty="0"/>
              <a:t>Kč</a:t>
            </a:r>
          </a:p>
          <a:p>
            <a:r>
              <a:rPr lang="cs-CZ" dirty="0" smtClean="0"/>
              <a:t>oběd v restauraci 8,50</a:t>
            </a:r>
            <a:r>
              <a:rPr lang="cs-CZ" dirty="0"/>
              <a:t>Kč</a:t>
            </a:r>
          </a:p>
          <a:p>
            <a:r>
              <a:rPr lang="cs-CZ" dirty="0" smtClean="0"/>
              <a:t>pánský oblek vlna 500</a:t>
            </a:r>
            <a:r>
              <a:rPr lang="cs-CZ" dirty="0"/>
              <a:t>Kč</a:t>
            </a:r>
          </a:p>
          <a:p>
            <a:r>
              <a:rPr lang="cs-CZ" dirty="0" smtClean="0"/>
              <a:t>pán. oblek vycházk.275Kč</a:t>
            </a:r>
          </a:p>
          <a:p>
            <a:r>
              <a:rPr lang="cs-CZ" dirty="0" smtClean="0"/>
              <a:t>pán. zimník 168</a:t>
            </a:r>
            <a:r>
              <a:rPr lang="cs-CZ" dirty="0"/>
              <a:t>Kč</a:t>
            </a:r>
          </a:p>
          <a:p>
            <a:r>
              <a:rPr lang="cs-CZ" dirty="0" smtClean="0"/>
              <a:t>pán. košile 28</a:t>
            </a:r>
            <a:r>
              <a:rPr lang="cs-CZ" dirty="0"/>
              <a:t>Kč</a:t>
            </a:r>
          </a:p>
          <a:p>
            <a:r>
              <a:rPr lang="cs-CZ" dirty="0" err="1" smtClean="0"/>
              <a:t>pán.kožené</a:t>
            </a:r>
            <a:r>
              <a:rPr lang="cs-CZ" dirty="0" smtClean="0"/>
              <a:t> boty 69</a:t>
            </a:r>
            <a:r>
              <a:rPr lang="cs-CZ" dirty="0"/>
              <a:t>Kč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1902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cen (2)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chlapecké </a:t>
            </a:r>
            <a:r>
              <a:rPr lang="cs-CZ" dirty="0" err="1" smtClean="0"/>
              <a:t>kož</a:t>
            </a:r>
            <a:r>
              <a:rPr lang="cs-CZ" dirty="0" smtClean="0"/>
              <a:t>. boty 35</a:t>
            </a:r>
            <a:r>
              <a:rPr lang="cs-CZ" dirty="0"/>
              <a:t>Kč</a:t>
            </a:r>
          </a:p>
          <a:p>
            <a:r>
              <a:rPr lang="cs-CZ" dirty="0" smtClean="0"/>
              <a:t>rádio 1800</a:t>
            </a:r>
            <a:r>
              <a:rPr lang="cs-CZ" dirty="0"/>
              <a:t>Kč</a:t>
            </a:r>
          </a:p>
          <a:p>
            <a:r>
              <a:rPr lang="cs-CZ" dirty="0" smtClean="0"/>
              <a:t>jízdní kolo 595</a:t>
            </a:r>
            <a:r>
              <a:rPr lang="cs-CZ" dirty="0"/>
              <a:t>Kč</a:t>
            </a:r>
          </a:p>
          <a:p>
            <a:r>
              <a:rPr lang="cs-CZ" dirty="0" smtClean="0"/>
              <a:t>nájemné (2 pokoje) 320</a:t>
            </a:r>
            <a:r>
              <a:rPr lang="cs-CZ" dirty="0"/>
              <a:t>Kč</a:t>
            </a:r>
          </a:p>
          <a:p>
            <a:r>
              <a:rPr lang="cs-CZ" dirty="0" smtClean="0"/>
              <a:t>elektřina (1 kWh) 2,70</a:t>
            </a:r>
            <a:r>
              <a:rPr lang="cs-CZ" dirty="0"/>
              <a:t>Kč</a:t>
            </a:r>
          </a:p>
          <a:p>
            <a:r>
              <a:rPr lang="cs-CZ" dirty="0" smtClean="0"/>
              <a:t>jízdné tramvají 1,20</a:t>
            </a:r>
            <a:r>
              <a:rPr lang="cs-CZ" dirty="0"/>
              <a:t>Kč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telefon – místní hovor 0,60</a:t>
            </a:r>
            <a:r>
              <a:rPr lang="cs-CZ" dirty="0"/>
              <a:t>Kč</a:t>
            </a:r>
          </a:p>
          <a:p>
            <a:r>
              <a:rPr lang="cs-CZ" dirty="0" smtClean="0"/>
              <a:t>jízdné osobním vlakem (100 km) 24,50</a:t>
            </a:r>
            <a:r>
              <a:rPr lang="cs-CZ" dirty="0"/>
              <a:t>Kč</a:t>
            </a:r>
          </a:p>
          <a:p>
            <a:r>
              <a:rPr lang="cs-CZ" dirty="0" smtClean="0"/>
              <a:t>vstupenka do kina 6,20</a:t>
            </a:r>
            <a:r>
              <a:rPr lang="cs-CZ" dirty="0"/>
              <a:t>Kč</a:t>
            </a:r>
          </a:p>
          <a:p>
            <a:r>
              <a:rPr lang="cs-CZ" dirty="0" smtClean="0"/>
              <a:t>benzín 3,10</a:t>
            </a:r>
            <a:r>
              <a:rPr lang="cs-CZ" dirty="0"/>
              <a:t>Kč</a:t>
            </a:r>
          </a:p>
          <a:p>
            <a:r>
              <a:rPr lang="cs-CZ" dirty="0" smtClean="0"/>
              <a:t>motocykl Jawa 250 4990</a:t>
            </a:r>
            <a:r>
              <a:rPr lang="cs-CZ" dirty="0"/>
              <a:t>Kč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7357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k zamyšlení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Porovnejte kupní sílu občana 1. republiky se současností</a:t>
            </a:r>
          </a:p>
          <a:p>
            <a:endParaRPr lang="cs-CZ" dirty="0"/>
          </a:p>
          <a:p>
            <a:r>
              <a:rPr lang="cs-CZ" dirty="0" smtClean="0"/>
              <a:t>Poznámka: minimální mzda od 1. 8. 2013 je 8500 Kč, průměrná mzda v ČR je za 1. čtvrtletí roku 2013 24 061 Kč. Současné ceny jistě dobře znáte.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3392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Reforma </a:t>
            </a:r>
            <a:r>
              <a:rPr lang="cs-CZ" dirty="0" smtClean="0"/>
              <a:t> </a:t>
            </a:r>
            <a:r>
              <a:rPr lang="cs-CZ" dirty="0"/>
              <a:t>byla fakticky koncepcí </a:t>
            </a:r>
            <a:r>
              <a:rPr lang="cs-CZ" u="sng" dirty="0"/>
              <a:t>deflační politiky</a:t>
            </a:r>
            <a:r>
              <a:rPr lang="cs-CZ" dirty="0"/>
              <a:t>. Největším problémem </a:t>
            </a:r>
            <a:r>
              <a:rPr lang="cs-CZ" dirty="0" smtClean="0"/>
              <a:t>poválečného Československa </a:t>
            </a:r>
            <a:r>
              <a:rPr lang="cs-CZ" dirty="0"/>
              <a:t>byl dle Rašína nadbytek peněz v ekonomice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1697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/>
              <a:t>Státovka: </a:t>
            </a:r>
            <a:r>
              <a:rPr lang="cs-CZ" sz="2800" dirty="0">
                <a:hlinkClick r:id="rId2"/>
              </a:rPr>
              <a:t>http://</a:t>
            </a:r>
            <a:r>
              <a:rPr lang="cs-CZ" sz="2800" dirty="0" smtClean="0">
                <a:hlinkClick r:id="rId2"/>
              </a:rPr>
              <a:t>cs.wikipedia.org/wiki/St%C3%A1tovka</a:t>
            </a:r>
            <a:endParaRPr lang="cs-CZ" sz="2800" dirty="0" smtClean="0"/>
          </a:p>
          <a:p>
            <a:r>
              <a:rPr lang="cs-CZ" sz="2800" dirty="0" smtClean="0"/>
              <a:t>Bankovka:</a:t>
            </a:r>
          </a:p>
          <a:p>
            <a:r>
              <a:rPr lang="cs-CZ" sz="2800" dirty="0">
                <a:hlinkClick r:id="rId3"/>
              </a:rPr>
              <a:t>http://</a:t>
            </a:r>
            <a:r>
              <a:rPr lang="cs-CZ" sz="2800" dirty="0" smtClean="0">
                <a:hlinkClick r:id="rId3"/>
              </a:rPr>
              <a:t>cs.wikipedia.org/wiki/Bankovka</a:t>
            </a:r>
            <a:endParaRPr lang="cs-CZ" sz="2800" dirty="0" smtClean="0"/>
          </a:p>
          <a:p>
            <a:r>
              <a:rPr lang="cs-CZ" sz="2800" dirty="0" smtClean="0"/>
              <a:t>Deflace:</a:t>
            </a:r>
          </a:p>
          <a:p>
            <a:r>
              <a:rPr lang="cs-CZ" sz="2800" dirty="0">
                <a:hlinkClick r:id="rId4"/>
              </a:rPr>
              <a:t>http://</a:t>
            </a:r>
            <a:r>
              <a:rPr lang="cs-CZ" sz="2800" dirty="0" smtClean="0">
                <a:hlinkClick r:id="rId4"/>
              </a:rPr>
              <a:t>cs.wikipedia.org/wiki/Deflace</a:t>
            </a:r>
            <a:endParaRPr lang="cs-CZ" sz="2800" dirty="0" smtClean="0"/>
          </a:p>
          <a:p>
            <a:r>
              <a:rPr lang="cs-CZ" sz="2800" dirty="0" smtClean="0"/>
              <a:t>Inflace:</a:t>
            </a:r>
          </a:p>
          <a:p>
            <a:r>
              <a:rPr lang="cs-CZ" sz="2800" dirty="0">
                <a:hlinkClick r:id="rId5"/>
              </a:rPr>
              <a:t>http://</a:t>
            </a:r>
            <a:r>
              <a:rPr lang="cs-CZ" sz="2800" dirty="0" smtClean="0">
                <a:hlinkClick r:id="rId5"/>
              </a:rPr>
              <a:t>cs.wikipedia.org/wiki/Inflace</a:t>
            </a:r>
            <a:endParaRPr lang="cs-CZ" sz="2800" dirty="0" smtClean="0"/>
          </a:p>
          <a:p>
            <a:r>
              <a:rPr lang="cs-CZ" sz="2800" dirty="0" smtClean="0">
                <a:hlinkClick r:id="rId6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574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Obdélník 1"/>
          <p:cNvSpPr>
            <a:spLocks noChangeArrowheads="1"/>
          </p:cNvSpPr>
          <p:nvPr/>
        </p:nvSpPr>
        <p:spPr bwMode="auto">
          <a:xfrm>
            <a:off x="611188" y="333375"/>
            <a:ext cx="82089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600" b="1">
                <a:latin typeface="Calibri" pitchFamily="34" charset="0"/>
              </a:rPr>
              <a:t>CITACE A PRAMENY</a:t>
            </a:r>
          </a:p>
        </p:txBody>
      </p:sp>
      <p:sp>
        <p:nvSpPr>
          <p:cNvPr id="44034" name="Obdélník 2"/>
          <p:cNvSpPr>
            <a:spLocks noChangeArrowheads="1"/>
          </p:cNvSpPr>
          <p:nvPr/>
        </p:nvSpPr>
        <p:spPr bwMode="auto">
          <a:xfrm>
            <a:off x="593725" y="979488"/>
            <a:ext cx="7921625" cy="203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AutoNum type="arabicParenR"/>
            </a:pPr>
            <a:r>
              <a:rPr lang="cs-CZ" sz="1400" dirty="0" smtClean="0"/>
              <a:t>MATOUŠKOVÁ</a:t>
            </a:r>
            <a:r>
              <a:rPr lang="cs-CZ" sz="1400" dirty="0"/>
              <a:t>, Soňa. </a:t>
            </a:r>
            <a:r>
              <a:rPr lang="cs-CZ" sz="1400" i="1" dirty="0"/>
              <a:t>Měnová reforma </a:t>
            </a:r>
            <a:r>
              <a:rPr lang="cs-CZ" sz="1400" i="1" dirty="0" smtClean="0"/>
              <a:t>Aloise Rašína</a:t>
            </a:r>
            <a:r>
              <a:rPr lang="cs-CZ" sz="1400" dirty="0" smtClean="0"/>
              <a:t> </a:t>
            </a:r>
            <a:r>
              <a:rPr lang="cs-CZ" sz="1400" dirty="0"/>
              <a:t>[online]. [cit. </a:t>
            </a:r>
            <a:r>
              <a:rPr lang="cs-CZ" sz="1400" dirty="0" smtClean="0"/>
              <a:t>16.8.2013</a:t>
            </a:r>
            <a:r>
              <a:rPr lang="cs-CZ" sz="1400" dirty="0"/>
              <a:t>]. Dostupný na WWW: http://is.muni.cz/th/76322/esf_m/Matouskova_Sona2.pdf </a:t>
            </a:r>
            <a:r>
              <a:rPr lang="cs-CZ" sz="1400" dirty="0" smtClean="0"/>
              <a:t>, str. 25</a:t>
            </a:r>
          </a:p>
          <a:p>
            <a:endParaRPr lang="cs-CZ" sz="1400" dirty="0" smtClean="0"/>
          </a:p>
          <a:p>
            <a:r>
              <a:rPr lang="cs-CZ" sz="1400" dirty="0" smtClean="0"/>
              <a:t>http</a:t>
            </a:r>
            <a:r>
              <a:rPr lang="cs-CZ" sz="1400" dirty="0"/>
              <a:t>://infip.cz/clanek/525/rasinova-menova-reforma-co-se-to-v-roce-1919-vlastne-stalo-xxx</a:t>
            </a:r>
            <a:endParaRPr lang="cs-CZ" sz="1400" dirty="0" smtClean="0"/>
          </a:p>
          <a:p>
            <a:r>
              <a:rPr lang="cs-CZ" sz="1400" dirty="0"/>
              <a:t>STANĚK, Josef. </a:t>
            </a:r>
            <a:r>
              <a:rPr lang="cs-CZ" sz="1400" i="1" dirty="0"/>
              <a:t>Peníze v českých zemích</a:t>
            </a:r>
            <a:r>
              <a:rPr lang="cs-CZ" sz="1400" dirty="0"/>
              <a:t>. Praha: </a:t>
            </a:r>
            <a:r>
              <a:rPr lang="cs-CZ" sz="1400" dirty="0" smtClean="0"/>
              <a:t>P.A.S., </a:t>
            </a:r>
            <a:r>
              <a:rPr lang="cs-CZ" sz="1400" dirty="0"/>
              <a:t>1995, ISBN 80-901893-1-8</a:t>
            </a:r>
            <a:r>
              <a:rPr lang="cs-CZ" sz="1400" dirty="0" smtClean="0"/>
              <a:t>.</a:t>
            </a:r>
          </a:p>
          <a:p>
            <a:r>
              <a:rPr lang="cs-CZ" sz="1400" dirty="0"/>
              <a:t>VONDRA, Roman </a:t>
            </a:r>
            <a:r>
              <a:rPr lang="cs-CZ" sz="1400" dirty="0" smtClean="0"/>
              <a:t>. </a:t>
            </a:r>
            <a:r>
              <a:rPr lang="cs-CZ" sz="1400" i="1" dirty="0"/>
              <a:t>Peníze v moderních českých dějinách</a:t>
            </a:r>
            <a:r>
              <a:rPr lang="cs-CZ" sz="1400" dirty="0"/>
              <a:t>. Praha: Academia, 2012, ISBN 978-80-200-2130-4</a:t>
            </a:r>
            <a:r>
              <a:rPr lang="cs-CZ" sz="1400" dirty="0" smtClean="0"/>
              <a:t>.</a:t>
            </a:r>
          </a:p>
          <a:p>
            <a:r>
              <a:rPr lang="cs-CZ" sz="1400" dirty="0"/>
              <a:t>BAJER, Jan. </a:t>
            </a:r>
            <a:r>
              <a:rPr lang="cs-CZ" sz="1400" i="1" dirty="0"/>
              <a:t>Papírová platidla Československa 1919 - 1993</a:t>
            </a:r>
            <a:r>
              <a:rPr lang="cs-CZ" sz="1400" dirty="0"/>
              <a:t>. Praha: </a:t>
            </a:r>
            <a:r>
              <a:rPr lang="cs-CZ" sz="1400" dirty="0" err="1"/>
              <a:t>Elektris</a:t>
            </a:r>
            <a:r>
              <a:rPr lang="cs-CZ" sz="1400" dirty="0"/>
              <a:t>, 2003, ISBN 80-902683-1-5. </a:t>
            </a:r>
            <a:endParaRPr lang="cs-CZ" sz="1400" dirty="0" smtClean="0"/>
          </a:p>
          <a:p>
            <a:r>
              <a:rPr lang="cs-CZ" sz="1400" dirty="0" smtClean="0"/>
              <a:t>Foto</a:t>
            </a:r>
            <a:r>
              <a:rPr lang="cs-CZ" sz="1400" dirty="0"/>
              <a:t>: archiv autora.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864</TotalTime>
  <Words>1182</Words>
  <Application>Microsoft Office PowerPoint</Application>
  <PresentationFormat>Předvádění na obrazovce (4:3)</PresentationFormat>
  <Paragraphs>163</Paragraphs>
  <Slides>31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31</vt:i4>
      </vt:variant>
    </vt:vector>
  </HeadingPairs>
  <TitlesOfParts>
    <vt:vector size="32" baseType="lpstr">
      <vt:lpstr>Cesta</vt:lpstr>
      <vt:lpstr>Prezentace aplikace PowerPoint</vt:lpstr>
      <vt:lpstr>ANOTACE</vt:lpstr>
      <vt:lpstr>Československá měna 1918 - 1938</vt:lpstr>
      <vt:lpstr>Vznik čsl. měny r 1918</vt:lpstr>
      <vt:lpstr>Prezentace aplikace PowerPoint</vt:lpstr>
      <vt:lpstr>Koncepce Rašínovy reformy</vt:lpstr>
      <vt:lpstr>„Můj finanční plán“ (A. Rašín) 1)</vt:lpstr>
      <vt:lpstr>„Můj finanční plán“</vt:lpstr>
      <vt:lpstr>Otázka</vt:lpstr>
      <vt:lpstr>Odluka od rakouské měny</vt:lpstr>
      <vt:lpstr>Prezentace aplikace PowerPoint</vt:lpstr>
      <vt:lpstr>Otázka</vt:lpstr>
      <vt:lpstr>Revalvace koruny v 1. pol. 20. let</vt:lpstr>
      <vt:lpstr>Státovky 1919 (1. emise)</vt:lpstr>
      <vt:lpstr>Prezentace aplikace PowerPoint</vt:lpstr>
      <vt:lpstr>Státovky 1920 – 1923 (2. emise)</vt:lpstr>
      <vt:lpstr>Prezentace aplikace PowerPoint</vt:lpstr>
      <vt:lpstr>Bankovky 1926 - 1934</vt:lpstr>
      <vt:lpstr>Prezentace aplikace PowerPoint</vt:lpstr>
      <vt:lpstr>Hospodářská krize 1931 - 1933</vt:lpstr>
      <vt:lpstr>1938 - 1939</vt:lpstr>
      <vt:lpstr>Čs. mince</vt:lpstr>
      <vt:lpstr>Prezentace aplikace PowerPoint</vt:lpstr>
      <vt:lpstr>Prezentace aplikace PowerPoint</vt:lpstr>
      <vt:lpstr>Příklady příjmů</vt:lpstr>
      <vt:lpstr>Příklady cen 1937  (ceny se v podobných relacích pohybovaly po celou 1. republiku) </vt:lpstr>
      <vt:lpstr>Příklady cen (2)</vt:lpstr>
      <vt:lpstr>Úkol k zamyšlení</vt:lpstr>
      <vt:lpstr>Odpověď</vt:lpstr>
      <vt:lpstr>Odpovědi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Jan Micka</cp:lastModifiedBy>
  <cp:revision>81</cp:revision>
  <dcterms:created xsi:type="dcterms:W3CDTF">2013-03-13T08:15:55Z</dcterms:created>
  <dcterms:modified xsi:type="dcterms:W3CDTF">2013-10-09T12:35:58Z</dcterms:modified>
</cp:coreProperties>
</file>