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8" r:id="rId2"/>
    <p:sldId id="257" r:id="rId3"/>
    <p:sldId id="260" r:id="rId4"/>
    <p:sldId id="261" r:id="rId5"/>
    <p:sldId id="273" r:id="rId6"/>
    <p:sldId id="277" r:id="rId7"/>
    <p:sldId id="274" r:id="rId8"/>
    <p:sldId id="275" r:id="rId9"/>
    <p:sldId id="276" r:id="rId10"/>
    <p:sldId id="265" r:id="rId11"/>
    <p:sldId id="279" r:id="rId12"/>
    <p:sldId id="269" r:id="rId13"/>
    <p:sldId id="270" r:id="rId14"/>
    <p:sldId id="280" r:id="rId15"/>
    <p:sldId id="281" r:id="rId16"/>
    <p:sldId id="282" r:id="rId17"/>
    <p:sldId id="283" r:id="rId18"/>
    <p:sldId id="284" r:id="rId19"/>
    <p:sldId id="285" r:id="rId20"/>
    <p:sldId id="287" r:id="rId21"/>
    <p:sldId id="278" r:id="rId22"/>
    <p:sldId id="288" r:id="rId23"/>
    <p:sldId id="259" r:id="rId2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59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925B87-F510-49A0-ACC5-53D037261F01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09A969-5DFA-4AFF-A294-5D840F4669E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251838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2FE39C-8091-4EF3-87EA-C2FFF963B09B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37643-88CC-458D-ABDE-31949F904BF6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F9158-2FA6-448F-A4E6-77BC9CE340A3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FA52E-68B3-418B-93A8-BBCA62C34D22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64398-410C-4062-90CD-A7D9E0C6EB7C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51A28-48A7-4879-A423-0144766BA53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7627-6B0E-4ABA-ADF9-FA76FA093873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F9A4-C1B7-4814-A5EC-A7401F1908A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9F90-E07A-40F4-AE55-ECA43B419AF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F8421-AA44-4B97-9BC5-4CE8A20B46B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E4523-A0B5-47D6-BFF7-C8D4FD8C1DD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93296-3641-4CBB-A656-AF68AE245E9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2B17-0303-4C5C-9BC1-9F67EE114A05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9735-D0FC-4C9F-96C5-C2654E4DD0A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28AF-DDD4-47B2-A0E8-38F58DFF62FB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2D051-4D44-46CF-830E-1A0BB3EC4DE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979B-9F76-4171-B789-DA525AD768F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8C78-1105-4206-86A0-BFD8C334F45B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34F2-EA1E-4598-AA6F-372A359EFAD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4AA3-207F-421B-BA6B-656F203B51F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7599-B5B4-4819-904A-10BE96CE39B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A21D-01CF-4BD1-81EA-92CA0F65875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58486-ABED-4012-B9AB-E5FE87E7895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CB5C4-AC8B-4145-8F74-26B4CCAEE43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8909D-00BE-46B7-A64B-2745924E957F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66C6-445E-4783-A290-C17B983BD21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1DC1BDD-77D4-4848-8F92-79202CACC398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dirty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DD792C-8A03-4BE7-B4CC-5AC41CC0879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1A_25_b_Jm&#233;no%20r&#367;&#382;e.docx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a/ab/Umberto_Eco_04.jpg/250px-Umberto_Eco_04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rgo.cz/autori/114/eco-umbert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7918751"/>
              </p:ext>
            </p:extLst>
          </p:nvPr>
        </p:nvGraphicFramePr>
        <p:xfrm>
          <a:off x="614363" y="2816225"/>
          <a:ext cx="8137525" cy="2692320"/>
        </p:xfrm>
        <a:graphic>
          <a:graphicData uri="http://schemas.openxmlformats.org/drawingml/2006/table">
            <a:tbl>
              <a:tblPr/>
              <a:tblGrid>
                <a:gridCol w="1941512"/>
                <a:gridCol w="619601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ŠKOLA: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Gymnázium, Chomutov, Mostecká 3000, příspěvková organizace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AUTOR: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PaedDr. Jan Micka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NÁZEV: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VY_12_INOVACE_01A_25_Umberto </a:t>
                      </a:r>
                      <a:r>
                        <a:rPr kumimoji="0" lang="cs-CZ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Eco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3036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TEMA: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Světová  literatura 20. století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ČÍSLO PROJEKTU: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CZ.1.07/1.5.00/34.0816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DATUM TVORBY: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23. 7. 2013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14360" name="Obrázek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knihy u. </a:t>
            </a:r>
            <a:r>
              <a:rPr lang="cs-CZ" dirty="0" err="1" smtClean="0"/>
              <a:t>eca</a:t>
            </a:r>
            <a:r>
              <a:rPr lang="cs-CZ" dirty="0" smtClean="0"/>
              <a:t> (próza)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1980 Jméno růže</a:t>
            </a:r>
          </a:p>
          <a:p>
            <a:r>
              <a:rPr lang="cs-CZ" dirty="0" smtClean="0"/>
              <a:t>1988 </a:t>
            </a:r>
            <a:r>
              <a:rPr lang="cs-CZ" dirty="0" err="1" smtClean="0"/>
              <a:t>Foucaultovo</a:t>
            </a:r>
            <a:r>
              <a:rPr lang="cs-CZ" dirty="0" smtClean="0"/>
              <a:t> kyvadlo</a:t>
            </a:r>
          </a:p>
          <a:p>
            <a:r>
              <a:rPr lang="cs-CZ" dirty="0" smtClean="0"/>
              <a:t>1994 Ostrov včerejšího dne</a:t>
            </a:r>
          </a:p>
          <a:p>
            <a:r>
              <a:rPr lang="cs-CZ" dirty="0" smtClean="0"/>
              <a:t>2000 </a:t>
            </a:r>
            <a:r>
              <a:rPr lang="cs-CZ" dirty="0" err="1" smtClean="0"/>
              <a:t>Baudolino</a:t>
            </a:r>
            <a:endParaRPr lang="cs-CZ" dirty="0" smtClean="0"/>
          </a:p>
          <a:p>
            <a:r>
              <a:rPr lang="cs-CZ" dirty="0" smtClean="0"/>
              <a:t>2004 Tajemný plamen královny </a:t>
            </a:r>
            <a:r>
              <a:rPr lang="cs-CZ" dirty="0" err="1" smtClean="0"/>
              <a:t>Loany</a:t>
            </a:r>
            <a:endParaRPr lang="cs-CZ" dirty="0" smtClean="0"/>
          </a:p>
          <a:p>
            <a:r>
              <a:rPr lang="cs-CZ" dirty="0" smtClean="0"/>
              <a:t>2010 Pražský hřbitov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vybrané knihy (odborné a esejistické)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 literatuře</a:t>
            </a:r>
          </a:p>
          <a:p>
            <a:r>
              <a:rPr lang="cs-CZ" dirty="0" smtClean="0"/>
              <a:t>Skeptikové a utěšitelé</a:t>
            </a:r>
          </a:p>
          <a:p>
            <a:r>
              <a:rPr lang="cs-CZ" dirty="0" smtClean="0"/>
              <a:t>Umění a krása ve středověké estetice</a:t>
            </a:r>
          </a:p>
          <a:p>
            <a:r>
              <a:rPr lang="cs-CZ" dirty="0" smtClean="0"/>
              <a:t>Teorie sémiotiky</a:t>
            </a:r>
          </a:p>
          <a:p>
            <a:r>
              <a:rPr lang="cs-CZ" dirty="0" smtClean="0"/>
              <a:t>Od stromu k labyrintu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1940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319" y="571109"/>
            <a:ext cx="1904435" cy="29299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847263"/>
            <a:ext cx="2376264" cy="342965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3501009"/>
            <a:ext cx="2088232" cy="307739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39" y="404664"/>
            <a:ext cx="2481357" cy="367240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043608" y="6237312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foto 2 - 5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jméno růže (1980, česky 1988)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rysy postmoderního románu:</a:t>
            </a:r>
          </a:p>
          <a:p>
            <a:r>
              <a:rPr lang="cs-CZ" dirty="0" smtClean="0"/>
              <a:t>dobrodružný příběh</a:t>
            </a:r>
          </a:p>
          <a:p>
            <a:r>
              <a:rPr lang="cs-CZ" dirty="0" smtClean="0"/>
              <a:t>detektivní zápletka</a:t>
            </a:r>
          </a:p>
          <a:p>
            <a:r>
              <a:rPr lang="cs-CZ" dirty="0" smtClean="0"/>
              <a:t>mystifikace</a:t>
            </a:r>
          </a:p>
          <a:p>
            <a:r>
              <a:rPr lang="cs-CZ" dirty="0" smtClean="0"/>
              <a:t>složitá symbolika</a:t>
            </a:r>
          </a:p>
          <a:p>
            <a:r>
              <a:rPr lang="cs-CZ" dirty="0" smtClean="0"/>
              <a:t>dvojí rovina</a:t>
            </a:r>
          </a:p>
          <a:p>
            <a:r>
              <a:rPr lang="cs-CZ" dirty="0" smtClean="0"/>
              <a:t>erotika</a:t>
            </a:r>
          </a:p>
          <a:p>
            <a:r>
              <a:rPr lang="cs-CZ" dirty="0" smtClean="0"/>
              <a:t>promyšlená kompozice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jméno růže (1)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Předmluva – vydavatel prohlašuje, že se jedná o původně lat. rukopis mnicha </a:t>
            </a:r>
            <a:r>
              <a:rPr lang="cs-CZ" dirty="0" err="1" smtClean="0"/>
              <a:t>Adsona</a:t>
            </a:r>
            <a:r>
              <a:rPr lang="cs-CZ" dirty="0" smtClean="0"/>
              <a:t> u Melku (1. fikce)</a:t>
            </a:r>
          </a:p>
          <a:p>
            <a:r>
              <a:rPr lang="cs-CZ" dirty="0" smtClean="0"/>
              <a:t>příběh se odehrává r. 1327 v nejmenovaném italském opatství, </a:t>
            </a:r>
            <a:r>
              <a:rPr lang="cs-CZ" dirty="0" err="1" smtClean="0"/>
              <a:t>Adson</a:t>
            </a:r>
            <a:r>
              <a:rPr lang="cs-CZ" dirty="0" smtClean="0"/>
              <a:t> doprovází učeného františkána Viléma z </a:t>
            </a:r>
            <a:r>
              <a:rPr lang="cs-CZ" dirty="0" err="1" smtClean="0"/>
              <a:t>Baskervillu</a:t>
            </a:r>
            <a:r>
              <a:rPr lang="cs-CZ" dirty="0" smtClean="0"/>
              <a:t>, má se účastnit jako prostředník setkání císařské a papežské legace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3391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jméno růže </a:t>
            </a:r>
            <a:r>
              <a:rPr lang="cs-CZ" dirty="0" smtClean="0"/>
              <a:t>(2)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opatství pátrají po tajemných úmrtích mnichů</a:t>
            </a:r>
          </a:p>
          <a:p>
            <a:r>
              <a:rPr lang="cs-CZ" dirty="0" smtClean="0"/>
              <a:t>pátrání je zavede do klášterní knihovny (podoba labyrintu)</a:t>
            </a:r>
          </a:p>
          <a:p>
            <a:r>
              <a:rPr lang="cs-CZ" dirty="0" smtClean="0"/>
              <a:t>zde je ukryt rukopis 2. dílu Aristotelovy Poetiky (pojednává o smíchu) – s ní se pojí záhadná úmrtí</a:t>
            </a:r>
          </a:p>
          <a:p>
            <a:r>
              <a:rPr lang="cs-CZ" dirty="0" smtClean="0"/>
              <a:t>roztržka s papežskou legací (teologické a filozofické otázky), procesy s bývalými členy sekty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82435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jméno růže </a:t>
            </a:r>
            <a:r>
              <a:rPr lang="cs-CZ" dirty="0" smtClean="0"/>
              <a:t>(3)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inkvizitor (úhlavní nepřítel Vilémův) odsuzuje k upálení dva mnichy a venkovskou dívku (s ní zažil </a:t>
            </a:r>
            <a:r>
              <a:rPr lang="cs-CZ" dirty="0" err="1" smtClean="0"/>
              <a:t>Adson</a:t>
            </a:r>
            <a:r>
              <a:rPr lang="cs-CZ" dirty="0" smtClean="0"/>
              <a:t> milostnou epizodu)</a:t>
            </a:r>
          </a:p>
          <a:p>
            <a:r>
              <a:rPr lang="cs-CZ" dirty="0" smtClean="0"/>
              <a:t>vyřešení záhadných úmrtí (knihovník </a:t>
            </a:r>
            <a:r>
              <a:rPr lang="cs-CZ" dirty="0" err="1" smtClean="0"/>
              <a:t>Jorge</a:t>
            </a:r>
            <a:r>
              <a:rPr lang="cs-CZ" dirty="0" smtClean="0"/>
              <a:t> se snaží za každou cenu ochránit křesťanstvo před čtením poetiky</a:t>
            </a:r>
          </a:p>
          <a:p>
            <a:r>
              <a:rPr lang="cs-CZ" dirty="0" smtClean="0"/>
              <a:t>požár knihovny zničí celé opatství, Vilém rozluští vraždy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53174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zajímavosti ke Jménu růže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promyšlená kompozice románu (7 kapitol, každý den smrt podle 7 ran Zjevení sv. Jana – Apokalypsy)</a:t>
            </a:r>
          </a:p>
          <a:p>
            <a:r>
              <a:rPr lang="cs-CZ" dirty="0" smtClean="0"/>
              <a:t>2 roviny románu: </a:t>
            </a:r>
            <a:r>
              <a:rPr lang="cs-CZ" dirty="0" err="1" smtClean="0"/>
              <a:t>histor</a:t>
            </a:r>
            <a:r>
              <a:rPr lang="cs-CZ" dirty="0" smtClean="0"/>
              <a:t>. detektivka s prvky gotického románu, problematika středověké filozofie, dialog s knihami, poznáním…</a:t>
            </a:r>
          </a:p>
          <a:p>
            <a:r>
              <a:rPr lang="cs-CZ" dirty="0" smtClean="0"/>
              <a:t>labyrint knihovny – odkaz k labyrintu světa - nekonečnost </a:t>
            </a:r>
            <a:r>
              <a:rPr lang="cs-CZ" dirty="0"/>
              <a:t>poznávání </a:t>
            </a:r>
          </a:p>
        </p:txBody>
      </p:sp>
    </p:spTree>
    <p:extLst>
      <p:ext uri="{BB962C8B-B14F-4D97-AF65-F5344CB8AC3E}">
        <p14:creationId xmlns:p14="http://schemas.microsoft.com/office/powerpoint/2010/main" xmlns="" val="330508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zajímavosti ke Jménu </a:t>
            </a:r>
            <a:r>
              <a:rPr lang="cs-CZ" dirty="0" smtClean="0"/>
              <a:t>růže (2)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vypravěč románu: mladý a nezkušený </a:t>
            </a:r>
            <a:r>
              <a:rPr lang="cs-CZ" dirty="0" err="1" smtClean="0"/>
              <a:t>Adso</a:t>
            </a:r>
            <a:r>
              <a:rPr lang="cs-CZ" dirty="0" smtClean="0"/>
              <a:t> z </a:t>
            </a:r>
            <a:r>
              <a:rPr lang="cs-CZ" dirty="0" err="1" smtClean="0"/>
              <a:t>Melku</a:t>
            </a:r>
            <a:r>
              <a:rPr lang="cs-CZ" dirty="0" smtClean="0"/>
              <a:t> (</a:t>
            </a:r>
            <a:r>
              <a:rPr lang="cs-CZ" dirty="0" smtClean="0"/>
              <a:t>kdyby byl vypravěčem Vilém z </a:t>
            </a:r>
            <a:r>
              <a:rPr lang="cs-CZ" dirty="0" err="1" smtClean="0"/>
              <a:t>Baskervillu</a:t>
            </a:r>
            <a:r>
              <a:rPr lang="cs-CZ" dirty="0" smtClean="0"/>
              <a:t>, román by byl posunut o úroveň výše, běžný čtenář by nerozuměl)</a:t>
            </a:r>
          </a:p>
          <a:p>
            <a:r>
              <a:rPr lang="cs-CZ" dirty="0" smtClean="0"/>
              <a:t>Vilém z </a:t>
            </a:r>
            <a:r>
              <a:rPr lang="cs-CZ" dirty="0" err="1" smtClean="0"/>
              <a:t>Baskervillu</a:t>
            </a:r>
            <a:r>
              <a:rPr lang="cs-CZ" dirty="0" smtClean="0"/>
              <a:t> – odkaz na středověkého filozofa Viléma z </a:t>
            </a:r>
            <a:r>
              <a:rPr lang="cs-CZ" dirty="0" err="1" smtClean="0"/>
              <a:t>Occamu</a:t>
            </a:r>
            <a:r>
              <a:rPr lang="cs-CZ" dirty="0" smtClean="0"/>
              <a:t> (důraz na logiku), </a:t>
            </a:r>
            <a:r>
              <a:rPr lang="cs-CZ" dirty="0" err="1" smtClean="0"/>
              <a:t>Baskervill</a:t>
            </a:r>
            <a:r>
              <a:rPr lang="cs-CZ" dirty="0" smtClean="0"/>
              <a:t> – zdůraznění detektivního principu (odkaz na A. C. </a:t>
            </a:r>
            <a:r>
              <a:rPr lang="cs-CZ" dirty="0" err="1" smtClean="0"/>
              <a:t>Doyla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81343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57200" y="404664"/>
            <a:ext cx="8686800" cy="5675461"/>
          </a:xfrm>
        </p:spPr>
        <p:txBody>
          <a:bodyPr/>
          <a:lstStyle/>
          <a:p>
            <a:pPr marL="0" indent="0">
              <a:buNone/>
            </a:pPr>
            <a:r>
              <a:rPr lang="cs-CZ" sz="2800" dirty="0">
                <a:solidFill>
                  <a:schemeClr val="tx1"/>
                </a:solidFill>
              </a:rPr>
              <a:t>“Co tě tak vyděsilo na tomto pojednání o smíchu? Odstraníš-li ze světa tuto knihu, neodstraníš ze světa smích.”</a:t>
            </a:r>
          </a:p>
          <a:p>
            <a:pPr marL="0" indent="0">
              <a:buNone/>
            </a:pPr>
            <a:r>
              <a:rPr lang="cs-CZ" sz="2800" dirty="0">
                <a:solidFill>
                  <a:schemeClr val="tx1"/>
                </a:solidFill>
              </a:rPr>
              <a:t>“To určitě ne. Smích je slabost, zhouba a vratkost našeho těla. Je to útěcha sedláků, nevázanost opilců, i církev ve své moudrosti ustanovila chvíle slavnosti, karnevalu a jarmarku, ty denní poluce, které vyženou z těla přebytečné moky a chrání před jinými touhami a jinými ambicemi… Tak ale smích zůstává i nadále něčím nízkým, obranou lidí prostých, znesvěceným mystériem pro </a:t>
            </a:r>
            <a:r>
              <a:rPr lang="cs-CZ" sz="2800" dirty="0" err="1">
                <a:solidFill>
                  <a:schemeClr val="tx1"/>
                </a:solidFill>
              </a:rPr>
              <a:t>lůzu</a:t>
            </a:r>
            <a:r>
              <a:rPr lang="cs-CZ" sz="2800" dirty="0" smtClean="0">
                <a:solidFill>
                  <a:schemeClr val="tx1"/>
                </a:solidFill>
              </a:rPr>
              <a:t>.“</a:t>
            </a:r>
            <a:endParaRPr lang="cs-CZ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01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osobnost Umberta </a:t>
            </a:r>
            <a:r>
              <a:rPr lang="cs-CZ" sz="2000" dirty="0" err="1" smtClean="0">
                <a:solidFill>
                  <a:schemeClr val="tx1"/>
                </a:solidFill>
                <a:latin typeface="Calibri" pitchFamily="34" charset="0"/>
              </a:rPr>
              <a:t>Eca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 jako významného představitele literárního postmodernismu, zároveň nastíní charakteristiku tohoto uměleckého směru. DUM se zaměří především na román Jméno růže.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Součástí 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DUM je pracovní list s textem z této knihy a úkoly pro práci s tímto textem. Tento pracovní list je možno tradičně vytisknout a použít v papírové podobě, nebo inovativně promítnout v hodině, případně předat žákům k domácí přípravě např. prostřednictvím internetového úložiště. V případě práce s elektronickou podobou textu lze pracovat s textem přímo na tabuli (podtrhávání, zvýrazňování pojmů,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figur, označení správné odpovědi </a:t>
            </a:r>
            <a:r>
              <a:rPr lang="cs-CZ" sz="2000" dirty="0" err="1">
                <a:solidFill>
                  <a:schemeClr val="tx1"/>
                </a:solidFill>
                <a:latin typeface="Calibri" pitchFamily="34" charset="0"/>
              </a:rPr>
              <a:t>apod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).  </a:t>
            </a: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DUM je určen pro žáky 4. ročníku čtyřletého a 6. ročníku šestiletého studia.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539552" y="548680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latin typeface="+mn-lt"/>
              </a:rPr>
              <a:t>Smích zbavuje sedláka strachu z ďábla, protože na hodech </a:t>
            </a:r>
            <a:r>
              <a:rPr lang="cs-CZ" sz="2800" dirty="0" err="1">
                <a:latin typeface="+mn-lt"/>
              </a:rPr>
              <a:t>troupů</a:t>
            </a:r>
            <a:r>
              <a:rPr lang="cs-CZ" sz="2800" dirty="0">
                <a:latin typeface="+mn-lt"/>
              </a:rPr>
              <a:t> se i ďábel zdá být trdlo a </a:t>
            </a:r>
            <a:r>
              <a:rPr lang="cs-CZ" sz="2800" dirty="0" err="1">
                <a:latin typeface="+mn-lt"/>
              </a:rPr>
              <a:t>troup</a:t>
            </a:r>
            <a:r>
              <a:rPr lang="cs-CZ" sz="2800" dirty="0">
                <a:latin typeface="+mn-lt"/>
              </a:rPr>
              <a:t>, a tudíž ovladatelný. Tato kniha by však mohla učit, že zbavit se strachu z ďábla je věda. Když sedlákovi protéká hrdlem víno, když se směje, cítí se jako pán, převrátil vzhůru nohama mocenské vztahy: tato kniha by však mohla vzdělance naučit, jakými úskoky, které by se od toho okamžiku staly argumenty, učinit tento převrat oprávněným. </a:t>
            </a:r>
            <a:endParaRPr lang="cs-CZ" sz="2800" dirty="0" smtClean="0">
              <a:latin typeface="+mn-lt"/>
            </a:endParaRPr>
          </a:p>
          <a:p>
            <a:endParaRPr lang="cs-CZ" sz="2800" dirty="0" smtClean="0">
              <a:latin typeface="+mn-lt"/>
            </a:endParaRPr>
          </a:p>
          <a:p>
            <a:endParaRPr lang="cs-CZ" sz="2800" dirty="0">
              <a:latin typeface="+mn-lt"/>
            </a:endParaRPr>
          </a:p>
          <a:p>
            <a:r>
              <a:rPr lang="cs-CZ" sz="2800" dirty="0" smtClean="0">
                <a:latin typeface="+mn-lt"/>
              </a:rPr>
              <a:t>Jméno růže, </a:t>
            </a:r>
            <a:r>
              <a:rPr lang="cs-CZ" sz="2800" dirty="0" err="1" smtClean="0">
                <a:latin typeface="+mn-lt"/>
              </a:rPr>
              <a:t>Jorgeho</a:t>
            </a:r>
            <a:r>
              <a:rPr lang="cs-CZ" sz="2800" dirty="0" smtClean="0">
                <a:latin typeface="+mn-lt"/>
              </a:rPr>
              <a:t> monolog v závěru knihy</a:t>
            </a:r>
            <a:endParaRPr lang="cs-CZ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5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Sémiotika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 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nauka o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znakových systémech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Oblastí jejího zájmu nejsou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jen jazykové znaky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ale obecně i všechny ostatní znakové systémy (piktogramy, dopravní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značky apod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.). Vlastní znakové systémy s pravidly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gramatickými i sémantickými mají 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mj. umělecké obory, náboženství,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hry nebo 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rituály. </a:t>
            </a:r>
            <a:endParaRPr lang="cs-CZ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zpět: </a:t>
            </a: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 action="ppaction://hlinksldjump"/>
              </a:rPr>
              <a:t>vybrané biografické údaje</a:t>
            </a:r>
            <a:endParaRPr lang="cs-CZ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28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list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VY_12_INOVACE_01A_25_b_Jméno růže.docx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117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</a:p>
        </p:txBody>
      </p:sp>
      <p:sp>
        <p:nvSpPr>
          <p:cNvPr id="31746" name="Obdélník 2"/>
          <p:cNvSpPr>
            <a:spLocks noChangeArrowheads="1"/>
          </p:cNvSpPr>
          <p:nvPr/>
        </p:nvSpPr>
        <p:spPr bwMode="auto">
          <a:xfrm>
            <a:off x="593725" y="979488"/>
            <a:ext cx="792162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 dirty="0">
                <a:latin typeface="Calibri" pitchFamily="34" charset="0"/>
              </a:rPr>
              <a:t>foto </a:t>
            </a:r>
            <a:r>
              <a:rPr lang="cs-CZ" sz="1600" dirty="0" smtClean="0">
                <a:latin typeface="Calibri" pitchFamily="34" charset="0"/>
              </a:rPr>
              <a:t>1:</a:t>
            </a:r>
          </a:p>
          <a:p>
            <a:r>
              <a:rPr lang="cs-CZ" sz="1600" dirty="0" smtClean="0">
                <a:latin typeface="Calibri" pitchFamily="34" charset="0"/>
                <a:hlinkClick r:id="rId3"/>
              </a:rPr>
              <a:t>http</a:t>
            </a:r>
            <a:r>
              <a:rPr lang="cs-CZ" sz="1600" dirty="0">
                <a:latin typeface="Calibri" pitchFamily="34" charset="0"/>
                <a:hlinkClick r:id="rId3"/>
              </a:rPr>
              <a:t>://</a:t>
            </a:r>
            <a:r>
              <a:rPr lang="cs-CZ" sz="1600" dirty="0" smtClean="0">
                <a:latin typeface="Calibri" pitchFamily="34" charset="0"/>
                <a:hlinkClick r:id="rId3"/>
              </a:rPr>
              <a:t>upload.wikimedia.org/wikipedia/commons/thumb/a/ab/Umberto_Eco_04.jpg/250px-Umberto_Eco_04.jpg</a:t>
            </a:r>
            <a:endParaRPr lang="cs-CZ" sz="1600" dirty="0" smtClean="0">
              <a:latin typeface="Calibri" pitchFamily="34" charset="0"/>
            </a:endParaRPr>
          </a:p>
          <a:p>
            <a:r>
              <a:rPr lang="cs-CZ" sz="1600" dirty="0" smtClean="0">
                <a:latin typeface="Calibri" pitchFamily="34" charset="0"/>
              </a:rPr>
              <a:t>foto 2 – 5</a:t>
            </a:r>
            <a:r>
              <a:rPr lang="cs-CZ" sz="1600" dirty="0">
                <a:latin typeface="Calibri" pitchFamily="34" charset="0"/>
              </a:rPr>
              <a:t>: </a:t>
            </a:r>
            <a:r>
              <a:rPr lang="cs-CZ" sz="1600" dirty="0">
                <a:latin typeface="Calibri" pitchFamily="34" charset="0"/>
                <a:hlinkClick r:id="rId4"/>
              </a:rPr>
              <a:t>http://www.argo.cz/autori/114/eco-umberto</a:t>
            </a:r>
            <a:r>
              <a:rPr lang="cs-CZ" sz="1600" dirty="0" smtClean="0">
                <a:latin typeface="Calibri" pitchFamily="34" charset="0"/>
                <a:hlinkClick r:id="rId4"/>
              </a:rPr>
              <a:t>/</a:t>
            </a:r>
            <a:endParaRPr lang="cs-CZ" sz="1600" dirty="0" smtClean="0">
              <a:latin typeface="Calibri" pitchFamily="34" charset="0"/>
            </a:endParaRPr>
          </a:p>
          <a:p>
            <a:r>
              <a:rPr lang="cs-CZ" sz="1600" dirty="0">
                <a:latin typeface="Calibri" pitchFamily="34" charset="0"/>
              </a:rPr>
              <a:t>http://cs.wikipedia.org/wiki/Umberto_Eco</a:t>
            </a:r>
            <a:endParaRPr lang="cs-CZ" sz="1600" dirty="0" smtClean="0">
              <a:latin typeface="Calibri" pitchFamily="34" charset="0"/>
            </a:endParaRPr>
          </a:p>
          <a:p>
            <a:r>
              <a:rPr lang="cs-CZ" sz="1600" dirty="0">
                <a:latin typeface="Calibri" pitchFamily="34" charset="0"/>
              </a:rPr>
              <a:t>ECO, Umberto. </a:t>
            </a:r>
            <a:r>
              <a:rPr lang="cs-CZ" sz="1600" i="1" dirty="0">
                <a:latin typeface="Calibri" pitchFamily="34" charset="0"/>
              </a:rPr>
              <a:t>Jméno růže</a:t>
            </a:r>
            <a:r>
              <a:rPr lang="cs-CZ" sz="1600" dirty="0">
                <a:latin typeface="Calibri" pitchFamily="34" charset="0"/>
              </a:rPr>
              <a:t>. Praha: Odeon, </a:t>
            </a:r>
            <a:r>
              <a:rPr lang="cs-CZ" sz="1600" dirty="0" smtClean="0">
                <a:latin typeface="Calibri" pitchFamily="34" charset="0"/>
              </a:rPr>
              <a:t>1988</a:t>
            </a:r>
            <a:r>
              <a:rPr lang="cs-CZ" sz="1600" dirty="0">
                <a:latin typeface="Calibri" pitchFamily="34" charset="0"/>
              </a:rPr>
              <a:t>.</a:t>
            </a:r>
            <a:r>
              <a:rPr lang="cs-CZ" sz="1600" dirty="0" smtClean="0">
                <a:latin typeface="Calibri" pitchFamily="34" charset="0"/>
              </a:rPr>
              <a:t> </a:t>
            </a:r>
          </a:p>
          <a:p>
            <a:r>
              <a:rPr lang="cs-CZ" sz="1600" dirty="0" smtClean="0">
                <a:latin typeface="Calibri" pitchFamily="34" charset="0"/>
              </a:rPr>
              <a:t>PROKOP</a:t>
            </a:r>
            <a:r>
              <a:rPr lang="cs-CZ" sz="1600" dirty="0">
                <a:latin typeface="Calibri" pitchFamily="34" charset="0"/>
              </a:rPr>
              <a:t>, Vladimír. </a:t>
            </a:r>
            <a:r>
              <a:rPr lang="cs-CZ" sz="1600" i="1" dirty="0">
                <a:latin typeface="Calibri" pitchFamily="34" charset="0"/>
              </a:rPr>
              <a:t>Přehled světové literatury 20. století</a:t>
            </a:r>
            <a:r>
              <a:rPr lang="cs-CZ" sz="1600" dirty="0">
                <a:latin typeface="Calibri" pitchFamily="34" charset="0"/>
              </a:rPr>
              <a:t>. Sokolov: O.K.-</a:t>
            </a:r>
            <a:r>
              <a:rPr lang="cs-CZ" sz="1600" dirty="0" smtClean="0">
                <a:latin typeface="Calibri" pitchFamily="34" charset="0"/>
              </a:rPr>
              <a:t>Soft. </a:t>
            </a:r>
          </a:p>
          <a:p>
            <a:endParaRPr lang="cs-CZ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Umberto </a:t>
            </a:r>
            <a:r>
              <a:rPr lang="cs-CZ" dirty="0" err="1" smtClean="0"/>
              <a:t>Eco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4582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Umberto </a:t>
            </a:r>
            <a:r>
              <a:rPr lang="cs-CZ" dirty="0" err="1" smtClean="0"/>
              <a:t>Eco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nar. 5. 1. 1932</a:t>
            </a:r>
            <a:endParaRPr lang="cs-CZ" dirty="0"/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514739"/>
            <a:ext cx="3744416" cy="4777875"/>
          </a:xfrm>
        </p:spPr>
      </p:pic>
      <p:sp>
        <p:nvSpPr>
          <p:cNvPr id="5" name="TextovéPole 4"/>
          <p:cNvSpPr txBox="1"/>
          <p:nvPr/>
        </p:nvSpPr>
        <p:spPr>
          <a:xfrm>
            <a:off x="7452320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 1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Umberto </a:t>
            </a:r>
            <a:r>
              <a:rPr lang="cs-CZ" dirty="0" err="1" smtClean="0"/>
              <a:t>eco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italský </a:t>
            </a:r>
            <a:r>
              <a:rPr lang="cs-CZ" dirty="0"/>
              <a:t>prozaik, estetik, sémiolog a literární </a:t>
            </a:r>
            <a:r>
              <a:rPr lang="cs-CZ" dirty="0" smtClean="0"/>
              <a:t>vědec</a:t>
            </a:r>
          </a:p>
          <a:p>
            <a:r>
              <a:rPr lang="cs-CZ" dirty="0" smtClean="0"/>
              <a:t>představitel postmodernismu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vybrané biografické údaje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 smtClean="0"/>
              <a:t>studium středověké filozofie a literatury</a:t>
            </a:r>
          </a:p>
          <a:p>
            <a:r>
              <a:rPr lang="cs-CZ" sz="2800" dirty="0" smtClean="0"/>
              <a:t>1954 doktorát (práce o </a:t>
            </a:r>
            <a:r>
              <a:rPr lang="cs-CZ" sz="2800" dirty="0"/>
              <a:t>e</a:t>
            </a:r>
            <a:r>
              <a:rPr lang="cs-CZ" sz="2800" dirty="0" smtClean="0"/>
              <a:t>stetice </a:t>
            </a:r>
            <a:r>
              <a:rPr lang="cs-CZ" sz="2800" dirty="0"/>
              <a:t>T</a:t>
            </a:r>
            <a:r>
              <a:rPr lang="cs-CZ" sz="2800" dirty="0" smtClean="0"/>
              <a:t>omáše Akvinského)</a:t>
            </a:r>
          </a:p>
          <a:p>
            <a:r>
              <a:rPr lang="cs-CZ" sz="2800" dirty="0" smtClean="0"/>
              <a:t>od 1964 vysokoškolský lektor, později profesor (vizuální komunikace, estetika, sémiotika), působí na </a:t>
            </a:r>
            <a:r>
              <a:rPr lang="cs-CZ" sz="2800" dirty="0" smtClean="0"/>
              <a:t>univerzitách </a:t>
            </a:r>
            <a:r>
              <a:rPr lang="cs-CZ" sz="2800" dirty="0" smtClean="0"/>
              <a:t>v Miláně, Florencii, Miláně, </a:t>
            </a:r>
            <a:r>
              <a:rPr lang="cs-CZ" sz="2800" dirty="0" err="1" smtClean="0"/>
              <a:t>Bologni</a:t>
            </a:r>
            <a:r>
              <a:rPr lang="cs-CZ" sz="2800" dirty="0" smtClean="0"/>
              <a:t>, San Marinu, </a:t>
            </a:r>
          </a:p>
          <a:p>
            <a:r>
              <a:rPr lang="cs-CZ" sz="2800" dirty="0" smtClean="0"/>
              <a:t>ÚKOL: zjistěte význam pojmu sémiotika</a:t>
            </a:r>
          </a:p>
          <a:p>
            <a:endParaRPr lang="cs-CZ" sz="2800" dirty="0" smtClean="0">
              <a:hlinkClick r:id="rId2" action="ppaction://hlinksldjump"/>
            </a:endParaRPr>
          </a:p>
          <a:p>
            <a:r>
              <a:rPr lang="cs-CZ" sz="2800" dirty="0" smtClean="0">
                <a:hlinkClick r:id="rId2" action="ppaction://hlinksldjump"/>
              </a:rPr>
              <a:t>řešení úkolu</a:t>
            </a:r>
            <a:endParaRPr 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3257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postmodernismus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 smtClean="0"/>
              <a:t>původně se tento pojem objevil v architektuře</a:t>
            </a:r>
          </a:p>
          <a:p>
            <a:r>
              <a:rPr lang="cs-CZ" sz="2800" dirty="0" smtClean="0"/>
              <a:t>moderní architektura se stává formální záležitostí, dochází k odlidštění a formalismu</a:t>
            </a:r>
          </a:p>
          <a:p>
            <a:r>
              <a:rPr lang="cs-CZ" sz="2800" dirty="0" smtClean="0"/>
              <a:t>postmodernismus je od 60. let 20. st. reakcí na modernismus</a:t>
            </a:r>
          </a:p>
          <a:p>
            <a:r>
              <a:rPr lang="cs-CZ" sz="2800" dirty="0" err="1" smtClean="0"/>
              <a:t>postmod</a:t>
            </a:r>
            <a:r>
              <a:rPr lang="cs-CZ" sz="2800" dirty="0" smtClean="0"/>
              <a:t>. filozofie: Jacques </a:t>
            </a:r>
            <a:r>
              <a:rPr lang="cs-CZ" sz="2800" dirty="0" err="1" smtClean="0"/>
              <a:t>Derrida</a:t>
            </a:r>
            <a:r>
              <a:rPr lang="cs-CZ" sz="2800" dirty="0" smtClean="0"/>
              <a:t>, Jean-Francois </a:t>
            </a:r>
            <a:r>
              <a:rPr lang="cs-CZ" sz="2800" dirty="0" err="1" smtClean="0"/>
              <a:t>Lyotard</a:t>
            </a:r>
            <a:endParaRPr lang="cs-CZ" sz="2800" dirty="0" smtClean="0"/>
          </a:p>
          <a:p>
            <a:r>
              <a:rPr lang="cs-CZ" sz="2800" dirty="0" smtClean="0"/>
              <a:t>„tradiční prostředky našeho myšlení nedostačují  k tomu, abychom pochopili situaci kolem sebe“ (</a:t>
            </a:r>
            <a:r>
              <a:rPr lang="cs-CZ" sz="2800" dirty="0" err="1" smtClean="0"/>
              <a:t>Lyotard</a:t>
            </a:r>
            <a:r>
              <a:rPr lang="cs-CZ" sz="2800" dirty="0" smtClean="0"/>
              <a:t>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6083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literární souvislosti postmodernismu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postmoderní literární dílo se staví proti moderním a avantgardním tendencím</a:t>
            </a:r>
          </a:p>
          <a:p>
            <a:r>
              <a:rPr lang="cs-CZ" dirty="0" smtClean="0"/>
              <a:t>uplatňuje se </a:t>
            </a:r>
            <a:r>
              <a:rPr lang="cs-CZ" dirty="0" err="1" smtClean="0"/>
              <a:t>dvojúrovňovost</a:t>
            </a:r>
            <a:r>
              <a:rPr lang="cs-CZ" dirty="0" smtClean="0"/>
              <a:t> estetického vnímání díla</a:t>
            </a:r>
          </a:p>
          <a:p>
            <a:r>
              <a:rPr lang="cs-CZ" dirty="0" smtClean="0"/>
              <a:t>spojování odlišných stylových prvků a žánrových postupů</a:t>
            </a:r>
          </a:p>
          <a:p>
            <a:r>
              <a:rPr lang="cs-CZ" dirty="0" smtClean="0"/>
              <a:t>sklon k mystifikaci</a:t>
            </a:r>
          </a:p>
          <a:p>
            <a:r>
              <a:rPr lang="cs-CZ" dirty="0" smtClean="0"/>
              <a:t>velké množství interpretací lit. díla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44849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hlavní představitelé postmodernismu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Umberto </a:t>
            </a:r>
            <a:r>
              <a:rPr lang="cs-CZ" dirty="0" err="1" smtClean="0"/>
              <a:t>Eco</a:t>
            </a:r>
            <a:endParaRPr lang="cs-CZ" dirty="0" smtClean="0"/>
          </a:p>
          <a:p>
            <a:r>
              <a:rPr lang="cs-CZ" dirty="0" smtClean="0"/>
              <a:t>Milan Kundera (Nesnesitelná lehkost bytí, Nesmrtelnost)</a:t>
            </a:r>
          </a:p>
          <a:p>
            <a:r>
              <a:rPr lang="cs-CZ" dirty="0" smtClean="0"/>
              <a:t>Kurt </a:t>
            </a:r>
            <a:r>
              <a:rPr lang="cs-CZ" dirty="0" err="1" smtClean="0"/>
              <a:t>Vonnegut</a:t>
            </a:r>
            <a:r>
              <a:rPr lang="cs-CZ" dirty="0" smtClean="0"/>
              <a:t> (Groteska, Snídaně šampionů, Jatka č. 5)</a:t>
            </a:r>
          </a:p>
          <a:p>
            <a:r>
              <a:rPr lang="cs-CZ" dirty="0" smtClean="0"/>
              <a:t>Vladimir </a:t>
            </a:r>
            <a:r>
              <a:rPr lang="cs-CZ" dirty="0" err="1" smtClean="0"/>
              <a:t>Nabokov</a:t>
            </a:r>
            <a:r>
              <a:rPr lang="cs-CZ" dirty="0" smtClean="0"/>
              <a:t> (Lolita)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9301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343</TotalTime>
  <Words>1060</Words>
  <Application>Microsoft Office PowerPoint</Application>
  <PresentationFormat>Předvádění na obrazovce (4:3)</PresentationFormat>
  <Paragraphs>113</Paragraphs>
  <Slides>23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Cesta</vt:lpstr>
      <vt:lpstr>Snímek 1</vt:lpstr>
      <vt:lpstr>ANOTACE</vt:lpstr>
      <vt:lpstr>Umberto Eco</vt:lpstr>
      <vt:lpstr>Umberto Eco nar. 5. 1. 1932</vt:lpstr>
      <vt:lpstr>Umberto eco</vt:lpstr>
      <vt:lpstr>vybrané biografické údaje</vt:lpstr>
      <vt:lpstr>postmodernismus</vt:lpstr>
      <vt:lpstr>literární souvislosti postmodernismu</vt:lpstr>
      <vt:lpstr>hlavní představitelé postmodernismu</vt:lpstr>
      <vt:lpstr>knihy u. eca (próza) </vt:lpstr>
      <vt:lpstr>vybrané knihy (odborné a esejistické)</vt:lpstr>
      <vt:lpstr>Snímek 12</vt:lpstr>
      <vt:lpstr>jméno růže (1980, česky 1988)</vt:lpstr>
      <vt:lpstr>jméno růže (1)</vt:lpstr>
      <vt:lpstr>jméno růže (2)</vt:lpstr>
      <vt:lpstr>jméno růže (3)</vt:lpstr>
      <vt:lpstr>zajímavosti ke Jménu růže</vt:lpstr>
      <vt:lpstr>zajímavosti ke Jménu růže (2)</vt:lpstr>
      <vt:lpstr>Snímek 19</vt:lpstr>
      <vt:lpstr>Snímek 20</vt:lpstr>
      <vt:lpstr>řešení úkolu</vt:lpstr>
      <vt:lpstr>pracovní list</vt:lpstr>
      <vt:lpstr>Snímek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Dum</cp:lastModifiedBy>
  <cp:revision>38</cp:revision>
  <dcterms:created xsi:type="dcterms:W3CDTF">2013-03-13T08:15:55Z</dcterms:created>
  <dcterms:modified xsi:type="dcterms:W3CDTF">2014-01-29T13:35:13Z</dcterms:modified>
</cp:coreProperties>
</file>