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21"/>
  </p:notesMasterIdLst>
  <p:sldIdLst>
    <p:sldId id="258" r:id="rId2"/>
    <p:sldId id="257" r:id="rId3"/>
    <p:sldId id="260" r:id="rId4"/>
    <p:sldId id="261" r:id="rId5"/>
    <p:sldId id="273" r:id="rId6"/>
    <p:sldId id="274" r:id="rId7"/>
    <p:sldId id="276" r:id="rId8"/>
    <p:sldId id="265" r:id="rId9"/>
    <p:sldId id="296" r:id="rId10"/>
    <p:sldId id="280" r:id="rId11"/>
    <p:sldId id="297" r:id="rId12"/>
    <p:sldId id="298" r:id="rId13"/>
    <p:sldId id="299" r:id="rId14"/>
    <p:sldId id="300" r:id="rId15"/>
    <p:sldId id="301" r:id="rId16"/>
    <p:sldId id="290" r:id="rId17"/>
    <p:sldId id="288" r:id="rId18"/>
    <p:sldId id="291" r:id="rId19"/>
    <p:sldId id="259" r:id="rId20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90" d="100"/>
          <a:sy n="90" d="100"/>
        </p:scale>
        <p:origin x="-594" y="-3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9925B87-F510-49A0-ACC5-53D037261F01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 dirty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noProof="0" smtClean="0"/>
              <a:t>Kliknutím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109A969-5DFA-4AFF-A294-5D840F4669E9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425183819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7172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2FE39C-8091-4EF3-87EA-C2FFF963B09B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81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7437643-88CC-458D-ABDE-31949F904BF6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9220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36F9158-2FA6-448F-A4E6-77BC9CE340A3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cs-CZ" smtClean="0"/>
          </a:p>
        </p:txBody>
      </p:sp>
      <p:sp>
        <p:nvSpPr>
          <p:cNvPr id="10244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extLst/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Palatino Linotyp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itchFamily="18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2FA52E-68B3-418B-93A8-BBCA62C34D22}" type="slidenum">
              <a:rPr lang="cs-CZ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odnadpis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cs-CZ" smtClean="0"/>
              <a:t>Kliknutím lze upravit styl předlohy.</a:t>
            </a:r>
            <a:endParaRPr lang="en-US"/>
          </a:p>
        </p:txBody>
      </p:sp>
      <p:sp>
        <p:nvSpPr>
          <p:cNvPr id="5" name="Zástupný symbol pro datum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664398-410C-4062-90CD-A7D9E0C6EB7C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951A28-48A7-4879-A423-0144766BA534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A7627-6B0E-4ABA-ADF9-FA76FA093873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F9A4-C1B7-4814-A5EC-A7401F1908AF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C9F90-E07A-40F4-AE55-ECA43B419AF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DF8421-AA44-4B97-9BC5-4CE8A20B46BA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Nadpis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7" name="Zástupný symbol pro obsah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4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DE4523-A0B5-47D6-BFF7-C8D4FD8C1DD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5" name="Zástupný symbol pro zápatí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93296-3641-4CBB-A656-AF68AE245E9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římá spojnice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Zástupný symbol pro text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5" name="Zástupný symbol pro datum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CC2B17-0303-4C5C-9BC1-9F67EE114A05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79735-D0FC-4C9F-96C5-C2654E4DD0A0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Nadpis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13" name="Zástupný symbol pro obsah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5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6728AF-DDD4-47B2-A0E8-38F58DFF62FB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2D051-4D44-46CF-830E-1A0BB3EC4DE3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29" name="Nadpis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25" name="Zástupný symbol pro text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28" name="Zástupný symbol pro obsah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8" name="Zástupný symbol pro datum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82979B-9F76-4171-B789-DA525AD768F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9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18C78-1105-4206-86A0-BFD8C334F45B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Nadpis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3" name="Zástupný symbol pro datum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D34F2-EA1E-4598-AA6F-372A359EFADA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4" name="Zástupný symbol pro zápatí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84AA3-207F-421B-BA6B-656F203B51F5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47599-B5B4-4819-904A-10BE96CE39B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3" name="Zástupný symbol pro zápatí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4A21D-01CF-4BD1-81EA-92CA0F658756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římá spojnice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Nadpis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14" name="Zástupný symbol pro obsah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/>
          </a:p>
        </p:txBody>
      </p:sp>
      <p:sp>
        <p:nvSpPr>
          <p:cNvPr id="6" name="Zástupný symbol pro datum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58486-ABED-4012-B9AB-E5FE87E78956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7" name="Zástupný symbol pro zápatí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CB5C4-AC8B-4145-8F74-26B4CCAEE43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Zástupný symbol pro obrázek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cs-CZ" noProof="0" smtClean="0"/>
              <a:t>Kliknutím na ikonu přidáte obrázek.</a:t>
            </a:r>
            <a:endParaRPr lang="en-US" noProof="0" dirty="0"/>
          </a:p>
        </p:txBody>
      </p:sp>
      <p:sp>
        <p:nvSpPr>
          <p:cNvPr id="17" name="Nadpis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26" name="Zástupný symbol pro text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98909D-00BE-46B7-A64B-2745924E957F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66C6-445E-4783-A290-C17B983BD218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římá spojnice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029" name="Zástupný symbol pro text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en-US" smtClean="0"/>
          </a:p>
        </p:txBody>
      </p:sp>
      <p:sp>
        <p:nvSpPr>
          <p:cNvPr id="11" name="Zástupný symbol pro datum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41DC1BDD-77D4-4848-8F92-79202CACC398}" type="datetimeFigureOut">
              <a:rPr lang="cs-CZ"/>
              <a:pPr>
                <a:defRPr/>
              </a:pPr>
              <a:t>29.1.2014</a:t>
            </a:fld>
            <a:endParaRPr lang="cs-CZ" dirty="0"/>
          </a:p>
        </p:txBody>
      </p:sp>
      <p:sp>
        <p:nvSpPr>
          <p:cNvPr id="28" name="Zástupný symbol pro zápatí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dirty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 smtClean="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F5DD792C-8A03-4BE7-B4CC-5AC41CC0879E}" type="slidenum">
              <a:rPr lang="cs-CZ"/>
              <a:pPr>
                <a:defRPr/>
              </a:pPr>
              <a:t>‹#›</a:t>
            </a:fld>
            <a:endParaRPr lang="cs-CZ" dirty="0"/>
          </a:p>
        </p:txBody>
      </p:sp>
      <p:sp>
        <p:nvSpPr>
          <p:cNvPr id="10" name="Zástupný symbol pro nadpis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cs-CZ" smtClean="0"/>
              <a:t>Kliknutím lze upravit styl.</a:t>
            </a:r>
            <a:endParaRPr lang="en-US"/>
          </a:p>
        </p:txBody>
      </p:sp>
      <p:sp>
        <p:nvSpPr>
          <p:cNvPr id="9" name="Přímá spojnice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2" name="Přímá spojnice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3" r:id="rId2"/>
    <p:sldLayoutId id="2147483734" r:id="rId3"/>
    <p:sldLayoutId id="2147483731" r:id="rId4"/>
    <p:sldLayoutId id="2147483735" r:id="rId5"/>
    <p:sldLayoutId id="2147483730" r:id="rId6"/>
    <p:sldLayoutId id="2147483736" r:id="rId7"/>
    <p:sldLayoutId id="2147483737" r:id="rId8"/>
    <p:sldLayoutId id="2147483738" r:id="rId9"/>
    <p:sldLayoutId id="2147483729" r:id="rId10"/>
    <p:sldLayoutId id="2147483739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VY_12_INOVACE_01A_19_b_Horalka.docx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thumb/e/ec/Albertomoravia.jpg/250px-Albertomoravia.jpg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cs.wikipedia.org/wiki/Alberto_Moravia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363" name="Group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5155708"/>
              </p:ext>
            </p:extLst>
          </p:nvPr>
        </p:nvGraphicFramePr>
        <p:xfrm>
          <a:off x="614363" y="2816225"/>
          <a:ext cx="8137525" cy="2692320"/>
        </p:xfrm>
        <a:graphic>
          <a:graphicData uri="http://schemas.openxmlformats.org/drawingml/2006/table">
            <a:tbl>
              <a:tblPr/>
              <a:tblGrid>
                <a:gridCol w="1941512"/>
                <a:gridCol w="6196013"/>
              </a:tblGrid>
              <a:tr h="863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ŠKOLA: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Gymnázium, Chomutov, Mostecká 3000, příspěvková organizace</a:t>
                      </a:r>
                      <a:endParaRPr kumimoji="0" lang="cs-CZ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Franklin Gothic Book" pitchFamily="34" charset="0"/>
                        <a:cs typeface="Arial" charset="0"/>
                      </a:endParaRP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AUTOR: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PaedDr. Jan Micka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NÁZEV: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VY_12_INOVACE_01A_19_Alberto Moravia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TEMA: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Světová  literatura 20. století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ČÍSLO PROJEKTU: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CZ.1.07/1.5.00/34.0816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CF0E8"/>
                    </a:solidFill>
                  </a:tcPr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DATUM TVORBY: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3036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26. 7. 2013</a:t>
                      </a:r>
                    </a:p>
                  </a:txBody>
                  <a:tcPr marL="91447" marR="91447" marT="45712" marB="45712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9E0CD"/>
                    </a:solidFill>
                  </a:tcPr>
                </a:tc>
              </a:tr>
            </a:tbl>
          </a:graphicData>
        </a:graphic>
      </p:graphicFrame>
      <p:pic>
        <p:nvPicPr>
          <p:cNvPr id="14360" name="Obrázek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908050"/>
            <a:ext cx="5407025" cy="1046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19250" y="2927350"/>
            <a:ext cx="6492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Římanka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vliv neorealismu a existencialismu</a:t>
            </a:r>
          </a:p>
          <a:p>
            <a:r>
              <a:rPr lang="cs-CZ" dirty="0" smtClean="0"/>
              <a:t>hl. hrdinka Adriana </a:t>
            </a:r>
            <a:r>
              <a:rPr lang="cs-CZ" dirty="0"/>
              <a:t>sní o rodině a normálním životě, ale pod tlakem své </a:t>
            </a:r>
            <a:r>
              <a:rPr lang="cs-CZ" dirty="0" smtClean="0"/>
              <a:t>matky </a:t>
            </a:r>
            <a:r>
              <a:rPr lang="cs-CZ" dirty="0"/>
              <a:t>se stane již ve svých 16 letech modelkou (pózuje nahá malířům) a za čas ji kamarádka </a:t>
            </a:r>
            <a:r>
              <a:rPr lang="cs-CZ" dirty="0" err="1"/>
              <a:t>Gisella</a:t>
            </a:r>
            <a:r>
              <a:rPr lang="cs-CZ" dirty="0"/>
              <a:t> přesvědčí k </a:t>
            </a:r>
            <a:r>
              <a:rPr lang="cs-CZ" dirty="0" smtClean="0"/>
              <a:t>prostituci. K </a:t>
            </a:r>
            <a:r>
              <a:rPr lang="cs-CZ" dirty="0"/>
              <a:t>zvratu přispívá i zjištění, že její snoubenec Gino je už dávno ženatý. </a:t>
            </a:r>
          </a:p>
        </p:txBody>
      </p:sp>
    </p:spTree>
    <p:extLst>
      <p:ext uri="{BB962C8B-B14F-4D97-AF65-F5344CB8AC3E}">
        <p14:creationId xmlns:p14="http://schemas.microsoft.com/office/powerpoint/2010/main" xmlns="" val="413391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Římanka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Adriana vykonává své povolání dobrovolně a svědomitě, má k tomu dispozice. Mnohokrát se nad svým povoláním zamýšlí, prožívá stavy úzkosti, strachu o život, ale nikdy se jej nedokáže vzdát; zůstává po celou dobu nezměněná, nezkažená, je zosobněním zdravé podstaty prostého lidu. </a:t>
            </a:r>
            <a:endParaRPr lang="cs-CZ" dirty="0" smtClean="0"/>
          </a:p>
          <a:p>
            <a:r>
              <a:rPr lang="cs-CZ" dirty="0" smtClean="0"/>
              <a:t>Příběh se odehrává na pozadí fašistického režimu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46565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Horalka: hlavní postavy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err="1"/>
              <a:t>Cesira</a:t>
            </a:r>
            <a:r>
              <a:rPr lang="cs-CZ" dirty="0"/>
              <a:t> - rázná, soběstačná, nedůvěřivá, energická žena, pro kterou je nejdůležitější její dcera </a:t>
            </a:r>
            <a:r>
              <a:rPr lang="cs-CZ" dirty="0" err="1"/>
              <a:t>Rosetta</a:t>
            </a:r>
            <a:r>
              <a:rPr lang="cs-CZ" dirty="0"/>
              <a:t> a obchod, lhostejná k okolnímu dění - nebrala válku jako zlo, tvrdila: "Vše jde dobře, když jde obchod dobře." Dokonce chtěla, aby trvala co nejdéle, protože ona z ní bohatla, avšak když ji i ona poznává zblízka, změní své názory</a:t>
            </a:r>
            <a:br>
              <a:rPr lang="cs-CZ" dirty="0"/>
            </a:br>
            <a:r>
              <a:rPr lang="cs-CZ" dirty="0"/>
              <a:t/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15134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Horalka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b="1" dirty="0" err="1"/>
              <a:t>Rosetta</a:t>
            </a:r>
            <a:r>
              <a:rPr lang="cs-CZ" dirty="0"/>
              <a:t> - dcera </a:t>
            </a:r>
            <a:r>
              <a:rPr lang="cs-CZ" dirty="0" err="1"/>
              <a:t>Cesiry</a:t>
            </a:r>
            <a:r>
              <a:rPr lang="cs-CZ" dirty="0"/>
              <a:t>, vychovaná jeptiškami, hodně pobožná, tichá, hodná, poslušná - dokonalá dcera, ale poté, co je znásilněna několika spojeneckými vojáky, ztrácí víru a stává se z ní prostitutka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388756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Horalka (doba a místo děje)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Itálie, 1943 – 1944</a:t>
            </a:r>
          </a:p>
          <a:p>
            <a:r>
              <a:rPr lang="cs-CZ" dirty="0" smtClean="0"/>
              <a:t>pád </a:t>
            </a:r>
            <a:r>
              <a:rPr lang="cs-CZ" dirty="0"/>
              <a:t>fašistického režimu, spojenecká invaze, </a:t>
            </a:r>
            <a:r>
              <a:rPr lang="cs-CZ" dirty="0" smtClean="0"/>
              <a:t>odboj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102045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Horalka (jazyk)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hovorové </a:t>
            </a:r>
            <a:r>
              <a:rPr lang="cs-CZ" dirty="0"/>
              <a:t>i vulgární </a:t>
            </a:r>
            <a:r>
              <a:rPr lang="cs-CZ" dirty="0" smtClean="0"/>
              <a:t>výrazy</a:t>
            </a:r>
          </a:p>
          <a:p>
            <a:r>
              <a:rPr lang="cs-CZ" dirty="0" smtClean="0"/>
              <a:t>neurovnaná</a:t>
            </a:r>
            <a:r>
              <a:rPr lang="cs-CZ" dirty="0"/>
              <a:t>, záměrně „ledabylá“ větná skladba přímého </a:t>
            </a:r>
            <a:r>
              <a:rPr lang="cs-CZ" dirty="0" smtClean="0"/>
              <a:t>vyprávění</a:t>
            </a:r>
          </a:p>
          <a:p>
            <a:r>
              <a:rPr lang="cs-CZ" dirty="0" smtClean="0"/>
              <a:t>monolog </a:t>
            </a:r>
            <a:r>
              <a:rPr lang="cs-CZ" dirty="0"/>
              <a:t>i volba jazykových prostředků zdůrazňují reálnost vyprávěných událostí a fakt i bezprostřednost v podání </a:t>
            </a:r>
            <a:r>
              <a:rPr lang="cs-CZ" dirty="0" smtClean="0"/>
              <a:t>látky</a:t>
            </a:r>
          </a:p>
          <a:p>
            <a:r>
              <a:rPr lang="cs-CZ" dirty="0" smtClean="0"/>
              <a:t>výrazné charakteristiky</a:t>
            </a:r>
          </a:p>
          <a:p>
            <a:r>
              <a:rPr lang="cs-CZ" dirty="0" smtClean="0"/>
              <a:t>metafory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82471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úkol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Horalka byla dvakrát zfilmována. Která herecká osobnost hrála v obou </a:t>
            </a:r>
            <a:r>
              <a:rPr lang="cs-CZ" dirty="0" smtClean="0"/>
              <a:t>verzích?</a:t>
            </a:r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>
                <a:hlinkClick r:id="rId2" action="ppaction://hlinksldjump"/>
              </a:rPr>
              <a:t>Řešení úkolu</a:t>
            </a:r>
            <a:endParaRPr lang="cs-CZ" dirty="0" smtClean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 smtClean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208179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pracovní list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mtClean="0">
                <a:hlinkClick r:id="rId2" action="ppaction://hlinkfile"/>
              </a:rPr>
              <a:t>VY_12_INOVACE_01A_19_b_Horalka.docx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1174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Řešení úkolu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 smtClean="0">
                <a:hlinkClick r:id="rId2" action="ppaction://hlinksldjump"/>
              </a:rPr>
              <a:t> </a:t>
            </a:r>
            <a:endParaRPr lang="cs-CZ" dirty="0">
              <a:hlinkClick r:id="rId2" action="ppaction://hlinksldjump"/>
            </a:endParaRPr>
          </a:p>
          <a:p>
            <a:r>
              <a:rPr lang="cs-CZ" dirty="0" smtClean="0"/>
              <a:t>Sophia </a:t>
            </a:r>
            <a:r>
              <a:rPr lang="cs-CZ" dirty="0" err="1" smtClean="0"/>
              <a:t>Loren</a:t>
            </a:r>
            <a:r>
              <a:rPr lang="cs-CZ" dirty="0" smtClean="0"/>
              <a:t> (1960, 1988)</a:t>
            </a:r>
          </a:p>
          <a:p>
            <a:r>
              <a:rPr lang="cs-CZ" dirty="0" smtClean="0"/>
              <a:t>za roli Horalky získala r. 1962 Oscara za hlavní ženskou roli</a:t>
            </a:r>
          </a:p>
          <a:p>
            <a:endParaRPr lang="cs-CZ" dirty="0"/>
          </a:p>
          <a:p>
            <a:endParaRPr lang="cs-CZ" dirty="0" smtClean="0"/>
          </a:p>
          <a:p>
            <a:r>
              <a:rPr lang="cs-CZ" dirty="0" smtClean="0">
                <a:hlinkClick r:id="rId2" action="ppaction://hlinksldjump"/>
              </a:rPr>
              <a:t>Zpět</a:t>
            </a:r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243797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Obdélník 1"/>
          <p:cNvSpPr>
            <a:spLocks noChangeArrowheads="1"/>
          </p:cNvSpPr>
          <p:nvPr/>
        </p:nvSpPr>
        <p:spPr bwMode="auto">
          <a:xfrm>
            <a:off x="611188" y="333375"/>
            <a:ext cx="82089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3600" b="1">
                <a:latin typeface="Calibri" pitchFamily="34" charset="0"/>
              </a:rPr>
              <a:t>CITACE A PRAMENY</a:t>
            </a:r>
          </a:p>
        </p:txBody>
      </p:sp>
      <p:sp>
        <p:nvSpPr>
          <p:cNvPr id="31746" name="Obdélník 2"/>
          <p:cNvSpPr>
            <a:spLocks noChangeArrowheads="1"/>
          </p:cNvSpPr>
          <p:nvPr/>
        </p:nvSpPr>
        <p:spPr bwMode="auto">
          <a:xfrm>
            <a:off x="593725" y="979488"/>
            <a:ext cx="792162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+mn-lt"/>
              </a:rPr>
              <a:t>foto </a:t>
            </a:r>
            <a:r>
              <a:rPr lang="cs-CZ" dirty="0" smtClean="0">
                <a:latin typeface="+mn-lt"/>
              </a:rPr>
              <a:t>1</a:t>
            </a:r>
            <a:r>
              <a:rPr lang="cs-CZ" dirty="0">
                <a:latin typeface="+mn-lt"/>
              </a:rPr>
              <a:t>: </a:t>
            </a:r>
            <a:r>
              <a:rPr lang="cs-CZ" dirty="0">
                <a:latin typeface="+mn-lt"/>
                <a:hlinkClick r:id="rId3"/>
              </a:rPr>
              <a:t>http://</a:t>
            </a:r>
            <a:r>
              <a:rPr lang="cs-CZ" dirty="0" smtClean="0">
                <a:latin typeface="+mn-lt"/>
                <a:hlinkClick r:id="rId3"/>
              </a:rPr>
              <a:t>upload.wikimedia.org/wikipedia/commons/thumb/e/ec/Albertomoravia.jpg/250px-Albertomoravia.jpg</a:t>
            </a:r>
            <a:endParaRPr lang="cs-CZ" dirty="0" smtClean="0">
              <a:latin typeface="+mn-lt"/>
            </a:endParaRPr>
          </a:p>
          <a:p>
            <a:r>
              <a:rPr lang="cs-CZ" dirty="0" smtClean="0">
                <a:latin typeface="+mn-lt"/>
                <a:hlinkClick r:id="rId4"/>
              </a:rPr>
              <a:t>http</a:t>
            </a:r>
            <a:r>
              <a:rPr lang="cs-CZ" dirty="0">
                <a:latin typeface="+mn-lt"/>
                <a:hlinkClick r:id="rId4"/>
              </a:rPr>
              <a:t>://</a:t>
            </a:r>
            <a:r>
              <a:rPr lang="cs-CZ" dirty="0" smtClean="0">
                <a:latin typeface="+mn-lt"/>
                <a:hlinkClick r:id="rId4"/>
              </a:rPr>
              <a:t>cs.wikipedia.org/wiki/Alberto_Moravia</a:t>
            </a:r>
            <a:endParaRPr lang="cs-CZ" dirty="0" smtClean="0">
              <a:latin typeface="+mn-lt"/>
            </a:endParaRPr>
          </a:p>
          <a:p>
            <a:r>
              <a:rPr lang="cs-CZ" dirty="0">
                <a:latin typeface="+mn-lt"/>
              </a:rPr>
              <a:t>http://www.cesky-jazyk.cz/ctenarsky-denik/alberto-moravia/horalka.html</a:t>
            </a:r>
            <a:endParaRPr lang="cs-CZ" dirty="0" smtClean="0">
              <a:latin typeface="+mn-lt"/>
            </a:endParaRPr>
          </a:p>
          <a:p>
            <a:r>
              <a:rPr lang="cs-CZ" dirty="0">
                <a:latin typeface="+mn-lt"/>
              </a:rPr>
              <a:t>MORAVIA, Alberto. </a:t>
            </a:r>
            <a:r>
              <a:rPr lang="cs-CZ" i="1" dirty="0">
                <a:latin typeface="+mn-lt"/>
              </a:rPr>
              <a:t>Horalka</a:t>
            </a:r>
            <a:r>
              <a:rPr lang="cs-CZ" dirty="0">
                <a:latin typeface="+mn-lt"/>
              </a:rPr>
              <a:t>. Praha: SNKLU, </a:t>
            </a:r>
            <a:r>
              <a:rPr lang="cs-CZ" dirty="0" smtClean="0">
                <a:latin typeface="+mn-lt"/>
              </a:rPr>
              <a:t>1965.</a:t>
            </a:r>
          </a:p>
          <a:p>
            <a:r>
              <a:rPr lang="cs-CZ" dirty="0" smtClean="0">
                <a:latin typeface="+mn-lt"/>
              </a:rPr>
              <a:t>PROKOP</a:t>
            </a:r>
            <a:r>
              <a:rPr lang="cs-CZ" dirty="0">
                <a:latin typeface="+mn-lt"/>
              </a:rPr>
              <a:t>, Vladimír. </a:t>
            </a:r>
            <a:r>
              <a:rPr lang="cs-CZ" i="1" dirty="0">
                <a:latin typeface="+mn-lt"/>
              </a:rPr>
              <a:t>Přehled světové literatury 20. století</a:t>
            </a:r>
            <a:r>
              <a:rPr lang="cs-CZ" dirty="0">
                <a:latin typeface="+mn-lt"/>
              </a:rPr>
              <a:t>. Sokolov: O.K.-</a:t>
            </a:r>
            <a:r>
              <a:rPr lang="cs-CZ" dirty="0" smtClean="0">
                <a:latin typeface="+mn-lt"/>
              </a:rPr>
              <a:t>Soft. </a:t>
            </a:r>
          </a:p>
          <a:p>
            <a:endParaRPr lang="cs-CZ" sz="1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513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b="1" dirty="0" smtClean="0">
                <a:solidFill>
                  <a:schemeClr val="tx1"/>
                </a:solidFill>
                <a:latin typeface="Calibri" pitchFamily="34" charset="0"/>
              </a:rPr>
              <a:t>ANOTACE</a:t>
            </a:r>
            <a:endParaRPr lang="cs-CZ" b="1" dirty="0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6386" name="Zástupný symbol pro obsah 2"/>
          <p:cNvSpPr>
            <a:spLocks noGrp="1"/>
          </p:cNvSpPr>
          <p:nvPr>
            <p:ph idx="1"/>
          </p:nvPr>
        </p:nvSpPr>
        <p:spPr>
          <a:xfrm>
            <a:off x="457200" y="1196975"/>
            <a:ext cx="8229600" cy="4929188"/>
          </a:xfrm>
        </p:spPr>
        <p:txBody>
          <a:bodyPr/>
          <a:lstStyle/>
          <a:p>
            <a:pPr marL="0" indent="0"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Materiál je určen pro interaktivní výuku.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Prezentace představí žákům osobnost Alberta Moravii jako významného představitele neorealismu, zároveň nastíní charakteristiku tohoto uměleckého směru. DUM se zaměří především na román Horalka.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Součástí </a:t>
            </a: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DUM je pracovní list s textem z této knihy a úkoly pro práci s tímto textem. Tento pracovní list je možno tradičně vytisknout a použít v papírové podobě, nebo inovativně promítnout v hodině, případně předat žákům k domácí přípravě např. prostřednictvím internetového úložiště. V případě práce s elektronickou podobou textu lze pracovat s textem přímo na tabuli (podtrhávání, zvýrazňování pojmů,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figur, označení správné odpovědi 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apod.).  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  <a:p>
            <a:pPr marL="0" indent="0">
              <a:buFont typeface="Arial" charset="0"/>
              <a:buNone/>
            </a:pPr>
            <a:r>
              <a:rPr lang="cs-CZ" sz="2000" dirty="0">
                <a:solidFill>
                  <a:schemeClr val="tx1"/>
                </a:solidFill>
                <a:latin typeface="Calibri" pitchFamily="34" charset="0"/>
              </a:rPr>
              <a:t>Součástí práce s DUM je také zapojení žáků do vyhledávání informací na internetu o některých zmíněných skutečnostech</a:t>
            </a: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.</a:t>
            </a:r>
          </a:p>
          <a:p>
            <a:pPr marL="0" indent="0">
              <a:buFont typeface="Arial" charset="0"/>
              <a:buNone/>
            </a:pPr>
            <a:r>
              <a:rPr lang="cs-CZ" sz="2000" dirty="0" smtClean="0">
                <a:solidFill>
                  <a:schemeClr val="tx1"/>
                </a:solidFill>
                <a:latin typeface="Calibri" pitchFamily="34" charset="0"/>
              </a:rPr>
              <a:t>DUM je určen pro žáky 4. ročníku čtyřletého a 6. ročníku šestiletého studia.</a:t>
            </a:r>
            <a:endParaRPr lang="cs-CZ" sz="2000" dirty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Alberto Moravia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467544" y="3429000"/>
            <a:ext cx="8458200" cy="9144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Font typeface="Wingdings 2"/>
              <a:buNone/>
              <a:defRPr/>
            </a:pPr>
            <a:r>
              <a:rPr lang="cs-CZ" dirty="0" smtClean="0"/>
              <a:t>.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Alberto Moravia</a:t>
            </a:r>
            <a:br>
              <a:rPr lang="cs-CZ" dirty="0" smtClean="0"/>
            </a:br>
            <a:r>
              <a:rPr lang="cs-CZ" dirty="0" smtClean="0"/>
              <a:t>1907 - 1990</a:t>
            </a:r>
            <a:endParaRPr lang="cs-CZ" dirty="0"/>
          </a:p>
        </p:txBody>
      </p:sp>
      <p:sp>
        <p:nvSpPr>
          <p:cNvPr id="5" name="TextovéPole 4"/>
          <p:cNvSpPr txBox="1"/>
          <p:nvPr/>
        </p:nvSpPr>
        <p:spPr>
          <a:xfrm>
            <a:off x="7452320" y="638132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smtClean="0"/>
              <a:t>foto 1</a:t>
            </a:r>
            <a:endParaRPr lang="cs-CZ" dirty="0"/>
          </a:p>
        </p:txBody>
      </p:sp>
      <p:pic>
        <p:nvPicPr>
          <p:cNvPr id="6" name="Zástupný symbol pro obsah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7784" y="1319909"/>
            <a:ext cx="4032448" cy="49841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 smtClean="0"/>
              <a:t>Albero</a:t>
            </a:r>
            <a:r>
              <a:rPr lang="cs-CZ" dirty="0" smtClean="0"/>
              <a:t> Moravia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italský spisovatel, novinář, lit. kritik</a:t>
            </a:r>
          </a:p>
          <a:p>
            <a:r>
              <a:rPr lang="cs-CZ" dirty="0" smtClean="0"/>
              <a:t>jeden z nejvýznamnějších představitelů neorealismu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573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Neorealismus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literatura, film, malířství</a:t>
            </a:r>
          </a:p>
          <a:p>
            <a:r>
              <a:rPr lang="cs-CZ" dirty="0" smtClean="0"/>
              <a:t>40. – 50. léta, Itálie</a:t>
            </a:r>
          </a:p>
          <a:p>
            <a:r>
              <a:rPr lang="cs-CZ" dirty="0" smtClean="0"/>
              <a:t>reakce na oficiální kulturu fašistického režimu</a:t>
            </a:r>
          </a:p>
          <a:p>
            <a:r>
              <a:rPr lang="cs-CZ" dirty="0" smtClean="0"/>
              <a:t>snaha o pravdivé vylíčení poválečné Itálie</a:t>
            </a:r>
          </a:p>
          <a:p>
            <a:r>
              <a:rPr lang="cs-CZ" dirty="0" smtClean="0"/>
              <a:t>hlavní důraz na každodennost prostých lidí</a:t>
            </a:r>
          </a:p>
          <a:p>
            <a:r>
              <a:rPr lang="cs-CZ" dirty="0" smtClean="0"/>
              <a:t>dokumentárnost a hodnověrnost</a:t>
            </a:r>
          </a:p>
          <a:p>
            <a:r>
              <a:rPr lang="cs-CZ" dirty="0"/>
              <a:t>č</a:t>
            </a:r>
            <a:r>
              <a:rPr lang="cs-CZ" dirty="0" smtClean="0"/>
              <a:t>astá forma: deníky, memoáry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96083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Neorealismus ve filmu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 smtClean="0"/>
              <a:t>Vittorio</a:t>
            </a:r>
            <a:r>
              <a:rPr lang="cs-CZ" dirty="0" smtClean="0"/>
              <a:t> de </a:t>
            </a:r>
            <a:r>
              <a:rPr lang="cs-CZ" dirty="0" err="1" smtClean="0"/>
              <a:t>Sica</a:t>
            </a:r>
            <a:r>
              <a:rPr lang="cs-CZ" dirty="0" smtClean="0"/>
              <a:t> (Zloději kol, Děti ulice, Horalka)</a:t>
            </a:r>
          </a:p>
          <a:p>
            <a:r>
              <a:rPr lang="cs-CZ" dirty="0" smtClean="0"/>
              <a:t>Roberto </a:t>
            </a:r>
            <a:r>
              <a:rPr lang="cs-CZ" dirty="0" err="1" smtClean="0"/>
              <a:t>Rossellini</a:t>
            </a:r>
            <a:r>
              <a:rPr lang="cs-CZ" dirty="0" smtClean="0"/>
              <a:t> (Řím, otevřené město)</a:t>
            </a:r>
          </a:p>
          <a:p>
            <a:r>
              <a:rPr lang="cs-CZ" dirty="0" smtClean="0"/>
              <a:t>Federico </a:t>
            </a:r>
            <a:r>
              <a:rPr lang="cs-CZ" dirty="0" err="1" smtClean="0"/>
              <a:t>Fellini</a:t>
            </a:r>
            <a:r>
              <a:rPr lang="cs-CZ" dirty="0" smtClean="0"/>
              <a:t> (</a:t>
            </a:r>
            <a:r>
              <a:rPr lang="cs-CZ" dirty="0" err="1" smtClean="0"/>
              <a:t>Darmošlapové</a:t>
            </a:r>
            <a:r>
              <a:rPr lang="cs-CZ" dirty="0" smtClean="0"/>
              <a:t>, Silnice, </a:t>
            </a:r>
            <a:r>
              <a:rPr lang="cs-CZ" dirty="0" err="1" smtClean="0"/>
              <a:t>Cabiriiny</a:t>
            </a:r>
            <a:r>
              <a:rPr lang="cs-CZ" dirty="0" smtClean="0"/>
              <a:t> noci)</a:t>
            </a:r>
          </a:p>
          <a:p>
            <a:r>
              <a:rPr lang="cs-CZ" dirty="0" err="1" smtClean="0"/>
              <a:t>Luchino</a:t>
            </a:r>
            <a:r>
              <a:rPr lang="cs-CZ" dirty="0" smtClean="0"/>
              <a:t> </a:t>
            </a:r>
            <a:r>
              <a:rPr lang="cs-CZ" dirty="0" err="1" smtClean="0"/>
              <a:t>Visconti</a:t>
            </a:r>
            <a:r>
              <a:rPr lang="cs-CZ" dirty="0" smtClean="0"/>
              <a:t> (</a:t>
            </a:r>
            <a:r>
              <a:rPr lang="cs-CZ" dirty="0" err="1" smtClean="0"/>
              <a:t>Rocco</a:t>
            </a:r>
            <a:r>
              <a:rPr lang="cs-CZ" dirty="0" smtClean="0"/>
              <a:t> a jeho bratři)</a:t>
            </a:r>
          </a:p>
        </p:txBody>
      </p:sp>
    </p:spTree>
    <p:extLst>
      <p:ext uri="{BB962C8B-B14F-4D97-AF65-F5344CB8AC3E}">
        <p14:creationId xmlns:p14="http://schemas.microsoft.com/office/powerpoint/2010/main" xmlns="" val="293014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cs-CZ" dirty="0" smtClean="0"/>
              <a:t>Témata knih A. Moravii</a:t>
            </a:r>
            <a:br>
              <a:rPr lang="cs-CZ" dirty="0" smtClean="0"/>
            </a:br>
            <a:endParaRPr lang="cs-CZ" dirty="0"/>
          </a:p>
        </p:txBody>
      </p:sp>
      <p:sp>
        <p:nvSpPr>
          <p:cNvPr id="25602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úpadek rodiny</a:t>
            </a:r>
          </a:p>
          <a:p>
            <a:r>
              <a:rPr lang="cs-CZ" dirty="0" smtClean="0"/>
              <a:t>motivy odcizení</a:t>
            </a:r>
          </a:p>
          <a:p>
            <a:r>
              <a:rPr lang="cs-CZ" dirty="0" smtClean="0"/>
              <a:t>krach lidských vztahů</a:t>
            </a:r>
          </a:p>
          <a:p>
            <a:r>
              <a:rPr lang="cs-CZ" dirty="0" smtClean="0"/>
              <a:t>časté sexuální motivy</a:t>
            </a:r>
          </a:p>
          <a:p>
            <a:r>
              <a:rPr lang="cs-CZ" dirty="0" smtClean="0"/>
              <a:t>ke sklonku života píše díla eroticky velmi otevřená (Já a on, Voyer)</a:t>
            </a:r>
          </a:p>
          <a:p>
            <a:endParaRPr lang="cs-CZ" dirty="0" smtClean="0"/>
          </a:p>
          <a:p>
            <a:endParaRPr lang="cs-CZ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Knihy A. Moravii (výběr)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Římanka (1947)</a:t>
            </a:r>
          </a:p>
          <a:p>
            <a:r>
              <a:rPr lang="cs-CZ" dirty="0"/>
              <a:t>Římské povídky (1954)</a:t>
            </a:r>
          </a:p>
          <a:p>
            <a:r>
              <a:rPr lang="cs-CZ" dirty="0" smtClean="0"/>
              <a:t>Horalka (1957)</a:t>
            </a:r>
          </a:p>
          <a:p>
            <a:r>
              <a:rPr lang="cs-CZ" dirty="0" smtClean="0"/>
              <a:t>Nuda (1960)</a:t>
            </a:r>
          </a:p>
          <a:p>
            <a:r>
              <a:rPr lang="cs-CZ" dirty="0" smtClean="0"/>
              <a:t>Já a on (1971)</a:t>
            </a:r>
          </a:p>
          <a:p>
            <a:r>
              <a:rPr lang="cs-CZ" dirty="0" smtClean="0"/>
              <a:t>Voyer aneb Muž, který se dívá (1985)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xmlns="" val="169160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esta">
  <a:themeElements>
    <a:clrScheme name="Cesta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esta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esta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esta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956</TotalTime>
  <Words>733</Words>
  <Application>Microsoft Office PowerPoint</Application>
  <PresentationFormat>Předvádění na obrazovce (4:3)</PresentationFormat>
  <Paragraphs>97</Paragraphs>
  <Slides>19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19</vt:i4>
      </vt:variant>
    </vt:vector>
  </HeadingPairs>
  <TitlesOfParts>
    <vt:vector size="20" baseType="lpstr">
      <vt:lpstr>Cesta</vt:lpstr>
      <vt:lpstr>Snímek 1</vt:lpstr>
      <vt:lpstr>ANOTACE</vt:lpstr>
      <vt:lpstr>Alberto Moravia</vt:lpstr>
      <vt:lpstr>Alberto Moravia 1907 - 1990</vt:lpstr>
      <vt:lpstr>Albero Moravia</vt:lpstr>
      <vt:lpstr>Neorealismus</vt:lpstr>
      <vt:lpstr>Neorealismus ve filmu</vt:lpstr>
      <vt:lpstr>Témata knih A. Moravii </vt:lpstr>
      <vt:lpstr>Knihy A. Moravii (výběr)</vt:lpstr>
      <vt:lpstr>Římanka</vt:lpstr>
      <vt:lpstr>Římanka</vt:lpstr>
      <vt:lpstr>Horalka: hlavní postavy</vt:lpstr>
      <vt:lpstr>Horalka</vt:lpstr>
      <vt:lpstr>Horalka (doba a místo děje)</vt:lpstr>
      <vt:lpstr>Horalka (jazyk)</vt:lpstr>
      <vt:lpstr>úkol</vt:lpstr>
      <vt:lpstr>pracovní list</vt:lpstr>
      <vt:lpstr>Řešení úkolu</vt:lpstr>
      <vt:lpstr>Snímek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pc</dc:creator>
  <cp:lastModifiedBy>Dum</cp:lastModifiedBy>
  <cp:revision>59</cp:revision>
  <dcterms:created xsi:type="dcterms:W3CDTF">2013-03-13T08:15:55Z</dcterms:created>
  <dcterms:modified xsi:type="dcterms:W3CDTF">2014-01-29T16:24:34Z</dcterms:modified>
</cp:coreProperties>
</file>