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23"/>
  </p:notesMasterIdLst>
  <p:sldIdLst>
    <p:sldId id="258" r:id="rId2"/>
    <p:sldId id="257" r:id="rId3"/>
    <p:sldId id="260" r:id="rId4"/>
    <p:sldId id="261" r:id="rId5"/>
    <p:sldId id="292" r:id="rId6"/>
    <p:sldId id="273" r:id="rId7"/>
    <p:sldId id="277" r:id="rId8"/>
    <p:sldId id="289" r:id="rId9"/>
    <p:sldId id="274" r:id="rId10"/>
    <p:sldId id="276" r:id="rId11"/>
    <p:sldId id="293" r:id="rId12"/>
    <p:sldId id="265" r:id="rId13"/>
    <p:sldId id="294" r:id="rId14"/>
    <p:sldId id="270" r:id="rId15"/>
    <p:sldId id="280" r:id="rId16"/>
    <p:sldId id="295" r:id="rId17"/>
    <p:sldId id="281" r:id="rId18"/>
    <p:sldId id="290" r:id="rId19"/>
    <p:sldId id="288" r:id="rId20"/>
    <p:sldId id="291" r:id="rId21"/>
    <p:sldId id="259" r:id="rId22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737" autoAdjust="0"/>
  </p:normalViewPr>
  <p:slideViewPr>
    <p:cSldViewPr>
      <p:cViewPr>
        <p:scale>
          <a:sx n="90" d="100"/>
          <a:sy n="90" d="100"/>
        </p:scale>
        <p:origin x="-594" y="-3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9925B87-F510-49A0-ACC5-53D037261F01}" type="datetimeFigureOut">
              <a:rPr lang="cs-CZ"/>
              <a:pPr>
                <a:defRPr/>
              </a:pPr>
              <a:t>29.1.2014</a:t>
            </a:fld>
            <a:endParaRPr lang="cs-CZ" dirty="0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 dirty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noProof="0" smtClean="0"/>
              <a:t>Kliknutím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  <a:endParaRPr lang="cs-CZ" noProof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8109A969-5DFA-4AFF-A294-5D840F4669E9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425183819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 smtClean="0"/>
          </a:p>
        </p:txBody>
      </p:sp>
      <p:sp>
        <p:nvSpPr>
          <p:cNvPr id="7172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Palatino Linotype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A2FE39C-8091-4EF3-87EA-C2FFF963B09B}" type="slidenum">
              <a:rPr lang="cs-CZ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cs-CZ" dirty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 smtClean="0"/>
          </a:p>
        </p:txBody>
      </p:sp>
      <p:sp>
        <p:nvSpPr>
          <p:cNvPr id="8196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Palatino Linotype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437643-88CC-458D-ABDE-31949F904BF6}" type="slidenum">
              <a:rPr lang="cs-CZ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cs-CZ" dirty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 smtClean="0"/>
          </a:p>
        </p:txBody>
      </p:sp>
      <p:sp>
        <p:nvSpPr>
          <p:cNvPr id="9220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Palatino Linotype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36F9158-2FA6-448F-A4E6-77BC9CE340A3}" type="slidenum">
              <a:rPr lang="cs-CZ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cs-CZ" dirty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109A969-5DFA-4AFF-A294-5D840F4669E9}" type="slidenum">
              <a:rPr lang="cs-CZ" smtClean="0"/>
              <a:pPr>
                <a:defRPr/>
              </a:pPr>
              <a:t>8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1909601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0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 smtClean="0"/>
          </a:p>
        </p:txBody>
      </p:sp>
      <p:sp>
        <p:nvSpPr>
          <p:cNvPr id="10244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Palatino Linotype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D2FA52E-68B3-418B-93A8-BBCA62C34D22}" type="slidenum">
              <a:rPr lang="cs-CZ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</a:t>
            </a:fld>
            <a:endParaRPr lang="cs-CZ" dirty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římá spojnice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9" name="Nadpis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cs-CZ" smtClean="0"/>
              <a:t>Kliknutím lze upravit styl předlohy.</a:t>
            </a:r>
            <a:endParaRPr lang="en-US"/>
          </a:p>
        </p:txBody>
      </p:sp>
      <p:sp>
        <p:nvSpPr>
          <p:cNvPr id="5" name="Zástupný symbol pro datum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664398-410C-4062-90CD-A7D9E0C6EB7C}" type="datetimeFigureOut">
              <a:rPr lang="cs-CZ"/>
              <a:pPr>
                <a:defRPr/>
              </a:pPr>
              <a:t>29.1.2014</a:t>
            </a:fld>
            <a:endParaRPr lang="cs-CZ" dirty="0"/>
          </a:p>
        </p:txBody>
      </p:sp>
      <p:sp>
        <p:nvSpPr>
          <p:cNvPr id="6" name="Zástupný symbol pro zápatí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951A28-48A7-4879-A423-0144766BA534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datum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5A7627-6B0E-4ABA-ADF9-FA76FA093873}" type="datetimeFigureOut">
              <a:rPr lang="cs-CZ"/>
              <a:pPr>
                <a:defRPr/>
              </a:pPr>
              <a:t>29.1.2014</a:t>
            </a:fld>
            <a:endParaRPr lang="cs-CZ" dirty="0"/>
          </a:p>
        </p:txBody>
      </p:sp>
      <p:sp>
        <p:nvSpPr>
          <p:cNvPr id="5" name="Zástupný symbol pro zápatí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37F9A4-C1B7-4814-A5EC-A7401F1908AF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BC9F90-E07A-40F4-AE55-ECA43B419AFA}" type="datetimeFigureOut">
              <a:rPr lang="cs-CZ"/>
              <a:pPr>
                <a:defRPr/>
              </a:pPr>
              <a:t>29.1.2014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DF8421-AA44-4B97-9BC5-4CE8A20B46BA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Nadpis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27" name="Zástupný symbol pro obsah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datum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DE4523-A0B5-47D6-BFF7-C8D4FD8C1DD6}" type="datetimeFigureOut">
              <a:rPr lang="cs-CZ"/>
              <a:pPr>
                <a:defRPr/>
              </a:pPr>
              <a:t>29.1.2014</a:t>
            </a:fld>
            <a:endParaRPr lang="cs-CZ" dirty="0"/>
          </a:p>
        </p:txBody>
      </p:sp>
      <p:sp>
        <p:nvSpPr>
          <p:cNvPr id="5" name="Zástupný symbol pro zápatí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993296-3641-4CBB-A656-AF68AE245E90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římá spojnice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Zástupný symbol pro text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8" name="Nadpis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5" name="Zástupný symbol pro datum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CC2B17-0303-4C5C-9BC1-9F67EE114A05}" type="datetimeFigureOut">
              <a:rPr lang="cs-CZ"/>
              <a:pPr>
                <a:defRPr/>
              </a:pPr>
              <a:t>29.1.2014</a:t>
            </a:fld>
            <a:endParaRPr lang="cs-CZ" dirty="0"/>
          </a:p>
        </p:txBody>
      </p:sp>
      <p:sp>
        <p:nvSpPr>
          <p:cNvPr id="7" name="Zástupný symbol pro zápatí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Zástupný symbol pro číslo snímku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F79735-D0FC-4C9F-96C5-C2654E4DD0A0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Nadpis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14" name="Zástupný symbol pro obsah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13" name="Zástupný symbol pro obsah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Zástupný symbol pro datum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6728AF-DDD4-47B2-A0E8-38F58DFF62FB}" type="datetimeFigureOut">
              <a:rPr lang="cs-CZ"/>
              <a:pPr>
                <a:defRPr/>
              </a:pPr>
              <a:t>29.1.2014</a:t>
            </a:fld>
            <a:endParaRPr lang="cs-CZ" dirty="0"/>
          </a:p>
        </p:txBody>
      </p:sp>
      <p:sp>
        <p:nvSpPr>
          <p:cNvPr id="6" name="Zástupný symbol pro zápatí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52D051-4D44-46CF-830E-1A0BB3EC4DE3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římá spojnice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9" name="Nadpis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5" name="Zástupný symbol pro text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28" name="Zástupný symbol pro obsah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8" name="Zástupný symbol pro datum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82979B-9F76-4171-B789-DA525AD768F6}" type="datetimeFigureOut">
              <a:rPr lang="cs-CZ"/>
              <a:pPr>
                <a:defRPr/>
              </a:pPr>
              <a:t>29.1.2014</a:t>
            </a:fld>
            <a:endParaRPr lang="cs-CZ" dirty="0"/>
          </a:p>
        </p:txBody>
      </p:sp>
      <p:sp>
        <p:nvSpPr>
          <p:cNvPr id="9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E18C78-1105-4206-86A0-BFD8C334F45B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Nadpis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Zástupný symbol pro datum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AD34F2-EA1E-4598-AA6F-372A359EFADA}" type="datetimeFigureOut">
              <a:rPr lang="cs-CZ"/>
              <a:pPr>
                <a:defRPr/>
              </a:pPr>
              <a:t>29.1.2014</a:t>
            </a:fld>
            <a:endParaRPr lang="cs-CZ" dirty="0"/>
          </a:p>
        </p:txBody>
      </p:sp>
      <p:sp>
        <p:nvSpPr>
          <p:cNvPr id="4" name="Zástupný symbol pro zápatí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284AA3-207F-421B-BA6B-656F203B51F5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447599-B5B4-4819-904A-10BE96CE39B6}" type="datetimeFigureOut">
              <a:rPr lang="cs-CZ"/>
              <a:pPr>
                <a:defRPr/>
              </a:pPr>
              <a:t>29.1.2014</a:t>
            </a:fld>
            <a:endParaRPr lang="cs-CZ" dirty="0"/>
          </a:p>
        </p:txBody>
      </p:sp>
      <p:sp>
        <p:nvSpPr>
          <p:cNvPr id="3" name="Zástupný symbol pro zápatí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44A21D-01CF-4BD1-81EA-92CA0F658756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římá spojnice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Nadpis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26" name="Zástupný symbol pro text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4" name="Zástupný symbol pro obsah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6" name="Zástupný symbol pro datum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858486-ABED-4012-B9AB-E5FE87E78956}" type="datetimeFigureOut">
              <a:rPr lang="cs-CZ"/>
              <a:pPr>
                <a:defRPr/>
              </a:pPr>
              <a:t>29.1.2014</a:t>
            </a:fld>
            <a:endParaRPr lang="cs-CZ" dirty="0"/>
          </a:p>
        </p:txBody>
      </p:sp>
      <p:sp>
        <p:nvSpPr>
          <p:cNvPr id="7" name="Zástupný symbol pro zápatí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CB5C4-AC8B-4145-8F74-26B4CCAEE43E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Zástupný symbol pro obrázek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cs-CZ" noProof="0" smtClean="0"/>
              <a:t>Kliknutím na ikonu přidáte obrázek.</a:t>
            </a:r>
            <a:endParaRPr lang="en-US" noProof="0" dirty="0"/>
          </a:p>
        </p:txBody>
      </p:sp>
      <p:sp>
        <p:nvSpPr>
          <p:cNvPr id="17" name="Nadpis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26" name="Zástupný symbol pro text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98909D-00BE-46B7-A64B-2745924E957F}" type="datetimeFigureOut">
              <a:rPr lang="cs-CZ"/>
              <a:pPr>
                <a:defRPr/>
              </a:pPr>
              <a:t>29.1.2014</a:t>
            </a:fld>
            <a:endParaRPr lang="cs-CZ" dirty="0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0B66C6-445E-4783-A290-C17B983BD218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římá spojnice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9" name="Zástupný symbol pro text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11" name="Zástupný symbol pro datum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 smtClean="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41DC1BDD-77D4-4848-8F92-79202CACC398}" type="datetimeFigureOut">
              <a:rPr lang="cs-CZ"/>
              <a:pPr>
                <a:defRPr/>
              </a:pPr>
              <a:t>29.1.2014</a:t>
            </a:fld>
            <a:endParaRPr lang="cs-CZ" dirty="0"/>
          </a:p>
        </p:txBody>
      </p:sp>
      <p:sp>
        <p:nvSpPr>
          <p:cNvPr id="28" name="Zástupný symbol pro zápatí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 dirty="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 smtClean="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F5DD792C-8A03-4BE7-B4CC-5AC41CC0879E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  <p:sp>
        <p:nvSpPr>
          <p:cNvPr id="10" name="Zástupný symbol pro nadpis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9" name="Přímá spojnice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Přímá spojnice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1" r:id="rId4"/>
    <p:sldLayoutId id="2147483735" r:id="rId5"/>
    <p:sldLayoutId id="2147483730" r:id="rId6"/>
    <p:sldLayoutId id="2147483736" r:id="rId7"/>
    <p:sldLayoutId id="2147483737" r:id="rId8"/>
    <p:sldLayoutId id="2147483738" r:id="rId9"/>
    <p:sldLayoutId id="2147483729" r:id="rId10"/>
    <p:sldLayoutId id="2147483739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20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VY_12_INOVACE_01A_21_b_Na%20cest&#283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cs.wikipedia.org/wiki/Jack_Kerouac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63" name="Group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59230527"/>
              </p:ext>
            </p:extLst>
          </p:nvPr>
        </p:nvGraphicFramePr>
        <p:xfrm>
          <a:off x="614363" y="2816225"/>
          <a:ext cx="8137525" cy="2692320"/>
        </p:xfrm>
        <a:graphic>
          <a:graphicData uri="http://schemas.openxmlformats.org/drawingml/2006/table">
            <a:tbl>
              <a:tblPr/>
              <a:tblGrid>
                <a:gridCol w="1941512"/>
                <a:gridCol w="6196013"/>
              </a:tblGrid>
              <a:tr h="863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303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ŠKOLA:</a:t>
                      </a:r>
                      <a:endParaRPr kumimoji="0" lang="cs-CZ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Franklin Gothic Book" pitchFamily="34" charset="0"/>
                        <a:cs typeface="Arial" charset="0"/>
                      </a:endParaRPr>
                    </a:p>
                  </a:txBody>
                  <a:tcPr marL="91447" marR="91447" marT="45712" marB="4571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303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Gymnázium, Chomutov, Mostecká 3000, příspěvková organizace</a:t>
                      </a:r>
                      <a:endParaRPr kumimoji="0" lang="cs-CZ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Franklin Gothic Book" pitchFamily="34" charset="0"/>
                        <a:cs typeface="Arial" charset="0"/>
                      </a:endParaRPr>
                    </a:p>
                  </a:txBody>
                  <a:tcPr marL="91447" marR="91447" marT="45712" marB="4571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303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AUTOR:</a:t>
                      </a:r>
                    </a:p>
                  </a:txBody>
                  <a:tcPr marL="91447" marR="91447" marT="45712" marB="4571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303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PaedDr. Jan Micka</a:t>
                      </a:r>
                    </a:p>
                  </a:txBody>
                  <a:tcPr marL="91447" marR="91447" marT="45712" marB="4571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303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NÁZEV:</a:t>
                      </a:r>
                    </a:p>
                  </a:txBody>
                  <a:tcPr marL="91447" marR="91447" marT="45712" marB="4571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303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VY_12_INOVACE_01A_21_Jack </a:t>
                      </a:r>
                      <a:r>
                        <a:rPr kumimoji="0" lang="cs-CZ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2C303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Kerouac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3036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47" marR="91447" marT="45712" marB="4571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303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TEMA:</a:t>
                      </a:r>
                    </a:p>
                  </a:txBody>
                  <a:tcPr marL="91447" marR="91447" marT="45712" marB="4571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303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Světová  literatura 20. století</a:t>
                      </a:r>
                    </a:p>
                  </a:txBody>
                  <a:tcPr marL="91447" marR="91447" marT="45712" marB="4571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C303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ČÍSLO PROJEKTU:</a:t>
                      </a:r>
                    </a:p>
                  </a:txBody>
                  <a:tcPr marL="91447" marR="91447" marT="45712" marB="4571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303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CZ.1.07/1.5.00/34.0816</a:t>
                      </a:r>
                    </a:p>
                  </a:txBody>
                  <a:tcPr marL="91447" marR="91447" marT="45712" marB="4571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C303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DATUM TVORBY:</a:t>
                      </a:r>
                    </a:p>
                  </a:txBody>
                  <a:tcPr marL="91447" marR="91447" marT="45712" marB="4571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C303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24. </a:t>
                      </a:r>
                      <a:r>
                        <a:rPr kumimoji="0" lang="cs-CZ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303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7. 2013</a:t>
                      </a:r>
                    </a:p>
                  </a:txBody>
                  <a:tcPr marL="91447" marR="91447" marT="45712" marB="4571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</a:tbl>
          </a:graphicData>
        </a:graphic>
      </p:graphicFrame>
      <p:pic>
        <p:nvPicPr>
          <p:cNvPr id="14360" name="Obrázek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613" y="908050"/>
            <a:ext cx="5407025" cy="104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61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19250" y="2927350"/>
            <a:ext cx="6492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hlavní představitelé beat </a:t>
            </a:r>
            <a:r>
              <a:rPr lang="cs-CZ" dirty="0" err="1" smtClean="0"/>
              <a:t>generation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Jack </a:t>
            </a:r>
            <a:r>
              <a:rPr lang="cs-CZ" dirty="0" err="1" smtClean="0"/>
              <a:t>Kerouac</a:t>
            </a:r>
            <a:endParaRPr lang="cs-CZ" dirty="0" smtClean="0"/>
          </a:p>
          <a:p>
            <a:r>
              <a:rPr lang="cs-CZ" dirty="0" smtClean="0"/>
              <a:t>Allen </a:t>
            </a:r>
            <a:r>
              <a:rPr lang="cs-CZ" dirty="0" err="1" smtClean="0"/>
              <a:t>Ginsberg</a:t>
            </a:r>
            <a:r>
              <a:rPr lang="cs-CZ" dirty="0" smtClean="0"/>
              <a:t> (Kvílení, </a:t>
            </a:r>
            <a:r>
              <a:rPr lang="cs-CZ" dirty="0" err="1" smtClean="0"/>
              <a:t>Kadiš</a:t>
            </a:r>
            <a:r>
              <a:rPr lang="cs-CZ" dirty="0" smtClean="0"/>
              <a:t>)</a:t>
            </a:r>
          </a:p>
          <a:p>
            <a:r>
              <a:rPr lang="cs-CZ" dirty="0" err="1" smtClean="0"/>
              <a:t>Lawrence</a:t>
            </a:r>
            <a:r>
              <a:rPr lang="cs-CZ" dirty="0" smtClean="0"/>
              <a:t> </a:t>
            </a:r>
            <a:r>
              <a:rPr lang="cs-CZ" dirty="0" err="1" smtClean="0"/>
              <a:t>Ferlinghetti</a:t>
            </a:r>
            <a:r>
              <a:rPr lang="cs-CZ" dirty="0" smtClean="0"/>
              <a:t> (Lunapark v hlavě)</a:t>
            </a:r>
          </a:p>
          <a:p>
            <a:r>
              <a:rPr lang="cs-CZ" dirty="0" smtClean="0"/>
              <a:t>Gregory </a:t>
            </a:r>
            <a:r>
              <a:rPr lang="cs-CZ" dirty="0" err="1" smtClean="0"/>
              <a:t>Corso</a:t>
            </a:r>
            <a:r>
              <a:rPr lang="cs-CZ" dirty="0" smtClean="0"/>
              <a:t> /Benzin, Šťastné narozeniny smrti)</a:t>
            </a:r>
          </a:p>
          <a:p>
            <a:r>
              <a:rPr lang="cs-CZ" dirty="0" smtClean="0"/>
              <a:t>William </a:t>
            </a:r>
            <a:r>
              <a:rPr lang="cs-CZ" dirty="0" err="1" smtClean="0"/>
              <a:t>Seward</a:t>
            </a:r>
            <a:r>
              <a:rPr lang="cs-CZ" dirty="0" smtClean="0"/>
              <a:t> </a:t>
            </a:r>
            <a:r>
              <a:rPr lang="cs-CZ" dirty="0" err="1" smtClean="0"/>
              <a:t>Burroughs</a:t>
            </a:r>
            <a:r>
              <a:rPr lang="cs-CZ" dirty="0" smtClean="0"/>
              <a:t> (Nahý oběd, Feťák)</a:t>
            </a:r>
          </a:p>
        </p:txBody>
      </p:sp>
    </p:spTree>
    <p:extLst>
      <p:ext uri="{BB962C8B-B14F-4D97-AF65-F5344CB8AC3E}">
        <p14:creationId xmlns:p14="http://schemas.microsoft.com/office/powerpoint/2010/main" xmlns="" val="2930145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pc\AppData\Local\Temp\WLMDSS.tmp\WLM8E7A.tmp\Cnv026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620688"/>
            <a:ext cx="7812360" cy="3830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539553" y="4941168"/>
            <a:ext cx="70567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2. zleva N. </a:t>
            </a:r>
            <a:r>
              <a:rPr lang="cs-CZ" dirty="0" err="1" smtClean="0"/>
              <a:t>Cassady</a:t>
            </a:r>
            <a:r>
              <a:rPr lang="cs-CZ" dirty="0" smtClean="0"/>
              <a:t>, uprostřed A. </a:t>
            </a:r>
            <a:r>
              <a:rPr lang="cs-CZ" dirty="0" err="1" smtClean="0"/>
              <a:t>Ginsberg</a:t>
            </a:r>
            <a:r>
              <a:rPr lang="cs-CZ" dirty="0" smtClean="0"/>
              <a:t>, vpravo L. </a:t>
            </a:r>
            <a:r>
              <a:rPr lang="cs-CZ" dirty="0" err="1" smtClean="0"/>
              <a:t>Ferlinghetti</a:t>
            </a:r>
            <a:endParaRPr lang="cs-CZ" dirty="0"/>
          </a:p>
        </p:txBody>
      </p:sp>
      <p:sp>
        <p:nvSpPr>
          <p:cNvPr id="3" name="TextovéPole 2"/>
          <p:cNvSpPr txBox="1"/>
          <p:nvPr/>
        </p:nvSpPr>
        <p:spPr>
          <a:xfrm>
            <a:off x="6516216" y="6093296"/>
            <a:ext cx="12674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foto 3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27610904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cs-CZ" dirty="0" smtClean="0"/>
              <a:t>knihy J. </a:t>
            </a:r>
            <a:r>
              <a:rPr lang="cs-CZ" dirty="0" err="1" smtClean="0"/>
              <a:t>Kerouaca</a:t>
            </a:r>
            <a:r>
              <a:rPr lang="cs-CZ" dirty="0" smtClean="0"/>
              <a:t> </a:t>
            </a:r>
            <a:r>
              <a:rPr lang="cs-CZ" dirty="0"/>
              <a:t>(</a:t>
            </a:r>
            <a:r>
              <a:rPr lang="cs-CZ" dirty="0" smtClean="0"/>
              <a:t>výběr)</a:t>
            </a:r>
            <a:br>
              <a:rPr lang="cs-CZ" dirty="0" smtClean="0"/>
            </a:br>
            <a:endParaRPr lang="cs-CZ" dirty="0"/>
          </a:p>
        </p:txBody>
      </p:sp>
      <p:sp>
        <p:nvSpPr>
          <p:cNvPr id="25602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1950 Maloměsto a velkoměsto</a:t>
            </a:r>
          </a:p>
          <a:p>
            <a:r>
              <a:rPr lang="cs-CZ" dirty="0" smtClean="0"/>
              <a:t>1957 Na cestě</a:t>
            </a:r>
          </a:p>
          <a:p>
            <a:r>
              <a:rPr lang="cs-CZ" dirty="0" smtClean="0"/>
              <a:t>1958 Dharmoví tuláci</a:t>
            </a:r>
          </a:p>
          <a:p>
            <a:r>
              <a:rPr lang="cs-CZ" dirty="0" smtClean="0"/>
              <a:t>1959 </a:t>
            </a:r>
            <a:r>
              <a:rPr lang="cs-CZ" dirty="0" err="1" smtClean="0"/>
              <a:t>Podzemníci</a:t>
            </a:r>
            <a:endParaRPr lang="cs-CZ" dirty="0" smtClean="0"/>
          </a:p>
          <a:p>
            <a:r>
              <a:rPr lang="cs-CZ" dirty="0" smtClean="0"/>
              <a:t>1966 </a:t>
            </a:r>
            <a:r>
              <a:rPr lang="cs-CZ" dirty="0" err="1" smtClean="0"/>
              <a:t>Satori</a:t>
            </a:r>
            <a:r>
              <a:rPr lang="cs-CZ" dirty="0" smtClean="0"/>
              <a:t> v Paříži</a:t>
            </a:r>
          </a:p>
          <a:p>
            <a:endParaRPr lang="cs-CZ" dirty="0" smtClean="0"/>
          </a:p>
          <a:p>
            <a:endParaRPr lang="cs-CZ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pc\AppData\Local\Temp\WLMDSS.tmp\WLM8E7A.tmp\Cnv025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1" y="116632"/>
            <a:ext cx="2736304" cy="4575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pc\AppData\Local\Temp\WLMDSS.tmp\WLM8E7A.tmp\Cnv025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39665" y="1988840"/>
            <a:ext cx="3074714" cy="4619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pc\AppData\Local\Temp\WLMDSS.tmp\WLM8E7A.tmp\Cnv025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16632"/>
            <a:ext cx="2745276" cy="4575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ovéPole 3"/>
          <p:cNvSpPr txBox="1"/>
          <p:nvPr/>
        </p:nvSpPr>
        <p:spPr>
          <a:xfrm>
            <a:off x="2411760" y="5661248"/>
            <a:ext cx="10711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foto 4 - 6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39830333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Na cestě (1957, č. 1978)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začínající spisovatel </a:t>
            </a:r>
            <a:r>
              <a:rPr lang="cs-CZ" dirty="0" err="1" smtClean="0"/>
              <a:t>Sal</a:t>
            </a:r>
            <a:r>
              <a:rPr lang="cs-CZ" dirty="0" smtClean="0"/>
              <a:t> </a:t>
            </a:r>
            <a:r>
              <a:rPr lang="cs-CZ" dirty="0" err="1" smtClean="0"/>
              <a:t>Paradise</a:t>
            </a:r>
            <a:r>
              <a:rPr lang="cs-CZ" dirty="0" smtClean="0"/>
              <a:t> (vypravěč, autor) se s přítelem Deanem </a:t>
            </a:r>
            <a:r>
              <a:rPr lang="cs-CZ" dirty="0" err="1" smtClean="0"/>
              <a:t>Moriartym</a:t>
            </a:r>
            <a:r>
              <a:rPr lang="cs-CZ" dirty="0" smtClean="0"/>
              <a:t> (předobraz </a:t>
            </a:r>
            <a:r>
              <a:rPr lang="cs-CZ" dirty="0" err="1" smtClean="0"/>
              <a:t>Neal</a:t>
            </a:r>
            <a:r>
              <a:rPr lang="cs-CZ" dirty="0" smtClean="0"/>
              <a:t> </a:t>
            </a:r>
            <a:r>
              <a:rPr lang="cs-CZ" dirty="0" err="1" smtClean="0"/>
              <a:t>Cassady</a:t>
            </a:r>
            <a:r>
              <a:rPr lang="cs-CZ" dirty="0" smtClean="0"/>
              <a:t>) vydává na pouť USA, toulá se od Atlantiku k Pacifiku, setkává se s lidmi na okraji společnosti, žije životem darebáků, hovoří o literatuře a filozofii…</a:t>
            </a:r>
          </a:p>
          <a:p>
            <a:pPr marL="0" indent="0">
              <a:buNone/>
            </a:pPr>
            <a:r>
              <a:rPr lang="cs-CZ" dirty="0" smtClean="0"/>
              <a:t>protagonisté usilují o život přinášející uspokojení, dosahují ho sbíráním nových zkušeností, drogami, sexem, jazzem…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na cestě (on </a:t>
            </a:r>
            <a:r>
              <a:rPr lang="cs-CZ" dirty="0" err="1" smtClean="0"/>
              <a:t>the</a:t>
            </a:r>
            <a:r>
              <a:rPr lang="cs-CZ" dirty="0" smtClean="0"/>
              <a:t> </a:t>
            </a:r>
            <a:r>
              <a:rPr lang="cs-CZ" dirty="0" err="1" smtClean="0"/>
              <a:t>road</a:t>
            </a:r>
            <a:r>
              <a:rPr lang="cs-CZ" dirty="0" smtClean="0"/>
              <a:t>)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Tento </a:t>
            </a:r>
            <a:r>
              <a:rPr lang="cs-CZ" dirty="0"/>
              <a:t>román údajně napsal během tří týdnů na 30 metrovou roli japonského kreslicího papíru, bez jakéhokoli členění na odstavce, kapitoly a bez interpunkčních znamének. 6 let pak trvalo, než dílo přepsal do podoby, ve které mohlo být vydáno. Toto dílo se stalo manifestem beatniků</a:t>
            </a:r>
            <a:r>
              <a:rPr lang="cs-CZ" dirty="0" smtClean="0"/>
              <a:t>. </a:t>
            </a:r>
            <a:r>
              <a:rPr lang="cs-CZ" dirty="0"/>
              <a:t>V postavách lze rozpoznat další beatniky pod pozměněnými jmény</a:t>
            </a:r>
          </a:p>
        </p:txBody>
      </p:sp>
    </p:spTree>
    <p:extLst>
      <p:ext uri="{BB962C8B-B14F-4D97-AF65-F5344CB8AC3E}">
        <p14:creationId xmlns:p14="http://schemas.microsoft.com/office/powerpoint/2010/main" xmlns="" val="4133912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pc\AppData\Local\Temp\WLMDSS.tmp\WLM8E7A.tmp\Cnv026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0"/>
            <a:ext cx="8964488" cy="5875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ovéPole 3"/>
          <p:cNvSpPr txBox="1"/>
          <p:nvPr/>
        </p:nvSpPr>
        <p:spPr>
          <a:xfrm>
            <a:off x="8172400" y="6381328"/>
            <a:ext cx="7633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foto 7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35955194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na cestě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4971181"/>
          </a:xfrm>
        </p:spPr>
        <p:txBody>
          <a:bodyPr/>
          <a:lstStyle/>
          <a:p>
            <a:pPr marL="0" indent="0">
              <a:buNone/>
            </a:pPr>
            <a:r>
              <a:rPr lang="cs-CZ" sz="2600" dirty="0" smtClean="0"/>
              <a:t>Poprvé </a:t>
            </a:r>
            <a:r>
              <a:rPr lang="cs-CZ" sz="2600" dirty="0"/>
              <a:t>jsem Deana potkal krátce nato, co jsme se rozešli se ženou. Měl jsem zrovna za sebou dost vážnou nemoc, ale o tom mluvit nechci, snad jen, že v tom taky byl ten </a:t>
            </a:r>
            <a:r>
              <a:rPr lang="cs-CZ" sz="2600" dirty="0" err="1"/>
              <a:t>svinskej</a:t>
            </a:r>
            <a:r>
              <a:rPr lang="cs-CZ" sz="2600" dirty="0"/>
              <a:t> rozvod a vůbec pocit, že všecko kolem mě je mrtvý. S příchodem Deana </a:t>
            </a:r>
            <a:r>
              <a:rPr lang="cs-CZ" sz="2600" dirty="0" err="1"/>
              <a:t>Moriartyho</a:t>
            </a:r>
            <a:r>
              <a:rPr lang="cs-CZ" sz="2600" dirty="0"/>
              <a:t> začíná v mém životě období, které se dá nazvat obdobím života na cestě. Sice už předtím jsem si kolikrát představoval, jak do toho praštím a </a:t>
            </a:r>
            <a:r>
              <a:rPr lang="cs-CZ" sz="2600" dirty="0" err="1"/>
              <a:t>tradá</a:t>
            </a:r>
            <a:r>
              <a:rPr lang="cs-CZ" sz="2600" dirty="0"/>
              <a:t> na Západ. Plány velký, ale ne a ne se rozhoupat. Dean je pro takový život přímo </a:t>
            </a:r>
            <a:r>
              <a:rPr lang="cs-CZ" sz="2600" dirty="0" err="1"/>
              <a:t>stvořenej</a:t>
            </a:r>
            <a:r>
              <a:rPr lang="cs-CZ" sz="2600" dirty="0"/>
              <a:t>, poněvadž on se na cestě vlastně narodil - někde u Salt </a:t>
            </a:r>
            <a:r>
              <a:rPr lang="cs-CZ" sz="2600" dirty="0" err="1"/>
              <a:t>Lake</a:t>
            </a:r>
            <a:r>
              <a:rPr lang="cs-CZ" sz="2600" dirty="0"/>
              <a:t> City, kudy si to tehdy v šestadvacátém drandili jeho rodičové ve </a:t>
            </a:r>
            <a:r>
              <a:rPr lang="cs-CZ" sz="2600" dirty="0" err="1"/>
              <a:t>svý</a:t>
            </a:r>
            <a:r>
              <a:rPr lang="cs-CZ" sz="2600" dirty="0"/>
              <a:t> starý káře do Los Angeles. </a:t>
            </a:r>
          </a:p>
        </p:txBody>
      </p:sp>
    </p:spTree>
    <p:extLst>
      <p:ext uri="{BB962C8B-B14F-4D97-AF65-F5344CB8AC3E}">
        <p14:creationId xmlns:p14="http://schemas.microsoft.com/office/powerpoint/2010/main" xmlns="" val="1824352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úkol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Beatnici často užívají dva pojmy:</a:t>
            </a:r>
          </a:p>
          <a:p>
            <a:pPr marL="0" indent="0">
              <a:buNone/>
            </a:pPr>
            <a:r>
              <a:rPr lang="cs-CZ" dirty="0" err="1" smtClean="0"/>
              <a:t>hipster</a:t>
            </a:r>
            <a:r>
              <a:rPr lang="cs-CZ" dirty="0" smtClean="0"/>
              <a:t> a </a:t>
            </a:r>
            <a:r>
              <a:rPr lang="cs-CZ" dirty="0" err="1" smtClean="0"/>
              <a:t>squares</a:t>
            </a:r>
            <a:r>
              <a:rPr lang="cs-CZ" dirty="0" smtClean="0"/>
              <a:t>. </a:t>
            </a:r>
          </a:p>
          <a:p>
            <a:pPr marL="0" indent="0">
              <a:buNone/>
            </a:pPr>
            <a:r>
              <a:rPr lang="cs-CZ" dirty="0" smtClean="0"/>
              <a:t>Zjisti význam těchto pojmů.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dirty="0">
                <a:hlinkClick r:id="rId2" action="ppaction://hlinksldjump"/>
              </a:rPr>
              <a:t>Ř</a:t>
            </a:r>
            <a:r>
              <a:rPr lang="cs-CZ" dirty="0" smtClean="0">
                <a:hlinkClick r:id="rId2" action="ppaction://hlinksldjump"/>
              </a:rPr>
              <a:t>ešení úkolu</a:t>
            </a:r>
            <a:endParaRPr lang="cs-CZ" dirty="0"/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20817910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pracovní list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>
                <a:hlinkClick r:id="rId2" action="ppaction://hlinkfile"/>
              </a:rPr>
              <a:t>VY_12_INOVACE_01A_21_b_Na cestě.docx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1611749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513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cs-CZ" b="1" dirty="0" smtClean="0">
                <a:solidFill>
                  <a:schemeClr val="tx1"/>
                </a:solidFill>
                <a:latin typeface="Calibri" pitchFamily="34" charset="0"/>
              </a:rPr>
              <a:t>ANOTACE</a:t>
            </a:r>
            <a:endParaRPr lang="cs-CZ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6386" name="Zástupný symbol pro obsah 2"/>
          <p:cNvSpPr>
            <a:spLocks noGrp="1"/>
          </p:cNvSpPr>
          <p:nvPr>
            <p:ph idx="1"/>
          </p:nvPr>
        </p:nvSpPr>
        <p:spPr>
          <a:xfrm>
            <a:off x="457200" y="1196975"/>
            <a:ext cx="8229600" cy="4929188"/>
          </a:xfrm>
        </p:spPr>
        <p:txBody>
          <a:bodyPr/>
          <a:lstStyle/>
          <a:p>
            <a:pPr marL="0" indent="0">
              <a:buNone/>
            </a:pPr>
            <a:r>
              <a:rPr lang="cs-CZ" sz="2000" dirty="0">
                <a:solidFill>
                  <a:schemeClr val="tx1"/>
                </a:solidFill>
                <a:latin typeface="Calibri" pitchFamily="34" charset="0"/>
              </a:rPr>
              <a:t>Materiál je určen pro interaktivní výuku.</a:t>
            </a:r>
          </a:p>
          <a:p>
            <a:pPr marL="0" indent="0">
              <a:buFont typeface="Arial" charset="0"/>
              <a:buNone/>
            </a:pPr>
            <a:r>
              <a:rPr lang="cs-CZ" sz="2000" dirty="0" smtClean="0">
                <a:solidFill>
                  <a:schemeClr val="tx1"/>
                </a:solidFill>
                <a:latin typeface="Calibri" pitchFamily="34" charset="0"/>
              </a:rPr>
              <a:t>Prezentace představí žákům osobnost Jacka </a:t>
            </a:r>
            <a:r>
              <a:rPr lang="cs-CZ" sz="2000" dirty="0" err="1" smtClean="0">
                <a:solidFill>
                  <a:schemeClr val="tx1"/>
                </a:solidFill>
                <a:latin typeface="Calibri" pitchFamily="34" charset="0"/>
              </a:rPr>
              <a:t>Kerouaca</a:t>
            </a:r>
            <a:r>
              <a:rPr lang="cs-CZ" sz="2000" dirty="0" smtClean="0">
                <a:solidFill>
                  <a:schemeClr val="tx1"/>
                </a:solidFill>
                <a:latin typeface="Calibri" pitchFamily="34" charset="0"/>
              </a:rPr>
              <a:t> jako významného představitele beatnické generace, zároveň nastíní charakteristiku tohoto uměleckého směru. DUM se zaměří především na román Na cestě.</a:t>
            </a:r>
          </a:p>
          <a:p>
            <a:pPr marL="0" indent="0">
              <a:buFont typeface="Arial" charset="0"/>
              <a:buNone/>
            </a:pPr>
            <a:r>
              <a:rPr lang="cs-CZ" sz="2000" dirty="0" smtClean="0">
                <a:solidFill>
                  <a:schemeClr val="tx1"/>
                </a:solidFill>
                <a:latin typeface="Calibri" pitchFamily="34" charset="0"/>
              </a:rPr>
              <a:t>Součástí </a:t>
            </a:r>
            <a:r>
              <a:rPr lang="cs-CZ" sz="2000" dirty="0">
                <a:solidFill>
                  <a:schemeClr val="tx1"/>
                </a:solidFill>
                <a:latin typeface="Calibri" pitchFamily="34" charset="0"/>
              </a:rPr>
              <a:t>DUM je pracovní list s textem z této knihy a úkoly pro práci s tímto textem. Tento pracovní list je možno tradičně vytisknout a použít v papírové podobě, nebo inovativně promítnout v hodině, případně předat žákům k domácí přípravě např. prostřednictvím internetového úložiště. V případě práce s elektronickou podobou textu lze pracovat s textem přímo na tabuli (podtrhávání, zvýrazňování pojmů, </a:t>
            </a:r>
            <a:r>
              <a:rPr lang="cs-CZ" sz="2000" dirty="0" smtClean="0">
                <a:solidFill>
                  <a:schemeClr val="tx1"/>
                </a:solidFill>
                <a:latin typeface="Calibri" pitchFamily="34" charset="0"/>
              </a:rPr>
              <a:t>figur, označení správné odpovědi </a:t>
            </a:r>
            <a:r>
              <a:rPr lang="cs-CZ" sz="2000" dirty="0" smtClean="0">
                <a:solidFill>
                  <a:schemeClr val="tx1"/>
                </a:solidFill>
                <a:latin typeface="Calibri" pitchFamily="34" charset="0"/>
              </a:rPr>
              <a:t>apod.).  </a:t>
            </a:r>
            <a:endParaRPr lang="cs-CZ" sz="2000" dirty="0">
              <a:solidFill>
                <a:schemeClr val="tx1"/>
              </a:solidFill>
              <a:latin typeface="Calibri" pitchFamily="34" charset="0"/>
            </a:endParaRPr>
          </a:p>
          <a:p>
            <a:pPr marL="0" indent="0">
              <a:buFont typeface="Arial" charset="0"/>
              <a:buNone/>
            </a:pPr>
            <a:r>
              <a:rPr lang="cs-CZ" sz="2000" dirty="0">
                <a:solidFill>
                  <a:schemeClr val="tx1"/>
                </a:solidFill>
                <a:latin typeface="Calibri" pitchFamily="34" charset="0"/>
              </a:rPr>
              <a:t>Součástí práce s DUM je také zapojení žáků do vyhledávání informací na internetu o některých zmíněných skutečnostech</a:t>
            </a:r>
            <a:r>
              <a:rPr lang="cs-CZ" sz="2000" dirty="0" smtClean="0">
                <a:solidFill>
                  <a:schemeClr val="tx1"/>
                </a:solidFill>
                <a:latin typeface="Calibri" pitchFamily="34" charset="0"/>
              </a:rPr>
              <a:t>.</a:t>
            </a:r>
          </a:p>
          <a:p>
            <a:pPr marL="0" indent="0">
              <a:buFont typeface="Arial" charset="0"/>
              <a:buNone/>
            </a:pPr>
            <a:r>
              <a:rPr lang="cs-CZ" sz="2000" dirty="0" smtClean="0">
                <a:solidFill>
                  <a:schemeClr val="tx1"/>
                </a:solidFill>
                <a:latin typeface="Calibri" pitchFamily="34" charset="0"/>
              </a:rPr>
              <a:t>DUM je určen pro žáky 4. ročníku čtyřletého a 6. ročníku šestiletého studia.</a:t>
            </a:r>
            <a:endParaRPr lang="cs-CZ" sz="2000" dirty="0">
              <a:solidFill>
                <a:schemeClr val="tx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Ř</a:t>
            </a:r>
            <a:r>
              <a:rPr lang="cs-CZ" dirty="0" smtClean="0"/>
              <a:t>ešení úkolu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err="1" smtClean="0"/>
              <a:t>hipster</a:t>
            </a:r>
            <a:r>
              <a:rPr lang="cs-CZ" dirty="0" smtClean="0"/>
              <a:t>: člověk, který se přesvědčil, že svoboda může existovat jedině mimo oblast normální společnosti</a:t>
            </a:r>
          </a:p>
          <a:p>
            <a:endParaRPr lang="cs-CZ" dirty="0"/>
          </a:p>
          <a:p>
            <a:r>
              <a:rPr lang="cs-CZ" dirty="0" err="1" smtClean="0"/>
              <a:t>squares</a:t>
            </a:r>
            <a:r>
              <a:rPr lang="cs-CZ" dirty="0" smtClean="0"/>
              <a:t>: lidé spořádaní, konformní, někdy překládáno jako </a:t>
            </a:r>
            <a:r>
              <a:rPr lang="cs-CZ" dirty="0" err="1" smtClean="0"/>
              <a:t>paďouři</a:t>
            </a:r>
            <a:endParaRPr lang="cs-CZ" dirty="0" smtClean="0"/>
          </a:p>
          <a:p>
            <a:r>
              <a:rPr lang="cs-CZ" dirty="0" smtClean="0">
                <a:hlinkClick r:id="rId2" action="ppaction://hlinksldjump"/>
              </a:rPr>
              <a:t>vrátit se</a:t>
            </a:r>
            <a:endParaRPr lang="cs-CZ" dirty="0" smtClean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12437976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Obdélník 1"/>
          <p:cNvSpPr>
            <a:spLocks noChangeArrowheads="1"/>
          </p:cNvSpPr>
          <p:nvPr/>
        </p:nvSpPr>
        <p:spPr bwMode="auto">
          <a:xfrm>
            <a:off x="611188" y="333375"/>
            <a:ext cx="82089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3600" b="1">
                <a:latin typeface="Calibri" pitchFamily="34" charset="0"/>
              </a:rPr>
              <a:t>CITACE A PRAMENY</a:t>
            </a:r>
          </a:p>
        </p:txBody>
      </p:sp>
      <p:sp>
        <p:nvSpPr>
          <p:cNvPr id="31746" name="Obdélník 2"/>
          <p:cNvSpPr>
            <a:spLocks noChangeArrowheads="1"/>
          </p:cNvSpPr>
          <p:nvPr/>
        </p:nvSpPr>
        <p:spPr bwMode="auto">
          <a:xfrm>
            <a:off x="593725" y="979488"/>
            <a:ext cx="7921625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dirty="0">
                <a:latin typeface="Calibri" pitchFamily="34" charset="0"/>
              </a:rPr>
              <a:t>foto </a:t>
            </a:r>
            <a:r>
              <a:rPr lang="cs-CZ" dirty="0" smtClean="0">
                <a:latin typeface="Calibri" pitchFamily="34" charset="0"/>
              </a:rPr>
              <a:t>1</a:t>
            </a:r>
            <a:r>
              <a:rPr lang="cs-CZ" dirty="0">
                <a:latin typeface="Calibri" pitchFamily="34" charset="0"/>
              </a:rPr>
              <a:t>: http://upload.wikimedia.org/wikipedia/commons/thumb/2/2d/Kerouac_by_Palumbo.jpg/250px-Kerouac_by_Palumbo.jpg</a:t>
            </a:r>
            <a:endParaRPr lang="cs-CZ" dirty="0" smtClean="0">
              <a:latin typeface="Calibri" pitchFamily="34" charset="0"/>
            </a:endParaRPr>
          </a:p>
          <a:p>
            <a:r>
              <a:rPr lang="cs-CZ" dirty="0" smtClean="0">
                <a:latin typeface="Calibri" pitchFamily="34" charset="0"/>
              </a:rPr>
              <a:t>foto 2 – 7: z archivu autora</a:t>
            </a:r>
          </a:p>
          <a:p>
            <a:r>
              <a:rPr lang="cs-CZ" dirty="0">
                <a:latin typeface="Calibri" pitchFamily="34" charset="0"/>
                <a:hlinkClick r:id="rId3"/>
              </a:rPr>
              <a:t>http://</a:t>
            </a:r>
            <a:r>
              <a:rPr lang="cs-CZ" dirty="0" smtClean="0">
                <a:latin typeface="Calibri" pitchFamily="34" charset="0"/>
                <a:hlinkClick r:id="rId3"/>
              </a:rPr>
              <a:t>cs.wikipedia.org/wiki/Jack_Kerouac</a:t>
            </a:r>
            <a:endParaRPr lang="cs-CZ" dirty="0" smtClean="0">
              <a:latin typeface="Calibri" pitchFamily="34" charset="0"/>
            </a:endParaRPr>
          </a:p>
          <a:p>
            <a:r>
              <a:rPr lang="cs-CZ" dirty="0" smtClean="0">
                <a:latin typeface="Calibri" pitchFamily="34" charset="0"/>
              </a:rPr>
              <a:t>KEROUAC</a:t>
            </a:r>
            <a:r>
              <a:rPr lang="cs-CZ" dirty="0">
                <a:latin typeface="Calibri" pitchFamily="34" charset="0"/>
              </a:rPr>
              <a:t>, Jack. </a:t>
            </a:r>
            <a:r>
              <a:rPr lang="cs-CZ" i="1" dirty="0">
                <a:latin typeface="Calibri" pitchFamily="34" charset="0"/>
              </a:rPr>
              <a:t>Na cestě</a:t>
            </a:r>
            <a:r>
              <a:rPr lang="cs-CZ" dirty="0">
                <a:latin typeface="Calibri" pitchFamily="34" charset="0"/>
              </a:rPr>
              <a:t>. Praha: Argo, 1994, ISBN 80-207-0471-X</a:t>
            </a:r>
            <a:r>
              <a:rPr lang="cs-CZ" dirty="0" smtClean="0">
                <a:latin typeface="Calibri" pitchFamily="34" charset="0"/>
              </a:rPr>
              <a:t>.</a:t>
            </a:r>
          </a:p>
          <a:p>
            <a:r>
              <a:rPr lang="cs-CZ" dirty="0">
                <a:latin typeface="Calibri" pitchFamily="34" charset="0"/>
              </a:rPr>
              <a:t>BRADBURY, </a:t>
            </a:r>
            <a:r>
              <a:rPr lang="cs-CZ" dirty="0" err="1">
                <a:latin typeface="Calibri" pitchFamily="34" charset="0"/>
              </a:rPr>
              <a:t>Malcolm</a:t>
            </a:r>
            <a:r>
              <a:rPr lang="cs-CZ" dirty="0">
                <a:latin typeface="Calibri" pitchFamily="34" charset="0"/>
              </a:rPr>
              <a:t>. </a:t>
            </a:r>
            <a:r>
              <a:rPr lang="cs-CZ" i="1" dirty="0">
                <a:latin typeface="Calibri" pitchFamily="34" charset="0"/>
              </a:rPr>
              <a:t>Atlas literatury</a:t>
            </a:r>
            <a:r>
              <a:rPr lang="cs-CZ" dirty="0">
                <a:latin typeface="Calibri" pitchFamily="34" charset="0"/>
              </a:rPr>
              <a:t>. Praha: Ottovo nakladatelství, 2003, ISBN 80-7181-829-1.</a:t>
            </a:r>
            <a:endParaRPr lang="cs-CZ" dirty="0" smtClean="0">
              <a:latin typeface="Calibri" pitchFamily="34" charset="0"/>
            </a:endParaRPr>
          </a:p>
          <a:p>
            <a:r>
              <a:rPr lang="cs-CZ" dirty="0" smtClean="0">
                <a:latin typeface="Calibri" pitchFamily="34" charset="0"/>
              </a:rPr>
              <a:t>PROKOP</a:t>
            </a:r>
            <a:r>
              <a:rPr lang="cs-CZ" dirty="0">
                <a:latin typeface="Calibri" pitchFamily="34" charset="0"/>
              </a:rPr>
              <a:t>, Vladimír. </a:t>
            </a:r>
            <a:r>
              <a:rPr lang="cs-CZ" i="1" dirty="0">
                <a:latin typeface="Calibri" pitchFamily="34" charset="0"/>
              </a:rPr>
              <a:t>Přehled světové literatury 20. století</a:t>
            </a:r>
            <a:r>
              <a:rPr lang="cs-CZ" dirty="0">
                <a:latin typeface="Calibri" pitchFamily="34" charset="0"/>
              </a:rPr>
              <a:t>. Sokolov: O.K.-</a:t>
            </a:r>
            <a:r>
              <a:rPr lang="cs-CZ" dirty="0" smtClean="0">
                <a:latin typeface="Calibri" pitchFamily="34" charset="0"/>
              </a:rPr>
              <a:t>Soft. </a:t>
            </a:r>
          </a:p>
          <a:p>
            <a:endParaRPr lang="cs-CZ" sz="14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cs-CZ" dirty="0" smtClean="0"/>
              <a:t>Jack </a:t>
            </a:r>
            <a:r>
              <a:rPr lang="cs-CZ" dirty="0" err="1" smtClean="0"/>
              <a:t>Kerouac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467544" y="3429000"/>
            <a:ext cx="8458200" cy="91440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cs-CZ" dirty="0" smtClean="0"/>
              <a:t>.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cs-CZ" dirty="0" smtClean="0"/>
              <a:t>Jack </a:t>
            </a:r>
            <a:r>
              <a:rPr lang="cs-CZ" dirty="0" err="1" smtClean="0"/>
              <a:t>kerouac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12. 3. 1922 – 21. 10. 1969</a:t>
            </a:r>
            <a:endParaRPr lang="cs-CZ" dirty="0"/>
          </a:p>
        </p:txBody>
      </p:sp>
      <p:sp>
        <p:nvSpPr>
          <p:cNvPr id="5" name="TextovéPole 4"/>
          <p:cNvSpPr txBox="1"/>
          <p:nvPr/>
        </p:nvSpPr>
        <p:spPr>
          <a:xfrm>
            <a:off x="7452320" y="6381328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foto 1</a:t>
            </a:r>
            <a:endParaRPr lang="cs-CZ" dirty="0"/>
          </a:p>
        </p:txBody>
      </p:sp>
      <p:pic>
        <p:nvPicPr>
          <p:cNvPr id="3" name="Zástupný symbol pro obsah 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07704" y="1556792"/>
            <a:ext cx="4608512" cy="460851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pc\AppData\Local\Temp\WLMDSS.tmp\WLM8E7A.tmp\Cnv026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6632"/>
            <a:ext cx="7599842" cy="5977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ovéPole 3"/>
          <p:cNvSpPr txBox="1"/>
          <p:nvPr/>
        </p:nvSpPr>
        <p:spPr>
          <a:xfrm>
            <a:off x="7812360" y="6453336"/>
            <a:ext cx="7633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foto 2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40132986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Jacj</a:t>
            </a:r>
            <a:r>
              <a:rPr lang="cs-CZ" dirty="0" smtClean="0"/>
              <a:t> </a:t>
            </a:r>
            <a:r>
              <a:rPr lang="cs-CZ" dirty="0" err="1" smtClean="0"/>
              <a:t>Kerouac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americký spisovatel</a:t>
            </a:r>
          </a:p>
          <a:p>
            <a:r>
              <a:rPr lang="cs-CZ" dirty="0" smtClean="0"/>
              <a:t>jeden z nejvýznamnějších představitelů beatnické generace (beat </a:t>
            </a:r>
            <a:r>
              <a:rPr lang="cs-CZ" dirty="0" err="1" smtClean="0"/>
              <a:t>generation</a:t>
            </a:r>
            <a:r>
              <a:rPr lang="cs-CZ" dirty="0" smtClean="0"/>
              <a:t>)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1573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vybrané biografické údaje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4827165"/>
          </a:xfrm>
        </p:spPr>
        <p:txBody>
          <a:bodyPr/>
          <a:lstStyle/>
          <a:p>
            <a:r>
              <a:rPr lang="cs-CZ" sz="2800" dirty="0" smtClean="0"/>
              <a:t>pocházel z rodiny s francouzskými kořeny, anglicky se učil až od šesti let</a:t>
            </a:r>
          </a:p>
          <a:p>
            <a:r>
              <a:rPr lang="cs-CZ" sz="2800" dirty="0" smtClean="0"/>
              <a:t>na střední škole úspěšný sportovec, sport. stipendium na univerzitě</a:t>
            </a:r>
          </a:p>
          <a:p>
            <a:r>
              <a:rPr lang="cs-CZ" sz="2800" dirty="0" smtClean="0"/>
              <a:t>1943 povolávací rozkaz k námořnictvu, propuštěn pro psychické problémy</a:t>
            </a:r>
          </a:p>
          <a:p>
            <a:r>
              <a:rPr lang="cs-CZ" sz="2800" dirty="0" smtClean="0"/>
              <a:t>1944 setkání s A. </a:t>
            </a:r>
            <a:r>
              <a:rPr lang="cs-CZ" sz="2800" dirty="0" err="1" smtClean="0"/>
              <a:t>Ginsbergem</a:t>
            </a:r>
            <a:r>
              <a:rPr lang="cs-CZ" sz="2800" dirty="0" smtClean="0"/>
              <a:t> a W. S. </a:t>
            </a:r>
            <a:r>
              <a:rPr lang="cs-CZ" sz="2800" dirty="0" err="1" smtClean="0"/>
              <a:t>Burroughsem</a:t>
            </a:r>
            <a:endParaRPr lang="cs-CZ" sz="2800" dirty="0" smtClean="0"/>
          </a:p>
          <a:p>
            <a:r>
              <a:rPr lang="cs-CZ" sz="2800" dirty="0" smtClean="0"/>
              <a:t>1946 setkání s N. </a:t>
            </a:r>
            <a:r>
              <a:rPr lang="cs-CZ" sz="2800" dirty="0" err="1" smtClean="0"/>
              <a:t>Cassadym</a:t>
            </a:r>
            <a:endParaRPr lang="cs-CZ" sz="2800" dirty="0" smtClean="0"/>
          </a:p>
          <a:p>
            <a:r>
              <a:rPr lang="cs-CZ" sz="2800" dirty="0" smtClean="0"/>
              <a:t>1948/1950 jezdí stopem po USA, příležitostná zaměstnání</a:t>
            </a:r>
          </a:p>
          <a:p>
            <a:pPr marL="0" indent="0">
              <a:buNone/>
            </a:pPr>
            <a:endParaRPr lang="cs-CZ" sz="2800" dirty="0" smtClean="0">
              <a:hlinkClick r:id="" action="ppaction://noactio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25793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vybrané biografické údaje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1957 Na cestě (vzniká 1948 – 1956) – stává se známou osobností</a:t>
            </a:r>
          </a:p>
          <a:p>
            <a:r>
              <a:rPr lang="cs-CZ" dirty="0"/>
              <a:t>celý život bojoval s </a:t>
            </a:r>
            <a:r>
              <a:rPr lang="cs-CZ" dirty="0" smtClean="0"/>
              <a:t>alkoholismem, na jehož následky zemřel</a:t>
            </a: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34237705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beat </a:t>
            </a:r>
            <a:r>
              <a:rPr lang="cs-CZ" dirty="0" err="1" smtClean="0"/>
              <a:t>generation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2800" dirty="0"/>
              <a:t>generační hnutí v 50. letech v USA</a:t>
            </a:r>
          </a:p>
          <a:p>
            <a:r>
              <a:rPr lang="cs-CZ" sz="2800" dirty="0" smtClean="0"/>
              <a:t>vzpoura proti konzumnímu ideálu prosperující poválečné společnosti</a:t>
            </a:r>
          </a:p>
          <a:p>
            <a:r>
              <a:rPr lang="cs-CZ" sz="2800" dirty="0" smtClean="0"/>
              <a:t>hledání vnitřní svobody</a:t>
            </a:r>
          </a:p>
          <a:p>
            <a:r>
              <a:rPr lang="cs-CZ" sz="2800" dirty="0" smtClean="0"/>
              <a:t>snaha docílit extáze (jazz, tuláctví, rychlá jízda, alkohol, narkotika, sex)</a:t>
            </a:r>
          </a:p>
          <a:p>
            <a:r>
              <a:rPr lang="cs-CZ" sz="2800" dirty="0" smtClean="0"/>
              <a:t>vyznávání zenbuddhismu (odmítavé gesto vůči západní tradici)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960832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esta">
  <a:themeElements>
    <a:clrScheme name="Cesta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Cesta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esta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esta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446</TotalTime>
  <Words>842</Words>
  <Application>Microsoft Office PowerPoint</Application>
  <PresentationFormat>Předvádění na obrazovce (4:3)</PresentationFormat>
  <Paragraphs>91</Paragraphs>
  <Slides>21</Slides>
  <Notes>5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21</vt:i4>
      </vt:variant>
    </vt:vector>
  </HeadingPairs>
  <TitlesOfParts>
    <vt:vector size="22" baseType="lpstr">
      <vt:lpstr>Cesta</vt:lpstr>
      <vt:lpstr>Snímek 1</vt:lpstr>
      <vt:lpstr>ANOTACE</vt:lpstr>
      <vt:lpstr>Jack Kerouac</vt:lpstr>
      <vt:lpstr>Jack kerouac 12. 3. 1922 – 21. 10. 1969</vt:lpstr>
      <vt:lpstr>Snímek 5</vt:lpstr>
      <vt:lpstr>Jacj Kerouac</vt:lpstr>
      <vt:lpstr>vybrané biografické údaje</vt:lpstr>
      <vt:lpstr>vybrané biografické údaje</vt:lpstr>
      <vt:lpstr>beat generation</vt:lpstr>
      <vt:lpstr>hlavní představitelé beat generation</vt:lpstr>
      <vt:lpstr>Snímek 11</vt:lpstr>
      <vt:lpstr>knihy J. Kerouaca (výběr) </vt:lpstr>
      <vt:lpstr>Snímek 13</vt:lpstr>
      <vt:lpstr>Na cestě (1957, č. 1978)</vt:lpstr>
      <vt:lpstr>na cestě (on the road)</vt:lpstr>
      <vt:lpstr>Snímek 16</vt:lpstr>
      <vt:lpstr>na cestě</vt:lpstr>
      <vt:lpstr>úkol</vt:lpstr>
      <vt:lpstr>pracovní list</vt:lpstr>
      <vt:lpstr>Řešení úkolu</vt:lpstr>
      <vt:lpstr>Snímek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pc</dc:creator>
  <cp:lastModifiedBy>Dum</cp:lastModifiedBy>
  <cp:revision>49</cp:revision>
  <dcterms:created xsi:type="dcterms:W3CDTF">2013-03-13T08:15:55Z</dcterms:created>
  <dcterms:modified xsi:type="dcterms:W3CDTF">2014-01-29T16:20:05Z</dcterms:modified>
</cp:coreProperties>
</file>