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8" r:id="rId2"/>
    <p:sldId id="257" r:id="rId3"/>
    <p:sldId id="260" r:id="rId4"/>
    <p:sldId id="261" r:id="rId5"/>
    <p:sldId id="275" r:id="rId6"/>
    <p:sldId id="262" r:id="rId7"/>
    <p:sldId id="270" r:id="rId8"/>
    <p:sldId id="277" r:id="rId9"/>
    <p:sldId id="285" r:id="rId10"/>
    <p:sldId id="284" r:id="rId11"/>
    <p:sldId id="286" r:id="rId12"/>
    <p:sldId id="287" r:id="rId13"/>
    <p:sldId id="259" r:id="rId14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90" d="100"/>
          <a:sy n="90" d="100"/>
        </p:scale>
        <p:origin x="-594" y="-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F48BDD0-D2D9-4F9F-AF4F-FF08695E2FFD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08A5203-C79C-41A1-A50A-D66AEF0CA62E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8316043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dirty="0" smtClean="0"/>
          </a:p>
        </p:txBody>
      </p:sp>
      <p:sp>
        <p:nvSpPr>
          <p:cNvPr id="7172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889428E-37C4-4080-A71B-DC0BAD021F70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dirty="0" smtClean="0"/>
          </a:p>
        </p:txBody>
      </p:sp>
      <p:sp>
        <p:nvSpPr>
          <p:cNvPr id="81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3D4E7E9-2B3E-4C22-A5AC-D1BDDC97AD51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dirty="0" smtClean="0"/>
          </a:p>
        </p:txBody>
      </p:sp>
      <p:sp>
        <p:nvSpPr>
          <p:cNvPr id="9220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719485F-48F8-4408-9ED2-D22BEE34C2F2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dirty="0" smtClean="0"/>
          </a:p>
        </p:txBody>
      </p:sp>
      <p:sp>
        <p:nvSpPr>
          <p:cNvPr id="1024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08AC95E-FF8F-4354-9122-EDD74C470BDE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085728-5325-47E0-9042-F8B6F07DE597}" type="datetimeFigureOut">
              <a:rPr lang="cs-CZ" smtClean="0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7C95C041-3912-48C6-BA31-C8EEA2D9CB27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ED36ED-5D0D-4E22-9088-495573ADF606}" type="datetimeFigureOut">
              <a:rPr lang="cs-CZ" smtClean="0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9BE7F9-3A97-4ACA-A093-4279A03126FA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4A7FF4-1177-4540-B4DD-7162DB68C4CA}" type="datetimeFigureOut">
              <a:rPr lang="cs-CZ" smtClean="0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6FCFD1-89A8-4C52-83DE-46405426F260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B03EF5-1526-45AE-ADE7-18DB2FAD49D3}" type="datetimeFigureOut">
              <a:rPr lang="cs-CZ" smtClean="0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DE414EC7-E4CA-45D5-8403-AF9CA7D86172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5C9CEB9-9555-4A64-BD72-A344913F9CB8}" type="datetimeFigureOut">
              <a:rPr lang="cs-CZ" smtClean="0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D38010-E641-4CF9-B112-54E0E95E1CFF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3F4C3D-26E3-48D4-90C8-7661D7CD2106}" type="datetimeFigureOut">
              <a:rPr lang="cs-CZ" smtClean="0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03ABDC-C163-4F1F-8439-11C7B80A0222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068E70-1371-4DF6-9108-3E576583DD00}" type="datetimeFigureOut">
              <a:rPr lang="cs-CZ" smtClean="0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2DF8ABC7-C0A2-4EBF-B5E7-932EE1F3C283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3D8699-062C-42BE-BE51-B5EB3223532C}" type="datetimeFigureOut">
              <a:rPr lang="cs-CZ" smtClean="0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6FF058-9E34-490B-A77C-21C3EA133803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B8A861-E8AF-4C7C-A989-A0A44B0FB9D8}" type="datetimeFigureOut">
              <a:rPr lang="cs-CZ" smtClean="0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24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D34162-E7CE-42A5-A7E8-FF5CF7315024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F55FEA-DD16-4557-A9AB-86981617DE1C}" type="datetimeFigureOut">
              <a:rPr lang="cs-CZ" smtClean="0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755E75-C07F-4E90-A399-C37BEC297C06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dirty="0" smtClean="0"/>
              <a:t>Kliknutím na ikonu přidáte obrázek.</a:t>
            </a:r>
            <a:endParaRPr kumimoji="0" lang="en-US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A2DAB-410F-4B17-AF80-799F4BE548C0}" type="datetimeFigureOut">
              <a:rPr lang="cs-CZ" smtClean="0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E4D050-C2F1-4DB2-A4BB-237268A741EB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3A8DCFE-3DE7-4362-86C6-1BF678EDBFC2}" type="datetimeFigureOut">
              <a:rPr lang="cs-CZ" smtClean="0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F9F4E43-0920-42BA-ACC1-B4BD352CDEC0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VY_12_INOVACE_01B_29_b_Smrt%20kr&#225;sn&#253;ch%20srnc&#367;.doc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tapavel.cz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2740981"/>
              </p:ext>
            </p:extLst>
          </p:nvPr>
        </p:nvGraphicFramePr>
        <p:xfrm>
          <a:off x="614363" y="2816225"/>
          <a:ext cx="8137525" cy="26926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088"/>
                <a:gridCol w="6196437"/>
              </a:tblGrid>
              <a:tr h="8639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sz="1800" dirty="0"/>
                    </a:p>
                  </a:txBody>
                  <a:tcPr marL="91447" marR="91447" marT="45712" marB="45712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marL="91447" marR="91447" marT="45712" marB="45712" anchor="ctr"/>
                </a:tc>
              </a:tr>
              <a:tr h="365693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7" marR="91447" marT="45712" marB="45712"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PaedDr. Jan Micka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7" marR="91447" marT="45712" marB="45712" anchor="ctr"/>
                </a:tc>
              </a:tr>
              <a:tr h="365693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7" marR="91447" marT="45712" marB="45712"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VY_12_INOVACE_01B_29_Ota Pavel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7" marR="91447" marT="45712" marB="45712" anchor="ctr"/>
                </a:tc>
              </a:tr>
              <a:tr h="365693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7" marR="91447" marT="45712" marB="4571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</a:rPr>
                        <a:t>Česká literatura 20. století</a:t>
                      </a:r>
                    </a:p>
                  </a:txBody>
                  <a:tcPr marL="91447" marR="91447" marT="45712" marB="45712" anchor="ctr"/>
                </a:tc>
              </a:tr>
              <a:tr h="365693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7" marR="91447" marT="45712" marB="45712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7" marR="91447" marT="45712" marB="45712" anchor="ctr"/>
                </a:tc>
              </a:tr>
              <a:tr h="365693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7" marR="91447" marT="45712" marB="45712"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11. 3. 2013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7" marR="91447" marT="45712" marB="45712" anchor="ctr"/>
                </a:tc>
              </a:tr>
            </a:tbl>
          </a:graphicData>
        </a:graphic>
      </p:graphicFrame>
      <p:pic>
        <p:nvPicPr>
          <p:cNvPr id="3097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613" y="908050"/>
            <a:ext cx="5407025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927350"/>
            <a:ext cx="64928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Další knihy období normalizace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Pavlovy povídky vycházely v dalších letech v různě pojmenovaných výborech. Např.:</a:t>
            </a:r>
          </a:p>
          <a:p>
            <a:r>
              <a:rPr lang="cs-CZ" dirty="0" smtClean="0"/>
              <a:t>Fialový poustevník – 1977</a:t>
            </a:r>
          </a:p>
          <a:p>
            <a:r>
              <a:rPr lang="cs-CZ" dirty="0" smtClean="0"/>
              <a:t>Velký vodní tulák – 1980</a:t>
            </a:r>
          </a:p>
          <a:p>
            <a:r>
              <a:rPr lang="cs-CZ" dirty="0" smtClean="0"/>
              <a:t>Zlatí úhoři – 1985</a:t>
            </a:r>
          </a:p>
          <a:p>
            <a:r>
              <a:rPr lang="cs-CZ" dirty="0" smtClean="0"/>
              <a:t>Mám rád tu řeku - 1989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82861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Pavlovy prózy a film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sportovní tematika:</a:t>
            </a:r>
          </a:p>
          <a:p>
            <a:pPr marL="0" indent="0">
              <a:buNone/>
            </a:pPr>
            <a:r>
              <a:rPr lang="cs-CZ" dirty="0" smtClean="0"/>
              <a:t>Poslední etapa (r. Ondráček), Pohár za první poločas (r. Pokorný), Čestné kolo (r. </a:t>
            </a:r>
            <a:r>
              <a:rPr lang="cs-CZ" dirty="0" err="1" smtClean="0"/>
              <a:t>Moskalyk</a:t>
            </a:r>
            <a:r>
              <a:rPr lang="cs-CZ" dirty="0" smtClean="0"/>
              <a:t>)</a:t>
            </a:r>
          </a:p>
          <a:p>
            <a:r>
              <a:rPr lang="cs-CZ" dirty="0" smtClean="0"/>
              <a:t>nejúspěšnější:</a:t>
            </a:r>
          </a:p>
          <a:p>
            <a:pPr marL="0" indent="0">
              <a:buNone/>
            </a:pPr>
            <a:r>
              <a:rPr lang="cs-CZ" dirty="0" smtClean="0"/>
              <a:t>Zlatí úhoři – 1979 (r. Kachyňa) – v roli tatínka V. Menšík</a:t>
            </a:r>
          </a:p>
          <a:p>
            <a:pPr marL="0" indent="0">
              <a:buNone/>
            </a:pPr>
            <a:r>
              <a:rPr lang="cs-CZ" dirty="0" smtClean="0"/>
              <a:t>Smrt krásných srnců – 1987 (r. Kachyňa) – v roli tatínka K. Heřmánek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12796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pracovní list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hlinkClick r:id="rId2" action="ppaction://hlinkfile"/>
              </a:rPr>
              <a:t>VY_12_INOVACE_01B_29_b_Smrt krásných srnců.docx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617032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bdélník 1"/>
          <p:cNvSpPr>
            <a:spLocks noChangeArrowheads="1"/>
          </p:cNvSpPr>
          <p:nvPr/>
        </p:nvSpPr>
        <p:spPr bwMode="auto">
          <a:xfrm>
            <a:off x="611188" y="333375"/>
            <a:ext cx="82089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CITACE A PRAMENY</a:t>
            </a:r>
            <a:endParaRPr lang="cs-CZ" sz="3600" b="1" dirty="0">
              <a:latin typeface="Calibri" pitchFamily="34" charset="0"/>
            </a:endParaRPr>
          </a:p>
        </p:txBody>
      </p:sp>
      <p:sp>
        <p:nvSpPr>
          <p:cNvPr id="5123" name="Obdélník 2"/>
          <p:cNvSpPr>
            <a:spLocks noChangeArrowheads="1"/>
          </p:cNvSpPr>
          <p:nvPr/>
        </p:nvSpPr>
        <p:spPr bwMode="auto">
          <a:xfrm>
            <a:off x="593712" y="836712"/>
            <a:ext cx="792162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cs-CZ" sz="1400" dirty="0" smtClean="0">
                <a:effectLst/>
              </a:rPr>
              <a:t>JANOUŠEK, Pavel a kol. </a:t>
            </a:r>
            <a:r>
              <a:rPr lang="cs-CZ" sz="1400" i="1" dirty="0" smtClean="0">
                <a:effectLst/>
              </a:rPr>
              <a:t>Slovník českých spisovatelů od roku 1945</a:t>
            </a:r>
            <a:r>
              <a:rPr lang="cs-CZ" sz="1400" dirty="0" smtClean="0">
                <a:effectLst/>
              </a:rPr>
              <a:t>. Praha: Brána, 1995, ISBN 80-85946-16-5. </a:t>
            </a:r>
          </a:p>
          <a:p>
            <a:r>
              <a:rPr lang="cs-CZ" sz="1400" dirty="0"/>
              <a:t>LUSTIG, Arnošt. </a:t>
            </a:r>
            <a:r>
              <a:rPr lang="cs-CZ" sz="1400" i="1" dirty="0"/>
              <a:t>Okamžiky</a:t>
            </a:r>
            <a:r>
              <a:rPr lang="cs-CZ" sz="1400" dirty="0"/>
              <a:t>. Praha: Nakladatelství Andrej Šťastný, 2003, ISBN </a:t>
            </a:r>
            <a:r>
              <a:rPr lang="cs-CZ" sz="1400" dirty="0" smtClean="0"/>
              <a:t>80-903116-9-5.</a:t>
            </a:r>
          </a:p>
          <a:p>
            <a:r>
              <a:rPr lang="cs-CZ" sz="1400" dirty="0"/>
              <a:t>PAVEL, Ota. </a:t>
            </a:r>
            <a:r>
              <a:rPr lang="cs-CZ" sz="1400" i="1" dirty="0"/>
              <a:t>Smrt krásných srnců. Jak jsem potkal ryby.</a:t>
            </a:r>
            <a:r>
              <a:rPr lang="cs-CZ" sz="1400" dirty="0"/>
              <a:t>. Praha: Olympia, </a:t>
            </a:r>
            <a:r>
              <a:rPr lang="cs-CZ" sz="1400" dirty="0" smtClean="0"/>
              <a:t>1981</a:t>
            </a:r>
            <a:r>
              <a:rPr lang="cs-CZ" sz="1400" dirty="0"/>
              <a:t>.</a:t>
            </a:r>
            <a:r>
              <a:rPr lang="cs-CZ" sz="1400" dirty="0" smtClean="0"/>
              <a:t> </a:t>
            </a:r>
          </a:p>
          <a:p>
            <a:r>
              <a:rPr lang="cs-CZ" sz="1400" dirty="0">
                <a:hlinkClick r:id="rId3"/>
              </a:rPr>
              <a:t>http://www.otapavel.cz</a:t>
            </a:r>
            <a:r>
              <a:rPr lang="cs-CZ" sz="1400" dirty="0" smtClean="0">
                <a:hlinkClick r:id="rId3"/>
              </a:rPr>
              <a:t>/</a:t>
            </a:r>
            <a:endParaRPr lang="cs-CZ" sz="1400" dirty="0" smtClean="0"/>
          </a:p>
          <a:p>
            <a:r>
              <a:rPr lang="cs-CZ" sz="1400" dirty="0"/>
              <a:t>Foto: archiv autora</a:t>
            </a:r>
          </a:p>
          <a:p>
            <a:endParaRPr lang="cs-CZ" sz="1400" dirty="0" smtClean="0"/>
          </a:p>
          <a:p>
            <a:endParaRPr lang="cs-CZ" sz="1400" dirty="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099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9291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Materiál je určen pro interaktivní výuku.</a:t>
            </a:r>
          </a:p>
          <a:p>
            <a:pPr marL="0" indent="0">
              <a:buNone/>
            </a:pP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Prezentace představí žákům osobnost Oty Pavla a jeho dílo. Na jeho díle se pokusí  charakterizovat vývoj české literatury od 60. let  po rozdělení české literatury v období normalizace . Zaměří se na knihy vydané v období počátku normalizace, zejména na  sbírku povídek Smrt krásných srnců.</a:t>
            </a:r>
          </a:p>
          <a:p>
            <a:pPr marL="0" indent="0">
              <a:buFont typeface="Arial" charset="0"/>
              <a:buNone/>
            </a:pPr>
            <a:r>
              <a:rPr lang="cs-CZ" sz="2000" dirty="0">
                <a:solidFill>
                  <a:schemeClr val="tx1"/>
                </a:solidFill>
                <a:latin typeface="Calibri" pitchFamily="34" charset="0"/>
              </a:rPr>
              <a:t>Součástí DUM je pracovní list s textem z této knihy a úkoly pro práci s tímto textem. Tento pracovní list je možno tradičně vytisknout a použít v papírové podobě, nebo inovativně promítnout v hodině, případně předat žákům k domácí přípravě např. prostřednictvím internetového úložiště. V případě práce s elektronickou podobou textu lze pracovat s textem přímo na tabuli (podtrhávání, zvýrazňování pojmů, figur, označení správné odpovědi </a:t>
            </a: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a</a:t>
            </a: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pod.).  </a:t>
            </a:r>
            <a:endParaRPr lang="cs-CZ" sz="2000" dirty="0">
              <a:solidFill>
                <a:schemeClr val="tx1"/>
              </a:solidFill>
              <a:latin typeface="Calibri" pitchFamily="34" charset="0"/>
            </a:endParaRPr>
          </a:p>
          <a:p>
            <a:pPr marL="0" indent="0">
              <a:buFont typeface="Arial" charset="0"/>
              <a:buNone/>
            </a:pPr>
            <a:r>
              <a:rPr lang="cs-CZ" sz="2000" dirty="0">
                <a:solidFill>
                  <a:schemeClr val="tx1"/>
                </a:solidFill>
                <a:latin typeface="Calibri" pitchFamily="34" charset="0"/>
              </a:rPr>
              <a:t>Součástí práce s DUM je také zapojení žáků do vyhledávání informací na internetu o některých zmíněných skutečnostech.</a:t>
            </a:r>
          </a:p>
          <a:p>
            <a:pPr marL="0" indent="0">
              <a:buFont typeface="Arial" charset="0"/>
              <a:buNone/>
            </a:pPr>
            <a:r>
              <a:rPr lang="cs-CZ" sz="2000" dirty="0">
                <a:solidFill>
                  <a:schemeClr val="tx1"/>
                </a:solidFill>
                <a:latin typeface="Calibri" pitchFamily="34" charset="0"/>
              </a:rPr>
              <a:t>DUM je určen pro žáky 4. ročníku čtyřletého a 6. ročníku šestiletého studia.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ota</a:t>
            </a:r>
            <a:r>
              <a:rPr lang="cs-CZ" dirty="0" smtClean="0"/>
              <a:t> </a:t>
            </a:r>
            <a:r>
              <a:rPr lang="cs-CZ" dirty="0" err="1" smtClean="0"/>
              <a:t>pavel</a:t>
            </a:r>
            <a:endParaRPr lang="cs-CZ" sz="28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95536" y="3861048"/>
            <a:ext cx="8458200" cy="914400"/>
          </a:xfrm>
        </p:spPr>
        <p:txBody>
          <a:bodyPr/>
          <a:lstStyle/>
          <a:p>
            <a:r>
              <a:rPr lang="cs-CZ" dirty="0" smtClean="0"/>
              <a:t>Život a dílo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OTA Pavel (</a:t>
            </a:r>
            <a:r>
              <a:rPr lang="cs-CZ" dirty="0" err="1" smtClean="0"/>
              <a:t>vl</a:t>
            </a:r>
            <a:r>
              <a:rPr lang="cs-CZ" dirty="0" smtClean="0"/>
              <a:t>. </a:t>
            </a:r>
            <a:r>
              <a:rPr lang="cs-CZ" dirty="0" err="1" smtClean="0"/>
              <a:t>jm</a:t>
            </a:r>
            <a:r>
              <a:rPr lang="cs-CZ" dirty="0" smtClean="0"/>
              <a:t>. </a:t>
            </a:r>
            <a:r>
              <a:rPr lang="cs-CZ" dirty="0" err="1" smtClean="0"/>
              <a:t>otto</a:t>
            </a:r>
            <a:r>
              <a:rPr lang="cs-CZ" dirty="0" smtClean="0"/>
              <a:t> </a:t>
            </a:r>
            <a:r>
              <a:rPr lang="cs-CZ" dirty="0" err="1" smtClean="0"/>
              <a:t>popper</a:t>
            </a:r>
            <a:r>
              <a:rPr lang="cs-CZ" dirty="0" smtClean="0"/>
              <a:t>)</a:t>
            </a:r>
            <a:br>
              <a:rPr lang="cs-CZ" dirty="0" smtClean="0"/>
            </a:br>
            <a:r>
              <a:rPr lang="cs-CZ" dirty="0" smtClean="0"/>
              <a:t>1930 - 1973</a:t>
            </a:r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624688"/>
            <a:ext cx="7380312" cy="523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28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260648"/>
            <a:ext cx="5250592" cy="642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726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 životopisné  údaje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Narozen 2. 7. 1930 v Praze ve smíšené rodině, otec Leo </a:t>
            </a:r>
            <a:r>
              <a:rPr lang="cs-CZ" dirty="0" err="1" smtClean="0"/>
              <a:t>Popper</a:t>
            </a:r>
            <a:endParaRPr lang="cs-CZ" dirty="0" smtClean="0"/>
          </a:p>
          <a:p>
            <a:r>
              <a:rPr lang="cs-CZ" dirty="0" smtClean="0"/>
              <a:t>1945 – 1947 – obchodní škola</a:t>
            </a:r>
          </a:p>
          <a:p>
            <a:r>
              <a:rPr lang="cs-CZ" dirty="0" smtClean="0"/>
              <a:t>1949 – sport. redaktor v Čs. rozhlasu</a:t>
            </a:r>
          </a:p>
          <a:p>
            <a:r>
              <a:rPr lang="cs-CZ" dirty="0" smtClean="0"/>
              <a:t>2. pol. 50. let – </a:t>
            </a:r>
            <a:r>
              <a:rPr lang="cs-CZ" dirty="0" err="1" smtClean="0"/>
              <a:t>red</a:t>
            </a:r>
            <a:r>
              <a:rPr lang="cs-CZ" dirty="0" smtClean="0"/>
              <a:t>. čas. Stadion, Čs. voják</a:t>
            </a:r>
          </a:p>
          <a:p>
            <a:r>
              <a:rPr lang="cs-CZ" dirty="0" smtClean="0"/>
              <a:t>1964 – propuknutí duševní choroby</a:t>
            </a:r>
          </a:p>
          <a:p>
            <a:r>
              <a:rPr lang="cs-CZ" dirty="0" smtClean="0"/>
              <a:t>1966 – invalidní důchod</a:t>
            </a:r>
          </a:p>
          <a:p>
            <a:r>
              <a:rPr lang="cs-CZ" dirty="0" smtClean="0"/>
              <a:t>Umírá 31. 3. 1973 v Praze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13495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knihy se sportovní tematikou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Dukla mezi mrakodrapy – 1964</a:t>
            </a:r>
          </a:p>
          <a:p>
            <a:r>
              <a:rPr lang="cs-CZ" dirty="0" smtClean="0"/>
              <a:t>Plná bedna šampaňského – 1967</a:t>
            </a:r>
          </a:p>
          <a:p>
            <a:r>
              <a:rPr lang="cs-CZ" dirty="0" smtClean="0"/>
              <a:t>Pohár od pánaboha – 1971</a:t>
            </a:r>
          </a:p>
          <a:p>
            <a:r>
              <a:rPr lang="cs-CZ" dirty="0" smtClean="0"/>
              <a:t>Syn celerového krále – 1972</a:t>
            </a:r>
          </a:p>
          <a:p>
            <a:r>
              <a:rPr lang="cs-CZ" dirty="0" smtClean="0"/>
              <a:t>Pohádka o Raškovi - 1972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04931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autobiografické a rodinné příběhy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dirty="0" smtClean="0"/>
              <a:t>1971 – Smrt krásných srnců</a:t>
            </a:r>
          </a:p>
          <a:p>
            <a:r>
              <a:rPr lang="cs-CZ" dirty="0" smtClean="0"/>
              <a:t>1974  Jak jsem potkal ryby</a:t>
            </a:r>
          </a:p>
          <a:p>
            <a:endParaRPr lang="cs-CZ" dirty="0"/>
          </a:p>
          <a:p>
            <a:r>
              <a:rPr lang="cs-CZ" dirty="0" smtClean="0"/>
              <a:t>obě knihy vyšly v oficiálních </a:t>
            </a:r>
            <a:r>
              <a:rPr lang="cs-CZ" dirty="0" err="1" smtClean="0"/>
              <a:t>nakladat</a:t>
            </a:r>
            <a:r>
              <a:rPr lang="cs-CZ" dirty="0" smtClean="0"/>
              <a:t>., nicméně jedna povídka (Běh Prahou) byla cenzurou zakázána a šířila se jen v opisech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b="1" dirty="0" smtClean="0"/>
              <a:t>ÚKOL: zjisti co nejvíc informací o samizdatu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xmlns="" val="198740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smrt krásných srnců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hl. postavy: tatínek Leo, maminka Hermína, bratři Jiří, Hugo a vypravěč Ota</a:t>
            </a:r>
          </a:p>
          <a:p>
            <a:r>
              <a:rPr lang="cs-CZ" dirty="0" smtClean="0"/>
              <a:t>prostředí: hlavně Křivoklátsko (Branov) a Buštěhrad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10310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415</TotalTime>
  <Words>571</Words>
  <Application>Microsoft Office PowerPoint</Application>
  <PresentationFormat>Předvádění na obrazovce (4:3)</PresentationFormat>
  <Paragraphs>69</Paragraphs>
  <Slides>13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Cesta</vt:lpstr>
      <vt:lpstr>Snímek 1</vt:lpstr>
      <vt:lpstr>ANOTACE</vt:lpstr>
      <vt:lpstr>ota pavel</vt:lpstr>
      <vt:lpstr>OTA Pavel (vl. jm. otto popper) 1930 - 1973</vt:lpstr>
      <vt:lpstr>Snímek 5</vt:lpstr>
      <vt:lpstr>Základní  životopisné  údaje</vt:lpstr>
      <vt:lpstr>knihy se sportovní tematikou</vt:lpstr>
      <vt:lpstr>autobiografické a rodinné příběhy</vt:lpstr>
      <vt:lpstr>smrt krásných srnců</vt:lpstr>
      <vt:lpstr>Další knihy období normalizace</vt:lpstr>
      <vt:lpstr>Pavlovy prózy a film</vt:lpstr>
      <vt:lpstr>pracovní list</vt:lpstr>
      <vt:lpstr>Snímek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pc</dc:creator>
  <cp:lastModifiedBy>Dum</cp:lastModifiedBy>
  <cp:revision>46</cp:revision>
  <dcterms:created xsi:type="dcterms:W3CDTF">2013-03-13T08:15:55Z</dcterms:created>
  <dcterms:modified xsi:type="dcterms:W3CDTF">2014-01-29T16:08:05Z</dcterms:modified>
</cp:coreProperties>
</file>