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7" r:id="rId3"/>
    <p:sldId id="260" r:id="rId4"/>
    <p:sldId id="268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394D548-78A5-4969-823D-3D666F0E38DA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1E4C415-C853-4FCE-8526-0E2858FE1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defRPr/>
            </a:pPr>
            <a:fld id="{EC09E705-58ED-4769-AC49-6809E90EC3C2}" type="slidenum">
              <a:rPr lang="cs-CZ" smtClean="0">
                <a:latin typeface="Calibri" pitchFamily="34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defRPr/>
            </a:pPr>
            <a:fld id="{10897B92-A5A5-4941-98E8-10DF8BB44F48}" type="slidenum">
              <a:rPr lang="cs-CZ" smtClean="0">
                <a:latin typeface="Calibri" pitchFamily="34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defRPr/>
            </a:pPr>
            <a:fld id="{AE67C6AB-33EA-46BB-BD52-A806A8F2E606}" type="slidenum">
              <a:rPr lang="cs-CZ" smtClean="0">
                <a:latin typeface="Calibri" pitchFamily="34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defRPr/>
            </a:pPr>
            <a:fld id="{1F0BCC31-2013-46AC-BDA2-F5343EDEBEC9}" type="slidenum">
              <a:rPr lang="cs-CZ" smtClean="0">
                <a:latin typeface="Calibri" pitchFamily="34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81958-BAD1-424D-8A2D-DD7A48EC6408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676AF-2172-47F9-BD74-62DCE2553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C9EBC-DACF-4DE4-8429-461340BFD6ED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D24E-AC40-4D52-BDDE-AFBB77EB4A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18E09-E929-4534-9BD5-01D2FAC80213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D5CB0-FF09-4AB3-AA44-62D15F37DC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7DAFF-819E-4498-9B47-89AD29BE0A9B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27D05-E941-4601-9253-162EC72952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595A8-4C34-4B50-8C0C-7E5A00E66BC1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C6891-4272-4A58-B611-1B99D776C5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E26EC-89E2-4356-9BC4-B441B4E548F8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1483C-4B9B-4314-933C-FAD066A52A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004D5-0A15-44F5-8DF3-67988DC3E2B8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CFC7B-D26D-4942-9F83-545A19A5F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E9511-CCD7-4591-B6E9-8B9E480531E9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31062-980A-4317-9EE5-B842C7059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417EE-ED29-4B39-8936-403B269C23AB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4A9FB-2720-4123-BFD1-BA568E3B08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CBAE3-46F7-4FDB-969B-4C8B98104A93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F4EB7-E06B-46BC-AC8F-BB139D759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AC223-18B4-421D-8604-EC2A62F7BBB7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6F2F5-05E3-46CF-AA9C-4B83155F52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E0E4B94F-0389-492B-8D8A-3083E232D065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E7D1602-0811-4788-978C-36A7CDD281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43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relkryl.cz/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00" name="Group 28"/>
          <p:cNvGraphicFramePr>
            <a:graphicFrameLocks noGrp="1"/>
          </p:cNvGraphicFramePr>
          <p:nvPr/>
        </p:nvGraphicFramePr>
        <p:xfrm>
          <a:off x="614363" y="2816225"/>
          <a:ext cx="8137525" cy="2692400"/>
        </p:xfrm>
        <a:graphic>
          <a:graphicData uri="http://schemas.openxmlformats.org/drawingml/2006/table">
            <a:tbl>
              <a:tblPr/>
              <a:tblGrid>
                <a:gridCol w="1941512"/>
                <a:gridCol w="6196013"/>
              </a:tblGrid>
              <a:tr h="863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ŠKOLA: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Palatino Linotype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Palatino Linotype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charset="0"/>
                        </a:rPr>
                        <a:t>Mgr. Ilona Micková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NÁZEV: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VY_12_INOVACE_01A_20 _Karel Kryl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TEMA: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charset="0"/>
                        </a:rPr>
                        <a:t>Česká literatura 20.století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ČÍSLO PROJEKTU: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CZ.1.07/1.5.00/34.0816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DATUM TVORBY: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2. 2. 2013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929188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Tento materiál je určen pro interaktivní výuku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V daných pracovních listech jsou vybrány ukázky z díla Karla Kryla. Studenti na  základě textů a znalostí analyzují po stránce obsahové a jazykové dané ukázky. Vhodné je poslechnout si Krylovy texty zhudebněné.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S prezentací je možno inovativně  pracovat na tabuli s fixem nebo na interaktivní tabuli pomocí elektronického pera, případně přímo v počítači. Texty je možno  žákům vytisknout v papírové podobě a pracovat s nimi.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Materiál je určen pro žáky 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4. ročníku 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SŠ.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/>
          </p:cNvSpPr>
          <p:nvPr>
            <p:ph type="title" idx="4294967295"/>
          </p:nvPr>
        </p:nvSpPr>
        <p:spPr bwMode="auto">
          <a:xfrm>
            <a:off x="395288" y="0"/>
            <a:ext cx="8137525" cy="1628775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/>
                <a:latin typeface="Arial" charset="0"/>
              </a:rPr>
              <a:t>Karel Kryl</a:t>
            </a:r>
            <a:br>
              <a:rPr lang="cs-CZ" smtClean="0">
                <a:effectLst/>
                <a:latin typeface="Arial" charset="0"/>
              </a:rPr>
            </a:br>
            <a:r>
              <a:rPr lang="cs-CZ" smtClean="0">
                <a:effectLst/>
                <a:latin typeface="Arial" charset="0"/>
              </a:rPr>
              <a:t>12.4.1944 – 3.3.1994</a:t>
            </a:r>
          </a:p>
        </p:txBody>
      </p:sp>
      <p:pic>
        <p:nvPicPr>
          <p:cNvPr id="5123" name="Picture 7" descr="kryl"/>
          <p:cNvPicPr>
            <a:picLocks noChangeAspect="1" noChangeArrowheads="1"/>
          </p:cNvPicPr>
          <p:nvPr>
            <p:ph type="body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63713" y="1557338"/>
            <a:ext cx="4586287" cy="4967287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/>
          </p:cNvSpPr>
          <p:nvPr>
            <p:ph type="ctrTitle"/>
          </p:nvPr>
        </p:nvSpPr>
        <p:spPr bwMode="auto">
          <a:xfrm>
            <a:off x="611188" y="476250"/>
            <a:ext cx="7772400" cy="1512888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l" eaLnBrk="1" hangingPunct="1">
              <a:lnSpc>
                <a:spcPts val="5800"/>
              </a:lnSpc>
            </a:pPr>
            <a:r>
              <a:rPr lang="cs-CZ" sz="2000" smtClean="0">
                <a:effectLst/>
                <a:latin typeface="Arial" charset="0"/>
              </a:rPr>
              <a:t>Prostudujte následující internetovou stránku a doplňte informace</a:t>
            </a:r>
            <a:br>
              <a:rPr lang="cs-CZ" sz="2000" smtClean="0">
                <a:effectLst/>
                <a:latin typeface="Arial" charset="0"/>
              </a:rPr>
            </a:br>
            <a:r>
              <a:rPr lang="cs-CZ" sz="2000" smtClean="0">
                <a:effectLst/>
                <a:latin typeface="Arial" charset="0"/>
              </a:rPr>
              <a:t>o autorovi a jeho tvorbě. </a:t>
            </a:r>
          </a:p>
        </p:txBody>
      </p:sp>
      <p:sp>
        <p:nvSpPr>
          <p:cNvPr id="6147" name="Rectangle 5"/>
          <p:cNvSpPr>
            <a:spLocks noGrp="1"/>
          </p:cNvSpPr>
          <p:nvPr>
            <p:ph type="subTitle" idx="1"/>
          </p:nvPr>
        </p:nvSpPr>
        <p:spPr>
          <a:xfrm>
            <a:off x="468313" y="2060575"/>
            <a:ext cx="6400800" cy="1752600"/>
          </a:xfrm>
        </p:spPr>
        <p:txBody>
          <a:bodyPr/>
          <a:lstStyle/>
          <a:p>
            <a:pPr algn="l" eaLnBrk="1" hangingPunct="1"/>
            <a:r>
              <a:rPr lang="cs-CZ" smtClean="0">
                <a:solidFill>
                  <a:srgbClr val="7F7F7F"/>
                </a:solidFill>
                <a:latin typeface="Arial" charset="0"/>
                <a:hlinkClick r:id="rId2"/>
              </a:rPr>
              <a:t>http://www.karelkryl.cz/</a:t>
            </a:r>
            <a:endParaRPr lang="cs-CZ" smtClean="0">
              <a:solidFill>
                <a:srgbClr val="7F7F7F"/>
              </a:solidFill>
              <a:latin typeface="Arial" charset="0"/>
            </a:endParaRPr>
          </a:p>
          <a:p>
            <a:pPr algn="l" eaLnBrk="1" hangingPunct="1"/>
            <a:endParaRPr lang="cs-CZ" smtClean="0">
              <a:solidFill>
                <a:srgbClr val="7F7F7F"/>
              </a:solidFill>
              <a:latin typeface="Arial" charset="0"/>
            </a:endParaRPr>
          </a:p>
          <a:p>
            <a:pPr algn="l" eaLnBrk="1" hangingPunct="1"/>
            <a:r>
              <a:rPr lang="cs-CZ" smtClean="0">
                <a:solidFill>
                  <a:schemeClr val="tx1"/>
                </a:solidFill>
                <a:latin typeface="Arial" charset="0"/>
              </a:rPr>
              <a:t>Poslechněte si některou z Krylových písní</a:t>
            </a:r>
            <a:r>
              <a:rPr lang="cs-CZ" smtClean="0">
                <a:solidFill>
                  <a:srgbClr val="7F7F7F"/>
                </a:solidFill>
                <a:latin typeface="Arial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/>
          </p:cNvSpPr>
          <p:nvPr>
            <p:ph type="title"/>
          </p:nvPr>
        </p:nvSpPr>
        <p:spPr bwMode="auto">
          <a:xfrm>
            <a:off x="1116013" y="0"/>
            <a:ext cx="7570787" cy="69215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/>
                <a:latin typeface="Arial" charset="0"/>
              </a:rPr>
              <a:t>Anděl</a:t>
            </a:r>
          </a:p>
        </p:txBody>
      </p:sp>
      <p:sp>
        <p:nvSpPr>
          <p:cNvPr id="7171" name="Rectangle 5"/>
          <p:cNvSpPr>
            <a:spLocks noGrp="1"/>
          </p:cNvSpPr>
          <p:nvPr>
            <p:ph type="body" sz="half" idx="4294967295"/>
          </p:nvPr>
        </p:nvSpPr>
        <p:spPr>
          <a:xfrm>
            <a:off x="323850" y="549275"/>
            <a:ext cx="4171950" cy="55768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Z</a:t>
            </a:r>
            <a:r>
              <a:rPr lang="cs-CZ" sz="1400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rozmlácenýho kostela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v krabici s kusem mýdla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přinesl jsem si anděla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Polámali mu křídla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Díval se na mě oddaně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já měl jsem trochu trému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tak vtiskl jsem mu do dlaně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lahvičku od parfému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proto prosím věř mi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chtěl jsem ho žádat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aby mi mezi dveřmi pomohl hádat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co mě čeká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nemine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co mě čeká a nemine </a:t>
            </a:r>
          </a:p>
        </p:txBody>
      </p:sp>
      <p:sp>
        <p:nvSpPr>
          <p:cNvPr id="7172" name="Rectangle 6"/>
          <p:cNvSpPr>
            <a:spLocks noGrp="1"/>
          </p:cNvSpPr>
          <p:nvPr>
            <p:ph type="body" sz="half" idx="2"/>
          </p:nvPr>
        </p:nvSpPr>
        <p:spPr>
          <a:xfrm>
            <a:off x="4572000" y="620713"/>
            <a:ext cx="4038600" cy="55435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Pak hlídali jsme oblohu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pozorujíce ptáky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debatujíce o Bohu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hraní na vojáky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Do tváře jsem mu neviděl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pokoušel se ji schovat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To asi ptákům záviděl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že mohou poletovat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(...)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Když novinky mi sděloval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u okna do ložnice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já křídla jsem mu ukoval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 z mosazné nábojnice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tak jsem pozbyl anděla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 on oknem odletěl mi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avšak přítel prý mi udělá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nového z mojí helmy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proto prosím věř mi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chtěl jsem ho žádat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(....)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8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/>
                <a:latin typeface="Arial" charset="0"/>
              </a:rPr>
              <a:t>Otázky k textu Anděl</a:t>
            </a:r>
            <a:br>
              <a:rPr lang="cs-CZ" smtClean="0">
                <a:effectLst/>
                <a:latin typeface="Arial" charset="0"/>
              </a:rPr>
            </a:br>
            <a:endParaRPr lang="cs-CZ" smtClean="0">
              <a:effectLst/>
              <a:latin typeface="Arial" charset="0"/>
            </a:endParaRPr>
          </a:p>
        </p:txBody>
      </p:sp>
      <p:sp>
        <p:nvSpPr>
          <p:cNvPr id="8195" name="Rectangle 9"/>
          <p:cNvSpPr>
            <a:spLocks noGrp="1"/>
          </p:cNvSpPr>
          <p:nvPr>
            <p:ph type="body" idx="1"/>
          </p:nvPr>
        </p:nvSpPr>
        <p:spPr>
          <a:xfrm>
            <a:off x="323850" y="1412875"/>
            <a:ext cx="8218488" cy="4568825"/>
          </a:xfrm>
        </p:spPr>
        <p:txBody>
          <a:bodyPr/>
          <a:lstStyle/>
          <a:p>
            <a:pPr marL="457200" indent="-457200" eaLnBrk="1" hangingPunct="1">
              <a:buFont typeface="Arial" charset="0"/>
              <a:buAutoNum type="arabicParenR"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Interpretujte báseň</a:t>
            </a:r>
          </a:p>
          <a:p>
            <a:pPr marL="457200" indent="-457200" eaLnBrk="1" hangingPunct="1">
              <a:buFont typeface="Arial" charset="0"/>
              <a:buAutoNum type="arabicParenR"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Na jakou 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situaci (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časové období) reaguje?</a:t>
            </a:r>
          </a:p>
          <a:p>
            <a:pPr marL="457200" indent="-457200" eaLnBrk="1" hangingPunct="1">
              <a:buFont typeface="Arial" charset="0"/>
              <a:buAutoNum type="arabicParenR"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V textu podtrhněte slova, která mají souvislost s tímto obdobím.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4) Co autor naznačuje ve čtvrtém verši první sloky?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5) Označte, v jaké části textu se autor obrací na čtenáře?</a:t>
            </a:r>
          </a:p>
          <a:p>
            <a:pPr marL="457200" indent="-457200" eaLnBrk="1" hangingPunct="1">
              <a:buFont typeface="Arial" charset="0"/>
              <a:buAutoNum type="arabicParenR" startAt="6"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Jazyková rovina textu: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 -podtrhněte básnickou figuru a pojmenujte ji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 -v první sloce vyznačte do textu rýmové schéma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 -vyznačte v textu tvar přechodníku (určete jeho druh)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dirty="0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5"/>
          <p:cNvSpPr>
            <a:spLocks noGrp="1"/>
          </p:cNvSpPr>
          <p:nvPr>
            <p:ph type="title"/>
          </p:nvPr>
        </p:nvSpPr>
        <p:spPr bwMode="auto">
          <a:xfrm>
            <a:off x="250825" y="0"/>
            <a:ext cx="8302625" cy="69215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200" smtClean="0">
                <a:effectLst/>
              </a:rPr>
              <a:t>Píseň neznámého vojína</a:t>
            </a:r>
          </a:p>
        </p:txBody>
      </p:sp>
      <p:sp>
        <p:nvSpPr>
          <p:cNvPr id="9219" name="Rectangle 6"/>
          <p:cNvSpPr>
            <a:spLocks noGrp="1"/>
          </p:cNvSpPr>
          <p:nvPr>
            <p:ph type="body" sz="half" idx="4294967295"/>
          </p:nvPr>
        </p:nvSpPr>
        <p:spPr>
          <a:xfrm>
            <a:off x="323850" y="620713"/>
            <a:ext cx="4032250" cy="62372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altLang="zh-CN" sz="16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Zpráva z tisku: „Obě delegace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 položily pak věnce na hrob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 neznámého vojína.“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8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A co na to neznámý vojín?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8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V čele klaka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pak ctnostné rodiny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a náruč chryzantém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černá saka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a žena hrdiny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pod paží s amantem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Kytky v dlaních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a pásky smuteční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civí tu před branou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Ulpěl na nich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pach síně smuteční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s bolestí sehranou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800" smtClean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9220" name="Rectangle 7"/>
          <p:cNvSpPr>
            <a:spLocks noGrp="1"/>
          </p:cNvSpPr>
          <p:nvPr>
            <p:ph type="body" sz="half" idx="2"/>
          </p:nvPr>
        </p:nvSpPr>
        <p:spPr>
          <a:xfrm>
            <a:off x="4427538" y="620713"/>
            <a:ext cx="4186237" cy="62372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Co</a:t>
            </a:r>
            <a:r>
              <a:rPr lang="cs-CZ" sz="1600" smtClean="0">
                <a:solidFill>
                  <a:schemeClr val="tx1"/>
                </a:solidFill>
              </a:rPr>
              <a:t> </a:t>
            </a: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tady čumíte?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Vlezte mi někam!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Copak si myslíte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že na to čekám?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Co tady civíte?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Táhněte domů!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Pomníky stavíte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Prosím vás komu?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8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Jednou za čas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se páni ustrnou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a přijdou poklečet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Je to trapas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když s pózou mistrnou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zkoušejí zabrečet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Pak se zvednou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a hraje muzika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písničku mizernou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Ještě jednou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se trapně polyká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nad hrobem s lucernou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8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8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5"/>
          <p:cNvSpPr>
            <a:spLocks noGrp="1"/>
          </p:cNvSpPr>
          <p:nvPr>
            <p:ph type="body" sz="half" idx="4294967295"/>
          </p:nvPr>
        </p:nvSpPr>
        <p:spPr>
          <a:xfrm>
            <a:off x="250825" y="404813"/>
            <a:ext cx="4110038" cy="64531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smtClean="0">
                <a:solidFill>
                  <a:schemeClr val="tx1"/>
                </a:solidFill>
                <a:latin typeface="Arial" charset="0"/>
              </a:rPr>
              <a:t>Co</a:t>
            </a:r>
            <a:r>
              <a:rPr lang="cs-CZ" sz="1800" smtClean="0">
                <a:solidFill>
                  <a:schemeClr val="tx1"/>
                </a:solidFill>
              </a:rPr>
              <a:t> </a:t>
            </a: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tady civíte?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Zkoušíte vzdechnou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Copak si myslíte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že jsem chtěl zdechnout?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Z lampasů je nám zle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proč nám sem leze?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Kašlu vám na fángle!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Já jsem chtěl kněze!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Nejlíp je mi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 když kočky na hrobě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v noci se mrouskají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ježto s těmi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co střílej po sobě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vůbec nic nemají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Mňoukaj tence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nikdy neprosí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Neslouží hrdinům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Žádné věnce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 pak na hrob nenosí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 Neznámým vojínům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0244" name="Rectangle 6"/>
          <p:cNvSpPr>
            <a:spLocks noGrp="1"/>
          </p:cNvSpPr>
          <p:nvPr>
            <p:ph type="body" sz="half" idx="2"/>
          </p:nvPr>
        </p:nvSpPr>
        <p:spPr>
          <a:xfrm>
            <a:off x="4356100" y="404813"/>
            <a:ext cx="4111625" cy="64531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Kolik vám platějí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</a:rPr>
              <a:t> </a:t>
            </a: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za tenhle nápad?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Táhněte raději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s děvkama chrápat!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Co mi to říkáte?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Že šel bych zas? Rád?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Odpověď čekáte?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Nasrat!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Jo nasrat!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 bwMode="auto">
          <a:xfrm>
            <a:off x="457200" y="0"/>
            <a:ext cx="8229600" cy="981075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/>
                <a:latin typeface="Arial" charset="0"/>
              </a:rPr>
              <a:t>Otázky k textu Píseň...</a:t>
            </a:r>
          </a:p>
        </p:txBody>
      </p:sp>
      <p:sp>
        <p:nvSpPr>
          <p:cNvPr id="11267" name="Rectangle 3"/>
          <p:cNvSpPr>
            <a:spLocks noGrp="1"/>
          </p:cNvSpPr>
          <p:nvPr>
            <p:ph type="body" idx="1"/>
          </p:nvPr>
        </p:nvSpPr>
        <p:spPr>
          <a:xfrm>
            <a:off x="0" y="981075"/>
            <a:ext cx="9144000" cy="5543550"/>
          </a:xfrm>
        </p:spPr>
        <p:txBody>
          <a:bodyPr/>
          <a:lstStyle/>
          <a:p>
            <a:pPr marL="457200" indent="-457200" eaLnBrk="1" hangingPunct="1">
              <a:lnSpc>
                <a:spcPct val="90000"/>
              </a:lnSpc>
              <a:buFont typeface="Arial" charset="0"/>
              <a:buAutoNum type="arabicPeriod"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Jaký námět má báseň?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AutoNum type="arabicPeriod"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Z jakého pohledu je báseň psána?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AutoNum type="arabicPeriod"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Co vyjadřuje autor verši: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     Co tady civíte?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     Zkoušíte vzdechnout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     Copak si myslíte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     že jsem chtěl zdechnout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AutoNum type="arabicPeriod" startAt="4"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Proč motiv kočky?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AutoNum type="arabicPeriod" startAt="4"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Charakterizujte slovní zásobu textu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AutoNum type="arabicPeriod" startAt="4"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Podtrhněte slova nespisovná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AutoNum type="arabicPeriod" startAt="4"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Označte v textu slova: klaka, amant, lampas, fángle. Jaký slovník použijete k jejich vysvětlení?</a:t>
            </a:r>
          </a:p>
          <a:p>
            <a:pPr marL="457200" indent="-457200"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>
                <a:latin typeface="Arial" charset="0"/>
              </a:rPr>
              <a:t>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/>
          <p:cNvSpPr>
            <a:spLocks noGrp="1"/>
          </p:cNvSpPr>
          <p:nvPr>
            <p:ph type="body" sz="half" idx="4294967295"/>
          </p:nvPr>
        </p:nvSpPr>
        <p:spPr>
          <a:xfrm>
            <a:off x="323850" y="1196975"/>
            <a:ext cx="4038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Tak vás tu máme bratři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z krve Kainovy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Poslové noci která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do zad bodá dýku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Tak vás tu máme bratři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vnuci Stalinovi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Však ne tak jako včera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Dnes už bez šeříků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Však díky za železné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holubičky míru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díky za polibky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s chutí hořkých mandlí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V krajině přelíbezné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zavraždili víru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Na cestě rudé šípky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jako pomník padlých</a:t>
            </a:r>
          </a:p>
        </p:txBody>
      </p:sp>
      <p:sp>
        <p:nvSpPr>
          <p:cNvPr id="12291" name="Rectangle 6"/>
          <p:cNvSpPr>
            <a:spLocks noGrp="1"/>
          </p:cNvSpPr>
          <p:nvPr>
            <p:ph type="body" sz="half" idx="2"/>
          </p:nvPr>
        </p:nvSpPr>
        <p:spPr>
          <a:xfrm>
            <a:off x="4284663" y="1125538"/>
            <a:ext cx="4397375" cy="55340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Vám poděkování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vřelá objetí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za provokování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střelbu do dětí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A naše domovy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nechť jsou vám domovem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Svědky jsou hřbitovy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páchnoucí olovem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Vím byla to chyba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plivat na pomníky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Nám zbývá naděje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My byli jsme a budem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Balšoje vam spasíbo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Braťja zachvátčiki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Spasíbo bóľšeje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Nikagda nězabúděm!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Nikagda nězabuděm!!!</a:t>
            </a:r>
          </a:p>
          <a:p>
            <a:pPr eaLnBrk="1" hangingPunct="1">
              <a:lnSpc>
                <a:spcPct val="80000"/>
              </a:lnSpc>
            </a:pPr>
            <a:endParaRPr lang="cs-CZ" sz="2000" smtClean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2292" name="Rectangle 7"/>
          <p:cNvSpPr>
            <a:spLocks noGrp="1"/>
          </p:cNvSpPr>
          <p:nvPr>
            <p:ph type="title"/>
          </p:nvPr>
        </p:nvSpPr>
        <p:spPr bwMode="auto">
          <a:xfrm>
            <a:off x="539750" y="0"/>
            <a:ext cx="8147050" cy="981075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/>
                <a:latin typeface="Arial" charset="0"/>
              </a:rPr>
              <a:t>Bratři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/>
                <a:latin typeface="Arial" charset="0"/>
              </a:rPr>
              <a:t>Otázky k textu Bratři:</a:t>
            </a:r>
            <a:br>
              <a:rPr lang="cs-CZ" smtClean="0">
                <a:effectLst/>
                <a:latin typeface="Arial" charset="0"/>
              </a:rPr>
            </a:br>
            <a:endParaRPr lang="cs-CZ" smtClean="0">
              <a:effectLst/>
              <a:latin typeface="Arial" charset="0"/>
            </a:endParaRPr>
          </a:p>
        </p:txBody>
      </p:sp>
      <p:sp>
        <p:nvSpPr>
          <p:cNvPr id="13315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1.Jaká období báseň zachycuje?(vyznačte v textu)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2.Přeložte poslední čtyřverší básně a naznačte, co jimi chtěl autor říct.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3. Označte do textu metafory a vysvětlete jejich význam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4. Interpretujte 2 sloku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5. Naznačte do textu rýmové schéma 1 sloky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14339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cs-CZ">
                <a:latin typeface="Arial" charset="0"/>
              </a:rPr>
              <a:t>KRYL, Karel. </a:t>
            </a:r>
            <a:r>
              <a:rPr lang="cs-CZ" i="1">
                <a:latin typeface="Arial" charset="0"/>
              </a:rPr>
              <a:t>Kníška Karla Kryla</a:t>
            </a:r>
            <a:r>
              <a:rPr lang="cs-CZ">
                <a:latin typeface="Arial" charset="0"/>
              </a:rPr>
              <a:t>. Praha: Mladá fronta, 1990, ISBN 80-204-0206-3.</a:t>
            </a:r>
            <a:r>
              <a:rPr lang="cs-CZ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302</TotalTime>
  <Words>861</Words>
  <Application>Microsoft Office PowerPoint</Application>
  <PresentationFormat>Předvádění na obrazovce (4:3)</PresentationFormat>
  <Paragraphs>203</Paragraphs>
  <Slides>12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Palatino Linotype</vt:lpstr>
      <vt:lpstr>Arial</vt:lpstr>
      <vt:lpstr>Century Gothic</vt:lpstr>
      <vt:lpstr>Courier New</vt:lpstr>
      <vt:lpstr>Calibri</vt:lpstr>
      <vt:lpstr>宋体</vt:lpstr>
      <vt:lpstr>ŠABLONA DUM 2003</vt:lpstr>
      <vt:lpstr>Snímek 1</vt:lpstr>
      <vt:lpstr>ANOTACE</vt:lpstr>
      <vt:lpstr>Karel Kryl 12.4.1944 – 3.3.1994</vt:lpstr>
      <vt:lpstr>Prostudujte následující internetovou stránku a doplňte informace o autorovi a jeho tvorbě. </vt:lpstr>
      <vt:lpstr>Anděl</vt:lpstr>
      <vt:lpstr>Otázky k textu Anděl </vt:lpstr>
      <vt:lpstr>Píseň neznámého vojína</vt:lpstr>
      <vt:lpstr>Snímek 8</vt:lpstr>
      <vt:lpstr>Otázky k textu Píseň...</vt:lpstr>
      <vt:lpstr>Bratři</vt:lpstr>
      <vt:lpstr>Otázky k textu Bratři: 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Micka</dc:creator>
  <cp:lastModifiedBy>Dum</cp:lastModifiedBy>
  <cp:revision>21</cp:revision>
  <dcterms:created xsi:type="dcterms:W3CDTF">2013-02-09T17:55:05Z</dcterms:created>
  <dcterms:modified xsi:type="dcterms:W3CDTF">2014-01-29T16:05:04Z</dcterms:modified>
</cp:coreProperties>
</file>