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8" r:id="rId2"/>
    <p:sldId id="257" r:id="rId3"/>
    <p:sldId id="266" r:id="rId4"/>
    <p:sldId id="267" r:id="rId5"/>
    <p:sldId id="265" r:id="rId6"/>
    <p:sldId id="270" r:id="rId7"/>
    <p:sldId id="271" r:id="rId8"/>
    <p:sldId id="272" r:id="rId9"/>
    <p:sldId id="273" r:id="rId10"/>
    <p:sldId id="274" r:id="rId11"/>
    <p:sldId id="275" r:id="rId12"/>
    <p:sldId id="268" r:id="rId13"/>
    <p:sldId id="260" r:id="rId14"/>
    <p:sldId id="269" r:id="rId15"/>
    <p:sldId id="277" r:id="rId16"/>
    <p:sldId id="278" r:id="rId17"/>
    <p:sldId id="279" r:id="rId18"/>
    <p:sldId id="280" r:id="rId19"/>
    <p:sldId id="276" r:id="rId20"/>
    <p:sldId id="259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89D5086-8B76-44FD-9DA4-C6111A38F6F4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CD5740F-4D2E-4CDE-A432-1724A2F10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DDD9177-2D11-4216-BCC9-248E98B809D3}" type="slidenum">
              <a:rPr lang="cs-CZ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4E21E08-6437-407E-9325-FD711446249A}" type="slidenum">
              <a:rPr lang="cs-CZ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4243C0D-EBAB-4634-970E-937B7D30E4A8}" type="slidenum">
              <a:rPr lang="cs-CZ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01E2D6B-E709-4F5A-8F9E-34E41D9D61F0}" type="slidenum">
              <a:rPr lang="cs-CZ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5A74E-EA90-49CA-B42F-17F5B2374449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6BB35-BC5F-41C3-AA06-FE7FBE98C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0BEA8-D8E8-4340-9E69-D229CE36439A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3BD63-D312-410B-A08F-09860B4D4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E9A99-721D-4CF6-8FC8-FD7AB29F5FFC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DAD3F-8876-458F-9DEB-F64DCEF7C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E1194-0FEC-4897-9418-426CF0C4D3E3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3B7A1-757B-4C90-A0ED-EC8FA17A3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20EA4-9857-4026-9247-A60415EA87B9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1A10D1-80D7-4CEF-B442-74544EC7E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EB0E1-18C0-48C8-A7D5-8C8EAEE67BB9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C6A7C-8E51-4BCF-B65D-7AFC4ED3F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53FDB-F88E-4AA0-8505-CEC8E0E627E2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9891D-BC72-4B6F-80D1-78B298C99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FABD5-80BD-4D27-991E-3112FB95E6C6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38DEA-2EDC-49EC-97EF-FE9C422720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45B91-EE17-48DA-BC02-2A55B373CDDC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DAB66-1559-4831-84EB-03370FE01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6E6C4-914C-4A98-B88B-6286CBACE4A2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30F7E-8E50-4DEB-8D4E-254628C35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2FD26-FF79-4FDC-A9B8-667416CC4C90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1F0E1-804C-4895-A9D5-019249816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0F06C4BF-56E7-4DD3-A952-D0CC041E5458}" type="datetimeFigureOut">
              <a:rPr lang="cs-CZ"/>
              <a:pPr>
                <a:defRPr/>
              </a:pPr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A4880F4C-AE2E-4018-9E66-25E15423E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31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isovatele.cz/vladimir-holan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lovnikceskeliteratury.cz/showContent.jsp?docId=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00" name="Group 28"/>
          <p:cNvGraphicFramePr>
            <a:graphicFrameLocks noGrp="1"/>
          </p:cNvGraphicFramePr>
          <p:nvPr/>
        </p:nvGraphicFramePr>
        <p:xfrm>
          <a:off x="614363" y="2816225"/>
          <a:ext cx="8137525" cy="2692400"/>
        </p:xfrm>
        <a:graphic>
          <a:graphicData uri="http://schemas.openxmlformats.org/drawingml/2006/table">
            <a:tbl>
              <a:tblPr/>
              <a:tblGrid>
                <a:gridCol w="1941512"/>
                <a:gridCol w="6196013"/>
              </a:tblGrid>
              <a:tr h="863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ŠKOLA: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Palatino Linotype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Palatino Linotype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</a:rPr>
                        <a:t>Mgr. Ilona Micková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NÁZEV: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</a:rPr>
                        <a:t>VY_12_INOVACE_01B_16_Vladimír Holan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TEMA: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Arial" charset="0"/>
                        </a:rPr>
                        <a:t>Česká literatura 20.století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ČÍSLO PROJEKTU: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CZ.1.07/1.5.00/34.0816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165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DATUM TVORBY: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</a:rPr>
                        <a:t>2.2.2013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Tento materiál je určen pro interaktivní výuku.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Prezentace představí žákům osobnost Vladimíra Holana a jeho dílo. Na jeho díle se pokusí  přiblížit vývoj české poválečné literatury. Zaměří se na knihy vydané v 60. letech.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Součástí práce s DUM je také zapojení žáků do vyhledávání informací o některých zmíněných skutečnostech a práce s rozborem textu.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S prezentací je možno inovativně  pracovat na tabuli s fixem nebo na interaktivní tabuli pomocí elektronického pera, případně přímo v počítači. Texty je možno  žákům vytisknout v papírové podobě a pracovat s nimi.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DUM je určen pro studenty 4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. ročníku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SŠ.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/>
          </p:cNvSpPr>
          <p:nvPr>
            <p:ph type="title"/>
          </p:nvPr>
        </p:nvSpPr>
        <p:spPr bwMode="auto">
          <a:xfrm>
            <a:off x="457200" y="188913"/>
            <a:ext cx="8229600" cy="136842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Vladimír Holan</a:t>
            </a:r>
            <a:br>
              <a:rPr lang="cs-CZ" sz="3600" smtClean="0">
                <a:effectLst/>
                <a:latin typeface="Arial" charset="0"/>
              </a:rPr>
            </a:br>
            <a:r>
              <a:rPr lang="cs-CZ" sz="3600" smtClean="0">
                <a:effectLst/>
                <a:latin typeface="Arial" charset="0"/>
              </a:rPr>
              <a:t>(1905 – 1980)</a:t>
            </a:r>
          </a:p>
        </p:txBody>
      </p:sp>
      <p:pic>
        <p:nvPicPr>
          <p:cNvPr id="5123" name="Picture 7" descr="Cnv02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1700213"/>
            <a:ext cx="3168650" cy="456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Cnv024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549275"/>
            <a:ext cx="8785225" cy="577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2"/>
          <p:cNvSpPr>
            <a:spLocks noGrp="1"/>
          </p:cNvSpPr>
          <p:nvPr>
            <p:ph type="title"/>
          </p:nvPr>
        </p:nvSpPr>
        <p:spPr bwMode="auto">
          <a:xfrm>
            <a:off x="457200" y="333375"/>
            <a:ext cx="8229600" cy="43180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Život </a:t>
            </a:r>
          </a:p>
        </p:txBody>
      </p:sp>
      <p:sp>
        <p:nvSpPr>
          <p:cNvPr id="7171" name="Rectangle 13"/>
          <p:cNvSpPr>
            <a:spLocks noGrp="1"/>
          </p:cNvSpPr>
          <p:nvPr>
            <p:ph type="body" idx="1"/>
          </p:nvPr>
        </p:nvSpPr>
        <p:spPr>
          <a:xfrm>
            <a:off x="323850" y="836613"/>
            <a:ext cx="8301038" cy="5761037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-     </a:t>
            </a: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ovlivněn pobytem v Bělé pod Bezdězem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po studiích na gymnáziu pracuje jako úředník</a:t>
            </a:r>
          </a:p>
          <a:p>
            <a:pPr marL="457200" indent="-457200" eaLnBrk="1" hangingPunct="1">
              <a:buFontTx/>
              <a:buChar char="-"/>
            </a:pP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od 30. let se věnuje literatuře</a:t>
            </a:r>
          </a:p>
          <a:p>
            <a:pPr marL="457200" indent="-457200" eaLnBrk="1" hangingPunct="1">
              <a:buFontTx/>
              <a:buNone/>
            </a:pP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	</a:t>
            </a:r>
          </a:p>
          <a:p>
            <a:pPr marL="457200" indent="-457200" eaLnBrk="1" hangingPunct="1">
              <a:buFontTx/>
              <a:buNone/>
            </a:pPr>
            <a:endParaRPr lang="cs-CZ" sz="2800" smtClean="0">
              <a:solidFill>
                <a:schemeClr val="tx1"/>
              </a:solidFill>
              <a:latin typeface="Arial" charset="0"/>
            </a:endParaRPr>
          </a:p>
          <a:p>
            <a:pPr marL="457200" indent="-457200" eaLnBrk="1" hangingPunct="1">
              <a:buFontTx/>
              <a:buNone/>
            </a:pPr>
            <a:r>
              <a:rPr lang="cs-CZ" sz="2800" b="1" smtClean="0">
                <a:solidFill>
                  <a:schemeClr val="tx1"/>
                </a:solidFill>
                <a:latin typeface="Arial" charset="0"/>
              </a:rPr>
              <a:t>S pomocí internetu vyhledejte další informace o autorově životě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1268413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Dílo do r. 1938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smtClean="0"/>
              <a:t>		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experiment, úsilí o tzv. absolutní poezii – sbírky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Triumf smrti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Vanutí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Oblouk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(z poč. 30 let) – originalita, vynalézavost vyjádření, úvahy o nejniternějších otázkách člověka: tematika lidského bytí, trvání a omezenosti v čase, úvahy o smyslu života; vliv barokní poezie, francouzské moderní poezie a Kantovy filozofie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		vysoký stupeň abstrakce, neobvyklá slovní spojení (</a:t>
            </a:r>
            <a:r>
              <a:rPr lang="cs-CZ" i="1" smtClean="0">
                <a:solidFill>
                  <a:schemeClr val="tx1"/>
                </a:solidFill>
                <a:latin typeface="Arial" charset="0"/>
              </a:rPr>
              <a:t>smích půlnoci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i="1" smtClean="0">
                <a:solidFill>
                  <a:schemeClr val="tx1"/>
                </a:solidFill>
                <a:latin typeface="Arial" charset="0"/>
              </a:rPr>
              <a:t>k tobě se vzdaluji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i="1" smtClean="0">
                <a:solidFill>
                  <a:schemeClr val="tx1"/>
                </a:solidFill>
                <a:latin typeface="Arial" charset="0"/>
              </a:rPr>
              <a:t>vzestupně tonout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) a slovesné vazby (</a:t>
            </a:r>
            <a:r>
              <a:rPr lang="cs-CZ" i="1" smtClean="0">
                <a:solidFill>
                  <a:schemeClr val="tx1"/>
                </a:solidFill>
                <a:latin typeface="Arial" charset="0"/>
              </a:rPr>
              <a:t>ležet kříž odříkání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); zašifrovanost výpovědí, neologismy, spojení abstrakt s konkrétním pojmenováním, napětí protikladů, věty zvolací a tázací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		sbírka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Kameni, přicházíš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(1937) – ohlas světového dění, zvl. španělské občanské války</a:t>
            </a:r>
          </a:p>
          <a:p>
            <a:pPr eaLnBrk="1" hangingPunct="1">
              <a:lnSpc>
                <a:spcPct val="80000"/>
              </a:lnSpc>
            </a:pPr>
            <a:endParaRPr lang="cs-CZ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1125538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1938 - 1945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smtClean="0">
                <a:solidFill>
                  <a:schemeClr val="tx1"/>
                </a:solidFill>
              </a:rPr>
              <a:t>		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obrat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k občanské poezii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 reakce na ohrožení národní existence; souborné vydání – sbírka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Havraním brkem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(skladby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Září 1938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obraz mobilizace,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Odpověď Francii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odezva na mnichovskou zradu,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Sen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obraz protektorátní Prahy,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Zpěv tříkrálový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- věnovaný památce mrtvých v Habeši a Španělsku) – protest proti násilí a zvůli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		patetický verš, velká obraznost, naléhavá sdělení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		vedle toho vznikla sbírka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intimní lyriky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Záhřmotí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a lyrickoepické příběhy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První testament,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Terezka Planetová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Cesta mraku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tragické osudy, základní filozofické otázky, hledání jistot, lásky a krásy, smyslu života i tvorby</a:t>
            </a:r>
          </a:p>
          <a:p>
            <a:pPr eaLnBrk="1" hangingPunct="1">
              <a:lnSpc>
                <a:spcPct val="80000"/>
              </a:lnSpc>
            </a:pPr>
            <a:endParaRPr lang="cs-CZ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Po roce 1945</a:t>
            </a:r>
          </a:p>
        </p:txBody>
      </p:sp>
      <p:sp>
        <p:nvSpPr>
          <p:cNvPr id="1024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poválečný soubor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Dokument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- 4 skladby, ohlas konce války a osvobození: 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skladba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Dík Sovětskému svazu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střetnutí zla, krutosti války a bohatýrských mstitelů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báseň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Panychida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polemika s Bohem (jeho netečnost k válečným hrůzám); panychida = pravoslavný smuteční obřad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sbírka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Rudoarmějci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portréty prostých vojáků, jejich lidskost; využití detailu, oproštěný výraz, prozaizace verše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sbírka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Tobě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– útočné glosy dobových událostí</a:t>
            </a:r>
          </a:p>
          <a:p>
            <a:pPr eaLnBrk="1" hangingPunct="1"/>
            <a:endParaRPr lang="cs-CZ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Od 60. let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  <a:latin typeface="Arial" charset="0"/>
              </a:rPr>
              <a:t>	po 15 letém nuceném odmlčení (v 50. letech nepřijat totalitním režimem); návrat k vnitřnímu světu člověka, meditativní lyrice i k příběhům</a:t>
            </a:r>
          </a:p>
          <a:p>
            <a:pPr eaLnBrk="1" hangingPunct="1"/>
            <a:endParaRPr lang="cs-CZ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r>
              <a:rPr lang="cs-CZ" smtClean="0">
                <a:solidFill>
                  <a:schemeClr val="tx1"/>
                </a:solidFill>
                <a:latin typeface="Arial" charset="0"/>
              </a:rPr>
              <a:t>	rozvíjejí se 2 linie: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Tvorba 60. let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  <a:latin typeface="Arial" charset="0"/>
              </a:rPr>
              <a:t>	</a:t>
            </a:r>
            <a:r>
              <a:rPr lang="cs-CZ" sz="2600" b="1" smtClean="0">
                <a:solidFill>
                  <a:schemeClr val="tx1"/>
                </a:solidFill>
                <a:latin typeface="Arial" charset="0"/>
              </a:rPr>
              <a:t>expresivní lyrika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, např. sbírky:</a:t>
            </a:r>
          </a:p>
          <a:p>
            <a:pPr eaLnBrk="1" hangingPunct="1"/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z="2600" b="1" smtClean="0">
                <a:solidFill>
                  <a:schemeClr val="tx1"/>
                </a:solidFill>
                <a:latin typeface="Arial" charset="0"/>
              </a:rPr>
              <a:t>Bez názvu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sz="2600" b="1" smtClean="0">
                <a:solidFill>
                  <a:schemeClr val="tx1"/>
                </a:solidFill>
                <a:latin typeface="Arial" charset="0"/>
              </a:rPr>
              <a:t>Na sotnách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sz="2600" b="1" smtClean="0">
                <a:solidFill>
                  <a:schemeClr val="tx1"/>
                </a:solidFill>
                <a:latin typeface="Arial" charset="0"/>
              </a:rPr>
              <a:t>Asklépiovi kohouta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; posmrtně vydány sbírky </a:t>
            </a:r>
            <a:r>
              <a:rPr lang="cs-CZ" sz="2600" b="1" smtClean="0">
                <a:solidFill>
                  <a:schemeClr val="tx1"/>
                </a:solidFill>
                <a:latin typeface="Arial" charset="0"/>
              </a:rPr>
              <a:t>Předposlední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, </a:t>
            </a:r>
            <a:r>
              <a:rPr lang="cs-CZ" sz="2600" b="1" smtClean="0">
                <a:solidFill>
                  <a:schemeClr val="tx1"/>
                </a:solidFill>
                <a:latin typeface="Arial" charset="0"/>
              </a:rPr>
              <a:t>Sbohem?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 – </a:t>
            </a:r>
          </a:p>
          <a:p>
            <a:pPr eaLnBrk="1" hangingPunct="1"/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záměrná provokativnost, extrémnost výrazů, zkratkovitost, útržkovitost, tázavost, nápověď; experimenty se slovy, neologismy; poezie náročná, čtenářsky nesnadně přístupná a srozumitelná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Tvorba 60. let</a:t>
            </a:r>
          </a:p>
        </p:txBody>
      </p:sp>
      <p:sp>
        <p:nvSpPr>
          <p:cNvPr id="1331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	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tvorba příběhová, lyrickoepická: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Příběhy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meditativní skladba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Noc s Hamletem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 (s epilogem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Noc s Ofélií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); střetání zla (malost nebo osudovost) s touhou po harmonii a kráse; noční rozmluva básníka s Hamletem × filozofický dialog o smyslu bytí, dějinách, o dobru a zlu, o poslání poezie: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i="1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b="1" i="1" smtClean="0">
                <a:solidFill>
                  <a:schemeClr val="tx1"/>
                </a:solidFill>
              </a:rPr>
              <a:t>”Umění je nářek,</a:t>
            </a:r>
            <a:endParaRPr lang="cs-CZ" sz="2200" b="1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b="1" i="1" smtClean="0">
                <a:solidFill>
                  <a:schemeClr val="tx1"/>
                </a:solidFill>
              </a:rPr>
              <a:t>něco pro někoho,</a:t>
            </a:r>
            <a:endParaRPr lang="cs-CZ" sz="2200" b="1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b="1" i="1" smtClean="0">
                <a:solidFill>
                  <a:schemeClr val="tx1"/>
                </a:solidFill>
              </a:rPr>
              <a:t>nic pro všecky; – –</a:t>
            </a:r>
            <a:endParaRPr lang="cs-CZ" sz="2200" b="1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b="1" i="1" smtClean="0">
                <a:solidFill>
                  <a:schemeClr val="tx1"/>
                </a:solidFill>
              </a:rPr>
              <a:t>Atonální harmonie.”</a:t>
            </a:r>
            <a:endParaRPr lang="cs-CZ" sz="2200" b="1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sz="2200" b="1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Noc s Hamletem (1964)</a:t>
            </a:r>
          </a:p>
        </p:txBody>
      </p:sp>
      <p:sp>
        <p:nvSpPr>
          <p:cNvPr id="14339" name="Rectangle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800" smtClean="0"/>
              <a:t> </a:t>
            </a:r>
            <a:endParaRPr lang="cs-CZ" sz="14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„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Tím větší báseň, čím větší básník,</a:t>
            </a:r>
            <a:endParaRPr lang="cs-CZ" sz="2600" i="1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i="1" smtClean="0">
                <a:solidFill>
                  <a:schemeClr val="tx1"/>
                </a:solidFill>
                <a:latin typeface="Arial" charset="0"/>
              </a:rPr>
              <a:t>nikoliv obráceně!</a:t>
            </a: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” dodal a pokračoval: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„A jsi už velký básník, ptáš-li se, s kým se zatratit ...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Umění jako dílo, abys nezpyšněl...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Říkám ti, že umění je nářek,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něco pro někoho, nic pro všechny,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neboť už tím, že doufáš, jsi v budoucnosti...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Stále nás něco přesahuje, protože i láska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je jenom část naší jistoty...Atonální harmonie...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A bolest jako trest za to,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600" smtClean="0">
                <a:solidFill>
                  <a:schemeClr val="tx1"/>
                </a:solidFill>
                <a:latin typeface="Arial" charset="0"/>
              </a:rPr>
              <a:t>že i bolest je prchavá...</a:t>
            </a:r>
          </a:p>
        </p:txBody>
      </p:sp>
      <p:sp>
        <p:nvSpPr>
          <p:cNvPr id="14340" name="Rectangle 6"/>
          <p:cNvSpPr>
            <a:spLocks noGrp="1"/>
          </p:cNvSpPr>
          <p:nvPr>
            <p:ph type="body" sz="half" idx="4294967295"/>
          </p:nvPr>
        </p:nvSpPr>
        <p:spPr>
          <a:xfrm>
            <a:off x="5105400" y="765175"/>
            <a:ext cx="4038600" cy="56784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AutoNum type="arabicPeriod"/>
            </a:pPr>
            <a:endParaRPr lang="cs-CZ" sz="160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AutoNum type="arabicPeriod"/>
            </a:pPr>
            <a:endParaRPr lang="cs-CZ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AutoNum type="arabicPeriod"/>
            </a:pPr>
            <a:endParaRPr lang="cs-CZ" sz="16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AutoNum type="arabicPeriod"/>
            </a:pPr>
            <a:endParaRPr lang="cs-CZ" sz="16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68313" y="404813"/>
            <a:ext cx="8352159" cy="609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/>
            <a:r>
              <a:rPr lang="cs-CZ" sz="2600" dirty="0">
                <a:latin typeface="Arial" charset="0"/>
              </a:rPr>
              <a:t>Nebo je tomu tak, jako by se lidská pomoc,</a:t>
            </a:r>
          </a:p>
          <a:p>
            <a:pPr marL="342900" indent="-342900"/>
            <a:r>
              <a:rPr lang="cs-CZ" sz="2600" dirty="0">
                <a:latin typeface="Arial" charset="0"/>
              </a:rPr>
              <a:t>která by mohla pomoci,</a:t>
            </a:r>
          </a:p>
          <a:p>
            <a:pPr marL="342900" indent="-342900"/>
            <a:r>
              <a:rPr lang="cs-CZ" sz="2600" dirty="0">
                <a:latin typeface="Arial" charset="0"/>
              </a:rPr>
              <a:t>vymlouvala na pomoc boží?</a:t>
            </a:r>
          </a:p>
          <a:p>
            <a:pPr marL="342900" indent="-342900"/>
            <a:r>
              <a:rPr lang="cs-CZ" sz="2600" dirty="0">
                <a:latin typeface="Arial" charset="0"/>
              </a:rPr>
              <a:t>Nevím, ale už </a:t>
            </a:r>
            <a:r>
              <a:rPr lang="cs-CZ" sz="2600" i="1" dirty="0">
                <a:latin typeface="Arial" charset="0"/>
              </a:rPr>
              <a:t>tvarem </a:t>
            </a:r>
            <a:r>
              <a:rPr lang="cs-CZ" sz="2600" dirty="0">
                <a:latin typeface="Arial" charset="0"/>
              </a:rPr>
              <a:t>některých lidí uvědomil jsem si</a:t>
            </a:r>
          </a:p>
          <a:p>
            <a:pPr marL="342900" indent="-342900"/>
            <a:r>
              <a:rPr lang="cs-CZ" sz="2600" dirty="0">
                <a:latin typeface="Arial" charset="0"/>
              </a:rPr>
              <a:t>úměrný obsah chobotnice...”</a:t>
            </a:r>
          </a:p>
          <a:p>
            <a:pPr marL="342900" indent="-342900"/>
            <a:endParaRPr lang="cs-CZ" sz="2600" dirty="0">
              <a:solidFill>
                <a:srgbClr val="7F7F7F"/>
              </a:solidFill>
              <a:latin typeface="Arial" charset="0"/>
            </a:endParaRPr>
          </a:p>
          <a:p>
            <a:pPr marL="342900" indent="-342900"/>
            <a:endParaRPr lang="cs-CZ" sz="2600" dirty="0">
              <a:solidFill>
                <a:srgbClr val="7F7F7F"/>
              </a:solidFill>
              <a:latin typeface="Arial" charset="0"/>
            </a:endParaRPr>
          </a:p>
          <a:p>
            <a:pPr marL="342900" indent="-342900"/>
            <a:endParaRPr lang="cs-CZ" sz="2600" dirty="0">
              <a:solidFill>
                <a:srgbClr val="7F7F7F"/>
              </a:solidFill>
              <a:latin typeface="Arial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2600" dirty="0">
                <a:latin typeface="Arial" charset="0"/>
              </a:rPr>
              <a:t>Vysvětlete promluvu na začátku ukázky</a:t>
            </a:r>
          </a:p>
          <a:p>
            <a:pPr marL="342900" indent="-342900">
              <a:buFontTx/>
              <a:buAutoNum type="arabicPeriod"/>
            </a:pPr>
            <a:r>
              <a:rPr lang="cs-CZ" sz="2600" dirty="0">
                <a:latin typeface="Arial" charset="0"/>
              </a:rPr>
              <a:t>Kdo je autorem této promluvy?</a:t>
            </a:r>
          </a:p>
          <a:p>
            <a:pPr marL="342900" indent="-342900">
              <a:buFontTx/>
              <a:buAutoNum type="arabicPeriod"/>
            </a:pPr>
            <a:r>
              <a:rPr lang="cs-CZ" sz="2600" dirty="0">
                <a:latin typeface="Arial" charset="0"/>
              </a:rPr>
              <a:t>Jaký význam mají textu tři tečky?</a:t>
            </a:r>
          </a:p>
          <a:p>
            <a:pPr marL="342900" indent="-342900">
              <a:buFontTx/>
              <a:buAutoNum type="arabicPeriod"/>
            </a:pPr>
            <a:r>
              <a:rPr lang="cs-CZ" sz="2600" dirty="0">
                <a:latin typeface="Arial" charset="0"/>
              </a:rPr>
              <a:t>Vyznačte v textu pasáž, která se zabývá posláním poezie.</a:t>
            </a:r>
          </a:p>
          <a:p>
            <a:pPr marL="342900" indent="-342900">
              <a:buFontTx/>
              <a:buAutoNum type="arabicPeriod"/>
            </a:pPr>
            <a:r>
              <a:rPr lang="cs-CZ" sz="2600" dirty="0">
                <a:latin typeface="Arial" charset="0"/>
              </a:rPr>
              <a:t>Podtrhněte v textu  slovo cizího původu (</a:t>
            </a:r>
            <a:r>
              <a:rPr lang="cs-CZ" sz="2600" dirty="0" smtClean="0">
                <a:latin typeface="Arial" charset="0"/>
              </a:rPr>
              <a:t>vysvětlete </a:t>
            </a:r>
            <a:r>
              <a:rPr lang="cs-CZ" sz="2600" dirty="0">
                <a:latin typeface="Arial" charset="0"/>
              </a:rPr>
              <a:t>jej)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7" descr="Cnv024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458788"/>
            <a:ext cx="7632700" cy="629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/>
          </p:cNvSpPr>
          <p:nvPr>
            <p:ph type="title"/>
          </p:nvPr>
        </p:nvSpPr>
        <p:spPr bwMode="auto">
          <a:xfrm>
            <a:off x="457200" y="333375"/>
            <a:ext cx="8229600" cy="503238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>
              <a:effectLst/>
            </a:endParaRPr>
          </a:p>
        </p:txBody>
      </p:sp>
      <p:sp>
        <p:nvSpPr>
          <p:cNvPr id="17411" name="Rectangle 8"/>
          <p:cNvSpPr>
            <a:spLocks noGrp="1"/>
          </p:cNvSpPr>
          <p:nvPr>
            <p:ph type="body" idx="1"/>
          </p:nvPr>
        </p:nvSpPr>
        <p:spPr>
          <a:xfrm>
            <a:off x="395288" y="333375"/>
            <a:ext cx="8302625" cy="62531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200" b="1" smtClean="0">
                <a:solidFill>
                  <a:schemeClr val="tx1"/>
                </a:solidFill>
                <a:latin typeface="Arial" charset="0"/>
              </a:rPr>
              <a:t>JAK? (Bolest, 1965)</a:t>
            </a:r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Jak žít? Jak být prostý a být doslovný?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Vždycky jsem hledal slovo,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které bylo vysloveno jen jednou,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ba slovo, které dosud nebylo vysloveno 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vůbec.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Měl jsem hledat slova všední.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I k neposvěcenému vínu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nelze už nic přimísit...</a:t>
            </a:r>
          </a:p>
          <a:p>
            <a:pPr eaLnBrk="1" hangingPunct="1">
              <a:buFont typeface="Arial" charset="0"/>
              <a:buNone/>
            </a:pPr>
            <a:endParaRPr lang="cs-CZ" sz="3200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 bwMode="auto">
          <a:xfrm>
            <a:off x="468313" y="1125538"/>
            <a:ext cx="8229600" cy="215900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>
              <a:effectLst/>
            </a:endParaRPr>
          </a:p>
        </p:txBody>
      </p:sp>
      <p:sp>
        <p:nvSpPr>
          <p:cNvPr id="18435" name="Rectangle 3"/>
          <p:cNvSpPr>
            <a:spLocks noGrp="1"/>
          </p:cNvSpPr>
          <p:nvPr>
            <p:ph type="body" idx="1"/>
          </p:nvPr>
        </p:nvSpPr>
        <p:spPr>
          <a:xfrm>
            <a:off x="468313" y="1125538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  Jaké otázky si autor pokládá?</a:t>
            </a:r>
          </a:p>
          <a:p>
            <a:pPr eaLnBrk="1" hangingPunct="1"/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Pojmenujte tento typ poezie.</a:t>
            </a:r>
          </a:p>
          <a:p>
            <a:pPr eaLnBrk="1" hangingPunct="1"/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Podtrhněte slova se  stejným slovním základem.</a:t>
            </a: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/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sz="3200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 bwMode="auto">
          <a:xfrm>
            <a:off x="457200" y="260350"/>
            <a:ext cx="8229600" cy="28892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>
              <a:effectLst/>
            </a:endParaRPr>
          </a:p>
        </p:txBody>
      </p:sp>
      <p:sp>
        <p:nvSpPr>
          <p:cNvPr id="19459" name="Rectangle 3"/>
          <p:cNvSpPr>
            <a:spLocks noGrp="1"/>
          </p:cNvSpPr>
          <p:nvPr>
            <p:ph type="body" idx="1"/>
          </p:nvPr>
        </p:nvSpPr>
        <p:spPr>
          <a:xfrm>
            <a:off x="323850" y="333375"/>
            <a:ext cx="8301038" cy="63357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200" b="1" smtClean="0">
                <a:solidFill>
                  <a:schemeClr val="tx1"/>
                </a:solidFill>
                <a:latin typeface="Arial" charset="0"/>
              </a:rPr>
              <a:t>NENÍ (Bolest, 1965)</a:t>
            </a:r>
            <a:endParaRPr lang="cs-CZ" sz="320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Není lhostejné, kde právě jsme.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Nebezpečně se k sobě blíží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některé hvězdy. Také zde dole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dochází k násilnému odloučení milenců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jen proto, aby se čas zrychlil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o tlukot jejich srdcí.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Jen prostí lidé nehledají štěstí...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 bwMode="auto">
          <a:xfrm flipV="1">
            <a:off x="457200" y="260350"/>
            <a:ext cx="8229600" cy="7302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>
              <a:effectLst/>
            </a:endParaRPr>
          </a:p>
        </p:txBody>
      </p:sp>
      <p:sp>
        <p:nvSpPr>
          <p:cNvPr id="20483" name="Rectangle 3"/>
          <p:cNvSpPr>
            <a:spLocks noGrp="1"/>
          </p:cNvSpPr>
          <p:nvPr>
            <p:ph type="body" idx="1"/>
          </p:nvPr>
        </p:nvSpPr>
        <p:spPr>
          <a:xfrm>
            <a:off x="395288" y="188913"/>
            <a:ext cx="8229600" cy="4525962"/>
          </a:xfrm>
        </p:spPr>
        <p:txBody>
          <a:bodyPr/>
          <a:lstStyle/>
          <a:p>
            <a:pPr marL="457200" indent="-457200" eaLnBrk="1" hangingPunct="1">
              <a:buFont typeface="Arial" charset="0"/>
              <a:buAutoNum type="arabicParenR"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Pokuste se interpretovat báseň</a:t>
            </a:r>
          </a:p>
          <a:p>
            <a:pPr marL="457200" indent="-457200" eaLnBrk="1" hangingPunct="1">
              <a:buFont typeface="Arial" charset="0"/>
              <a:buAutoNum type="arabicParenR"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Vysvětlete název básně</a:t>
            </a:r>
          </a:p>
          <a:p>
            <a:pPr marL="457200" indent="-457200" eaLnBrk="1" hangingPunct="1">
              <a:buFont typeface="Arial" charset="0"/>
              <a:buAutoNum type="arabicParenR"/>
            </a:pPr>
            <a:r>
              <a:rPr lang="cs-CZ" sz="3200" smtClean="0">
                <a:solidFill>
                  <a:schemeClr val="tx1"/>
                </a:solidFill>
                <a:latin typeface="Arial" charset="0"/>
              </a:rPr>
              <a:t>Podtrnhěte v textu básnické prostředky a pojmenujte je jazykovou rovinu básně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smtClean="0">
                <a:effectLst/>
                <a:latin typeface="Arial" charset="0"/>
              </a:rPr>
              <a:t>Holanův přínos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	</a:t>
            </a: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osobitá, filozoficky laděná náročná poezie</a:t>
            </a:r>
          </a:p>
          <a:p>
            <a:pPr eaLnBrk="1" hangingPunct="1"/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	bohatství jazykových prostředků – novotvary (</a:t>
            </a:r>
            <a:r>
              <a:rPr lang="cs-CZ" sz="2800" i="1" smtClean="0">
                <a:solidFill>
                  <a:schemeClr val="tx1"/>
                </a:solidFill>
                <a:latin typeface="Arial" charset="0"/>
              </a:rPr>
              <a:t>kráčivec, loučenec, obsvětí, trialog</a:t>
            </a: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), mnohovýznamová pojmenování,</a:t>
            </a:r>
          </a:p>
          <a:p>
            <a:pPr eaLnBrk="1" hangingPunct="1"/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 slova z technických oborů (</a:t>
            </a:r>
            <a:r>
              <a:rPr lang="cs-CZ" sz="2800" i="1" smtClean="0">
                <a:solidFill>
                  <a:schemeClr val="tx1"/>
                </a:solidFill>
                <a:latin typeface="Arial" charset="0"/>
              </a:rPr>
              <a:t>verš v radiaci</a:t>
            </a: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), složité metafory, nezvyklý způsob vyjádření (</a:t>
            </a:r>
            <a:r>
              <a:rPr lang="cs-CZ" sz="2800" i="1" smtClean="0">
                <a:solidFill>
                  <a:schemeClr val="tx1"/>
                </a:solidFill>
                <a:latin typeface="Arial" charset="0"/>
              </a:rPr>
              <a:t>”Budu křížit slova”</a:t>
            </a: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)</a:t>
            </a:r>
          </a:p>
          <a:p>
            <a:pPr eaLnBrk="1" hangingPunct="1"/>
            <a:endParaRPr lang="cs-CZ" sz="2800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Arial" charset="0"/>
              </a:rPr>
              <a:t>CITACE</a:t>
            </a:r>
          </a:p>
        </p:txBody>
      </p:sp>
      <p:sp>
        <p:nvSpPr>
          <p:cNvPr id="22531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11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KŘIVÁNEK, Vladimír. </a:t>
            </a:r>
            <a:r>
              <a:rPr lang="cs-CZ" i="1"/>
              <a:t>Vladimír Holan básník</a:t>
            </a:r>
            <a:r>
              <a:rPr lang="cs-CZ"/>
              <a:t>. Praha: Aleš Prstek, 2010, ISBN 978-80-904164-4-4. </a:t>
            </a:r>
          </a:p>
          <a:p>
            <a:r>
              <a:rPr lang="cs-CZ"/>
              <a:t>JANOUŠEK, Pavel a kol. </a:t>
            </a:r>
            <a:r>
              <a:rPr lang="cs-CZ" i="1"/>
              <a:t>Slovník českých spisovatelů od roku 1945</a:t>
            </a:r>
            <a:r>
              <a:rPr lang="cs-CZ"/>
              <a:t>. Praha: Brána, 1995, ISBN 80-85946-16-5. </a:t>
            </a:r>
          </a:p>
          <a:p>
            <a:r>
              <a:rPr lang="cs-CZ"/>
              <a:t>SOCHROVÁ, Marie. </a:t>
            </a:r>
            <a:r>
              <a:rPr lang="cs-CZ" i="1"/>
              <a:t>Český jazyk a literatura</a:t>
            </a:r>
            <a:r>
              <a:rPr lang="cs-CZ"/>
              <a:t>. Praha: Fragment, 2007, ISBN 978-80-253-0468-6. </a:t>
            </a:r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  <a:hlinkClick r:id="rId3"/>
              </a:rPr>
              <a:t>http://www.spisovatele.cz/vladimir-holan</a:t>
            </a:r>
            <a:endParaRPr lang="cs-CZ">
              <a:latin typeface="Arial" charset="0"/>
            </a:endParaRPr>
          </a:p>
          <a:p>
            <a:r>
              <a:rPr lang="cs-CZ">
                <a:latin typeface="Arial" charset="0"/>
                <a:hlinkClick r:id="rId4"/>
              </a:rPr>
              <a:t>http://www.slovnikceskeliteratury.cz/showContent.jsp?docId=6</a:t>
            </a:r>
            <a:endParaRPr lang="cs-CZ">
              <a:latin typeface="Arial" charset="0"/>
            </a:endParaRPr>
          </a:p>
          <a:p>
            <a:endParaRPr lang="cs-CZ">
              <a:latin typeface="Arial" charset="0"/>
            </a:endParaRPr>
          </a:p>
          <a:p>
            <a:endParaRPr lang="cs-CZ">
              <a:latin typeface="Arial" charset="0"/>
            </a:endParaRPr>
          </a:p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411</TotalTime>
  <Words>644</Words>
  <Application>Microsoft Office PowerPoint</Application>
  <PresentationFormat>Předvádění na obrazovce (4:3)</PresentationFormat>
  <Paragraphs>135</Paragraphs>
  <Slides>20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6" baseType="lpstr">
      <vt:lpstr>Palatino Linotype</vt:lpstr>
      <vt:lpstr>Arial</vt:lpstr>
      <vt:lpstr>Century Gothic</vt:lpstr>
      <vt:lpstr>Courier New</vt:lpstr>
      <vt:lpstr>Calibri</vt:lpstr>
      <vt:lpstr>ŠABLONA DUM 2003</vt:lpstr>
      <vt:lpstr>Snímek 1</vt:lpstr>
      <vt:lpstr>ANOTACE</vt:lpstr>
      <vt:lpstr>Vladimír Holan (1905 – 1980)</vt:lpstr>
      <vt:lpstr>Snímek 4</vt:lpstr>
      <vt:lpstr>Život </vt:lpstr>
      <vt:lpstr>Dílo do r. 1938</vt:lpstr>
      <vt:lpstr>1938 - 1945</vt:lpstr>
      <vt:lpstr>Po roce 1945</vt:lpstr>
      <vt:lpstr>Od 60. let</vt:lpstr>
      <vt:lpstr>Tvorba 60. let</vt:lpstr>
      <vt:lpstr>Tvorba 60. let</vt:lpstr>
      <vt:lpstr>Noc s Hamletem (1964)</vt:lpstr>
      <vt:lpstr>Snímek 13</vt:lpstr>
      <vt:lpstr>Snímek 14</vt:lpstr>
      <vt:lpstr>Snímek 15</vt:lpstr>
      <vt:lpstr>Snímek 16</vt:lpstr>
      <vt:lpstr>Snímek 17</vt:lpstr>
      <vt:lpstr>Snímek 18</vt:lpstr>
      <vt:lpstr>Holanův přínos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Micka</dc:creator>
  <cp:lastModifiedBy>Dum</cp:lastModifiedBy>
  <cp:revision>32</cp:revision>
  <dcterms:created xsi:type="dcterms:W3CDTF">2013-02-09T17:55:05Z</dcterms:created>
  <dcterms:modified xsi:type="dcterms:W3CDTF">2014-01-29T16:01:34Z</dcterms:modified>
</cp:coreProperties>
</file>