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2">
  <p:sldMasterIdLst>
    <p:sldMasterId id="2147484046" r:id="rId1"/>
  </p:sldMasterIdLst>
  <p:notesMasterIdLst>
    <p:notesMasterId r:id="rId14"/>
  </p:notesMasterIdLst>
  <p:sldIdLst>
    <p:sldId id="256" r:id="rId2"/>
    <p:sldId id="269" r:id="rId3"/>
    <p:sldId id="257" r:id="rId4"/>
    <p:sldId id="261" r:id="rId5"/>
    <p:sldId id="258" r:id="rId6"/>
    <p:sldId id="263" r:id="rId7"/>
    <p:sldId id="259" r:id="rId8"/>
    <p:sldId id="265" r:id="rId9"/>
    <p:sldId id="266" r:id="rId10"/>
    <p:sldId id="267" r:id="rId11"/>
    <p:sldId id="268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3F923"/>
    <a:srgbClr val="FF6D6D"/>
    <a:srgbClr val="FF3B3B"/>
    <a:srgbClr val="FF6161"/>
    <a:srgbClr val="A5F888"/>
    <a:srgbClr val="01AF09"/>
    <a:srgbClr val="D3FCC4"/>
    <a:srgbClr val="FFB685"/>
    <a:srgbClr val="FFFFAF"/>
    <a:srgbClr val="E6E6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>
        <p:scale>
          <a:sx n="81" d="100"/>
          <a:sy n="81" d="100"/>
        </p:scale>
        <p:origin x="-1056" y="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40813C-5C20-4383-B934-065F3F8EC372}" type="datetimeFigureOut">
              <a:rPr lang="cs-CZ" smtClean="0"/>
              <a:pPr/>
              <a:t>24.3.2012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312F3C-69CB-43FC-98C4-3B90C713F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471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fld id="{23135EDC-C880-404C-B02E-695282B77569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312F3C-69CB-43FC-98C4-3B90C713F35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544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312F3C-69CB-43FC-98C4-3B90C713F35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2100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312F3C-69CB-43FC-98C4-3B90C713F35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309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312F3C-69CB-43FC-98C4-3B90C713F35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1621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fld id="{23135EDC-C880-404C-B02E-695282B77569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312F3C-69CB-43FC-98C4-3B90C713F35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544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333AC6-9E9A-4E42-839A-B1156BE394BD}" type="datetime1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867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0D6E6-7618-427A-BA55-AD546F1DB215}" type="datetime1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765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17DBA-C24D-4D92-B56E-CAB01A130216}" type="datetime1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217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FE2F5-320F-4BE7-B2C1-0E8D1760E707}" type="datetime1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248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CB9E1-C30D-45A6-9C95-D153E6ECD46C}" type="datetime1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111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5647-756B-41E7-B21D-4F60700266A8}" type="datetime1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006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822CB-D5E8-4A2A-BE39-D12C604133CE}" type="datetime1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526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339D-9539-4173-A829-2B10C6981AB0}" type="datetime1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837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612A1-DB3B-491F-A290-A3477905AEBF}" type="datetime1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591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59E0-3BF4-4544-A525-80EB56B8D655}" type="datetime1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819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3E69E-8194-4D67-A513-07A2045E39A8}" type="datetime1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309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462905-559A-47E5-8039-2203B3D6CF07}" type="datetime1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Střední škola, Základní škola a Mateřská škola,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1E6E6-4D39-469B-B075-D24F883FC8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53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7" r:id="rId1"/>
    <p:sldLayoutId id="2147484048" r:id="rId2"/>
    <p:sldLayoutId id="2147484049" r:id="rId3"/>
    <p:sldLayoutId id="2147484050" r:id="rId4"/>
    <p:sldLayoutId id="2147484051" r:id="rId5"/>
    <p:sldLayoutId id="2147484052" r:id="rId6"/>
    <p:sldLayoutId id="2147484053" r:id="rId7"/>
    <p:sldLayoutId id="2147484054" r:id="rId8"/>
    <p:sldLayoutId id="2147484055" r:id="rId9"/>
    <p:sldLayoutId id="2147484056" r:id="rId10"/>
    <p:sldLayoutId id="214748405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hyperlink" Target="http://office.microsoft.com/cs-cz/images/priroda-CM079001922.aspx?qu=nature&amp;ex=1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openclipart.org/image/800px/svg_to_png/63199/Chick_Spring_2010-flat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penclipart.org/image/800px/svg_to_png/63199/Chick_Spring_2010-flat.png" TargetMode="Externa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openclipart.org/detail/1920/sole-by-massim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detail/1920/sole-by-massimo" TargetMode="External"/><Relationship Id="rId3" Type="http://schemas.openxmlformats.org/officeDocument/2006/relationships/image" Target="../media/image13.jpeg"/><Relationship Id="rId7" Type="http://schemas.openxmlformats.org/officeDocument/2006/relationships/image" Target="../media/image16.jpeg"/><Relationship Id="rId2" Type="http://schemas.openxmlformats.org/officeDocument/2006/relationships/hyperlink" Target="http://office.microsoft.com/cs-cz/images/priroda-CM079001922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://office.microsoft.com/cs-cz/images/results.aspx?qu=l%C3%A9to%C2%A8&amp;ex=1" TargetMode="External"/><Relationship Id="rId4" Type="http://schemas.openxmlformats.org/officeDocument/2006/relationships/image" Target="../media/image14.jpe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emf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detail/101005/snowman-by-algotrunema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detail/101005/snowman-by-algotruneman" TargetMode="External"/><Relationship Id="rId3" Type="http://schemas.openxmlformats.org/officeDocument/2006/relationships/image" Target="../media/image24.jpe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hyperlink" Target="beach_ball_01.png" TargetMode="External"/><Relationship Id="rId9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image/800px/svg_to_png/87517/Ghost_002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image/800px/svg_to_png/63199/Chick_Spring_2010-flat.png" TargetMode="External"/><Relationship Id="rId7" Type="http://schemas.openxmlformats.org/officeDocument/2006/relationships/hyperlink" Target="http://office.microsoft.com/cs-cz/image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penclipart.org/detail/1920/sole-by-massimo" TargetMode="External"/><Relationship Id="rId5" Type="http://schemas.openxmlformats.org/officeDocument/2006/relationships/hyperlink" Target="http://openclipart.org/image/800px/svg_to_png/87517/Ghost_002.png" TargetMode="External"/><Relationship Id="rId4" Type="http://schemas.openxmlformats.org/officeDocument/2006/relationships/hyperlink" Target="http://openclipart.org/detail/101005/snowman-by-algotrunema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773" y="-1"/>
            <a:ext cx="4656449" cy="3573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773" y="3573016"/>
            <a:ext cx="4966275" cy="328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293" y="-1"/>
            <a:ext cx="5361708" cy="3573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513" y="3550212"/>
            <a:ext cx="4843095" cy="330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554" y="0"/>
            <a:ext cx="4344459" cy="2852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2773" y="2708920"/>
            <a:ext cx="9166773" cy="1224136"/>
          </a:xfrm>
          <a:solidFill>
            <a:schemeClr val="bg2">
              <a:lumMod val="25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53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Čtyři roční období</a:t>
            </a:r>
            <a:br>
              <a:rPr lang="cs-CZ" sz="53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7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Člověk a příroda</a:t>
            </a:r>
            <a:endParaRPr lang="cs-CZ" sz="20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88024" y="6525344"/>
            <a:ext cx="43685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dirty="0" smtClean="0"/>
              <a:t>Mgr. Ivana Hlavová, 2012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585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-22773" y="1196752"/>
            <a:ext cx="9166773" cy="338437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škola, Základní škola a Mateřská škola, </a:t>
            </a:r>
            <a:b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Karviná, příspěvková organizace</a:t>
            </a:r>
            <a:b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VY_32_INOVACE_12_ČTYŘI ROČNÍ OBDOBÍ_HLAVOVÁ</a:t>
            </a:r>
            <a:r>
              <a:rPr lang="cs-CZ" sz="3200" dirty="0" smtClean="0">
                <a:solidFill>
                  <a:prstClr val="black"/>
                </a:solidFill>
              </a:rPr>
              <a:t/>
            </a:r>
            <a:br>
              <a:rPr lang="cs-CZ" sz="3200" dirty="0" smtClean="0">
                <a:solidFill>
                  <a:prstClr val="black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Ivana Hlavová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2012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43078"/>
            <a:ext cx="9144000" cy="1238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618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FC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5665" y="2388550"/>
            <a:ext cx="814784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endParaRPr lang="cs-CZ" sz="2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se probouzí.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Tráva a stromy se zelenají.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svět přicházejí mláďata.</a:t>
            </a: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672628" y="551384"/>
            <a:ext cx="4187404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rgbClr val="23F923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JARO</a:t>
            </a:r>
            <a:endParaRPr lang="cs-CZ" sz="6000" b="1" dirty="0">
              <a:solidFill>
                <a:srgbClr val="23F923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pic>
        <p:nvPicPr>
          <p:cNvPr id="1038" name="Picture 14" descr="C:\Users\neumannova\Desktop\4obdobi\Chick_Spring_2010-flat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780" y="1268760"/>
            <a:ext cx="2332878" cy="35959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237530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březen</a:t>
            </a:r>
            <a:endParaRPr lang="cs-CZ" sz="2800" b="1" cap="all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93740" y="2873679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duben</a:t>
            </a:r>
            <a:r>
              <a:rPr lang="cs-CZ" sz="2800" b="1" cap="all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80493" y="333864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květen</a:t>
            </a:r>
            <a:endParaRPr lang="cs-CZ" sz="2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9450" y="1628800"/>
            <a:ext cx="51209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jarního období patří: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38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3FCC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420" y="3598671"/>
            <a:ext cx="2344153" cy="28546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24744"/>
            <a:ext cx="3132713" cy="20572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11006"/>
            <a:ext cx="2376264" cy="29119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11006"/>
            <a:ext cx="2448272" cy="28546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672628" y="551384"/>
            <a:ext cx="4187404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rgbClr val="23F923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JARO</a:t>
            </a:r>
            <a:endParaRPr lang="cs-CZ" sz="6000" b="1" dirty="0">
              <a:solidFill>
                <a:srgbClr val="23F923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6588224" y="1772816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1259632" y="5021560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6818432" y="5021560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995936" y="5021560"/>
            <a:ext cx="1152128" cy="1008112"/>
          </a:xfrm>
          <a:prstGeom prst="smileyFace">
            <a:avLst>
              <a:gd name="adj" fmla="val -4653"/>
            </a:avLst>
          </a:prstGeom>
          <a:solidFill>
            <a:srgbClr val="FF6D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14" descr="C:\Users\neumannova\Desktop\4obdobi\Chick_Spring_2010-flat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778" y="2283477"/>
            <a:ext cx="696443" cy="10735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72628" y="1484784"/>
            <a:ext cx="2963268" cy="1584176"/>
            <a:chOff x="672628" y="1484784"/>
            <a:chExt cx="2963268" cy="1584176"/>
          </a:xfrm>
          <a:solidFill>
            <a:schemeClr val="bg1"/>
          </a:solidFill>
        </p:grpSpPr>
        <p:sp>
          <p:nvSpPr>
            <p:cNvPr id="7" name="Obláček 6"/>
            <p:cNvSpPr/>
            <p:nvPr/>
          </p:nvSpPr>
          <p:spPr>
            <a:xfrm>
              <a:off x="672628" y="1484784"/>
              <a:ext cx="2963268" cy="1584176"/>
            </a:xfrm>
            <a:prstGeom prst="cloudCallout">
              <a:avLst>
                <a:gd name="adj1" fmla="val 66727"/>
                <a:gd name="adj2" fmla="val 10026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936219" y="1844824"/>
              <a:ext cx="248365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Který obrázek patří k jaru?</a:t>
              </a:r>
            </a:p>
          </p:txBody>
        </p:sp>
      </p:grp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372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A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683568" y="1546914"/>
            <a:ext cx="814784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endParaRPr lang="cs-CZ" sz="2800" b="1" cap="all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914400" lvl="1" indent="-457200">
              <a:buFont typeface="Arial" pitchFamily="34" charset="0"/>
              <a:buChar char="•"/>
            </a:pPr>
            <a:endParaRPr lang="cs-CZ" sz="2800" b="1" cap="all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914400" lvl="1" indent="-457200">
              <a:buFont typeface="Arial" pitchFamily="34" charset="0"/>
              <a:buChar char="•"/>
            </a:pPr>
            <a:endParaRPr lang="cs-CZ" sz="2800" b="1" cap="all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914400" lvl="1" indent="-457200">
              <a:buFont typeface="Arial" pitchFamily="34" charset="0"/>
              <a:buChar char="•"/>
            </a:pPr>
            <a:endParaRPr lang="cs-CZ" sz="2800" b="1" cap="all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914400" lvl="1" indent="-457200">
              <a:buFont typeface="Arial" pitchFamily="34" charset="0"/>
              <a:buChar char="•"/>
            </a:pPr>
            <a:endParaRPr lang="cs-CZ" sz="2800" b="1" cap="all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914400" lvl="1" indent="-457200">
              <a:buFont typeface="Arial" pitchFamily="34" charset="0"/>
              <a:buChar char="•"/>
            </a:pPr>
            <a:endParaRPr lang="cs-CZ" sz="2800" b="1" cap="all" dirty="0" smtClean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Sluníčko pálí.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Prázdniny začínají.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čas vodních her a prázdninových dobrodružství.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54728" y="568452"/>
            <a:ext cx="4187404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rgbClr val="FFC00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LÉTO</a:t>
            </a:r>
            <a:endParaRPr lang="cs-CZ" sz="6000" b="1" dirty="0">
              <a:solidFill>
                <a:srgbClr val="FFC00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pic>
        <p:nvPicPr>
          <p:cNvPr id="2051" name="Picture 3" descr="C:\Users\neumannova\Desktop\4obdobi\massimo_sole_3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94233"/>
            <a:ext cx="2915805" cy="29378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20494" y="237530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</a:t>
            </a:r>
            <a:endParaRPr lang="cs-CZ" sz="2800" b="1" cap="all" dirty="0">
              <a:solidFill>
                <a:srgbClr val="01AF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2873679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červenec</a:t>
            </a:r>
            <a:r>
              <a:rPr lang="cs-CZ" sz="2800" b="1" cap="all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b="1" cap="all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7339" y="333864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>
                <a:solidFill>
                  <a:srgbClr val="01AF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srpen</a:t>
            </a:r>
            <a:endParaRPr lang="cs-CZ" sz="2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568" y="1693821"/>
            <a:ext cx="51209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letního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patří: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049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9" grpId="0"/>
      <p:bldP spid="10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A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654728" y="568452"/>
            <a:ext cx="4187404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rgbClr val="FFC00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LÉTO</a:t>
            </a:r>
            <a:endParaRPr lang="cs-CZ" sz="6000" b="1" dirty="0">
              <a:solidFill>
                <a:srgbClr val="FFC00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pic>
        <p:nvPicPr>
          <p:cNvPr id="6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26698"/>
            <a:ext cx="2282732" cy="22177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15261"/>
            <a:ext cx="2750314" cy="18073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985" y="4053351"/>
            <a:ext cx="2246103" cy="22125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134" y="2325689"/>
            <a:ext cx="2750314" cy="18233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" descr="C:\Users\neumannova\Desktop\4obdobi\massimo_sole_3.pn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006" y="272829"/>
            <a:ext cx="1496268" cy="15075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1117852" y="1730425"/>
            <a:ext cx="2963268" cy="1584176"/>
            <a:chOff x="672628" y="1484784"/>
            <a:chExt cx="2963268" cy="1584176"/>
          </a:xfrm>
        </p:grpSpPr>
        <p:sp>
          <p:nvSpPr>
            <p:cNvPr id="22" name="Obláček 21"/>
            <p:cNvSpPr/>
            <p:nvPr/>
          </p:nvSpPr>
          <p:spPr>
            <a:xfrm>
              <a:off x="672628" y="1484784"/>
              <a:ext cx="2963268" cy="1584176"/>
            </a:xfrm>
            <a:prstGeom prst="cloudCallout">
              <a:avLst>
                <a:gd name="adj1" fmla="val 77948"/>
                <a:gd name="adj2" fmla="val -61688"/>
              </a:avLst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936219" y="1815207"/>
              <a:ext cx="248365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Který obrázek patří k létu?</a:t>
              </a:r>
            </a:p>
          </p:txBody>
        </p:sp>
      </p:grpSp>
      <p:sp>
        <p:nvSpPr>
          <p:cNvPr id="23" name="Veselý obličej 22"/>
          <p:cNvSpPr/>
          <p:nvPr/>
        </p:nvSpPr>
        <p:spPr>
          <a:xfrm>
            <a:off x="3664972" y="4789397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816822" y="4869160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6653227" y="4869160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667237" y="2810545"/>
            <a:ext cx="1152128" cy="1008112"/>
          </a:xfrm>
          <a:prstGeom prst="smileyFace">
            <a:avLst>
              <a:gd name="adj" fmla="val -4653"/>
            </a:avLst>
          </a:prstGeom>
          <a:solidFill>
            <a:srgbClr val="FF6D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16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1"/>
          <p:cNvSpPr txBox="1">
            <a:spLocks/>
          </p:cNvSpPr>
          <p:nvPr/>
        </p:nvSpPr>
        <p:spPr>
          <a:xfrm>
            <a:off x="654728" y="568452"/>
            <a:ext cx="4187404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rgbClr val="C0000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PODZIM</a:t>
            </a:r>
            <a:endParaRPr lang="cs-CZ" sz="6000" b="1" dirty="0">
              <a:solidFill>
                <a:srgbClr val="C0000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4728" y="4061971"/>
            <a:ext cx="81478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Padá listí.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 pouštějí draky.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Sklízí se podzimní úroda.</a:t>
            </a:r>
          </a:p>
        </p:txBody>
      </p:sp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68452"/>
            <a:ext cx="2808312" cy="33367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04048" y="3905189"/>
            <a:ext cx="4139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533013"/>
            <a:ext cx="81478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podzimního období patří: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07128" y="2329716"/>
            <a:ext cx="814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září</a:t>
            </a:r>
            <a:endParaRPr lang="cs-CZ" sz="2800" b="1" cap="all" dirty="0" smtClean="0">
              <a:solidFill>
                <a:srgbClr val="01AF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6644" y="2833772"/>
            <a:ext cx="814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říjen</a:t>
            </a:r>
            <a:endParaRPr lang="cs-CZ" sz="2800" b="1" cap="all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6644" y="3409836"/>
            <a:ext cx="814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 smtClean="0">
                <a:solidFill>
                  <a:srgbClr val="01AF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listopad</a:t>
            </a:r>
            <a:endParaRPr lang="cs-CZ" sz="2800" b="1" dirty="0" smtClean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576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1"/>
          <p:cNvSpPr txBox="1">
            <a:spLocks/>
          </p:cNvSpPr>
          <p:nvPr/>
        </p:nvSpPr>
        <p:spPr>
          <a:xfrm>
            <a:off x="811174" y="404664"/>
            <a:ext cx="4187404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rgbClr val="C0000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PODZIM</a:t>
            </a:r>
            <a:endParaRPr lang="cs-CZ" sz="6000" b="1" dirty="0">
              <a:solidFill>
                <a:srgbClr val="C0000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pic>
        <p:nvPicPr>
          <p:cNvPr id="5" name="Picture 1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648" y="3933056"/>
            <a:ext cx="2208671" cy="25796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4320"/>
            <a:ext cx="2565175" cy="16524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33056"/>
            <a:ext cx="2208671" cy="25909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441" y="3933056"/>
            <a:ext cx="2208671" cy="26118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2904876" y="1062323"/>
            <a:ext cx="2963268" cy="1584176"/>
            <a:chOff x="672628" y="1484784"/>
            <a:chExt cx="2963268" cy="1584176"/>
          </a:xfrm>
        </p:grpSpPr>
        <p:sp>
          <p:nvSpPr>
            <p:cNvPr id="10" name="Obláček 9"/>
            <p:cNvSpPr/>
            <p:nvPr/>
          </p:nvSpPr>
          <p:spPr>
            <a:xfrm>
              <a:off x="672628" y="1484784"/>
              <a:ext cx="2963268" cy="1584176"/>
            </a:xfrm>
            <a:prstGeom prst="cloudCallout">
              <a:avLst>
                <a:gd name="adj1" fmla="val -64653"/>
                <a:gd name="adj2" fmla="val 31890"/>
              </a:avLst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814408" y="1920314"/>
              <a:ext cx="248365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Který obrázek patří k podzimu?</a:t>
              </a:r>
            </a:p>
          </p:txBody>
        </p:sp>
      </p:grpSp>
      <p:sp>
        <p:nvSpPr>
          <p:cNvPr id="11" name="Veselý obličej 10"/>
          <p:cNvSpPr/>
          <p:nvPr/>
        </p:nvSpPr>
        <p:spPr>
          <a:xfrm>
            <a:off x="6608160" y="2306489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1083720" y="4869160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752919" y="4869160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3899712" y="4869160"/>
            <a:ext cx="1152128" cy="1008112"/>
          </a:xfrm>
          <a:prstGeom prst="smileyFace">
            <a:avLst>
              <a:gd name="adj" fmla="val -4653"/>
            </a:avLst>
          </a:prstGeom>
          <a:solidFill>
            <a:srgbClr val="FF6D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85" y="1484784"/>
            <a:ext cx="1693992" cy="20127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58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Nadpis 1"/>
          <p:cNvSpPr txBox="1">
            <a:spLocks/>
          </p:cNvSpPr>
          <p:nvPr/>
        </p:nvSpPr>
        <p:spPr>
          <a:xfrm>
            <a:off x="654728" y="568452"/>
            <a:ext cx="4187404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ZIMA</a:t>
            </a:r>
            <a:endParaRPr lang="cs-CZ" sz="6000" b="1" dirty="0">
              <a:solidFill>
                <a:schemeClr val="tx2">
                  <a:lumMod val="7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4728" y="4133979"/>
            <a:ext cx="81478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Padá sníh.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 provozují zimní sporty.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Venku mrzne.</a:t>
            </a:r>
          </a:p>
        </p:txBody>
      </p:sp>
      <p:pic>
        <p:nvPicPr>
          <p:cNvPr id="7170" name="Picture 2" descr="C:\Users\neumannova\Desktop\4obdobi\Snowman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97507"/>
            <a:ext cx="2927573" cy="3513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2977788"/>
            <a:ext cx="814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leden</a:t>
            </a:r>
            <a:endParaRPr lang="cs-CZ" sz="2800" b="1" cap="all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401724"/>
            <a:ext cx="814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prosinec</a:t>
            </a:r>
            <a:endParaRPr lang="cs-CZ" sz="2800" b="1" cap="all" dirty="0" smtClean="0">
              <a:solidFill>
                <a:srgbClr val="01AF0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4636" y="3553852"/>
            <a:ext cx="814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cap="all" dirty="0" smtClean="0">
                <a:solidFill>
                  <a:srgbClr val="01AF0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</a:t>
            </a:r>
            <a:endParaRPr lang="cs-CZ" sz="2800" b="1" dirty="0" smtClean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1677029"/>
            <a:ext cx="81478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zimního období patří: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13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2697471" y="1369617"/>
            <a:ext cx="2963268" cy="1584176"/>
            <a:chOff x="672628" y="1484784"/>
            <a:chExt cx="2963268" cy="1584176"/>
          </a:xfrm>
          <a:solidFill>
            <a:schemeClr val="bg1"/>
          </a:solidFill>
        </p:grpSpPr>
        <p:sp>
          <p:nvSpPr>
            <p:cNvPr id="17" name="Obláček 16"/>
            <p:cNvSpPr/>
            <p:nvPr/>
          </p:nvSpPr>
          <p:spPr>
            <a:xfrm>
              <a:off x="672628" y="1484784"/>
              <a:ext cx="2963268" cy="1584176"/>
            </a:xfrm>
            <a:prstGeom prst="cloudCallout">
              <a:avLst>
                <a:gd name="adj1" fmla="val -73536"/>
                <a:gd name="adj2" fmla="val 31890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14408" y="1920314"/>
              <a:ext cx="248365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Který obrázek patří k zimě?</a:t>
              </a:r>
            </a:p>
          </p:txBody>
        </p:sp>
      </p:grpSp>
      <p:sp>
        <p:nvSpPr>
          <p:cNvPr id="5" name="Nadpis 1"/>
          <p:cNvSpPr txBox="1">
            <a:spLocks/>
          </p:cNvSpPr>
          <p:nvPr/>
        </p:nvSpPr>
        <p:spPr>
          <a:xfrm>
            <a:off x="755576" y="712468"/>
            <a:ext cx="4187404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ZIMA</a:t>
            </a:r>
            <a:endParaRPr lang="cs-CZ" sz="6000" b="1" dirty="0">
              <a:solidFill>
                <a:schemeClr val="tx2">
                  <a:lumMod val="7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946" y="242393"/>
            <a:ext cx="2311518" cy="29102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216" y="4454101"/>
            <a:ext cx="2850968" cy="18999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428150"/>
            <a:ext cx="2850968" cy="19128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698" y="3442014"/>
            <a:ext cx="2295766" cy="29119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Veselý obličej 17"/>
          <p:cNvSpPr/>
          <p:nvPr/>
        </p:nvSpPr>
        <p:spPr>
          <a:xfrm>
            <a:off x="7087919" y="1659284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1153407" y="4898009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4226636" y="4958157"/>
            <a:ext cx="1152128" cy="1008112"/>
          </a:xfrm>
          <a:prstGeom prst="smileyFace">
            <a:avLst/>
          </a:prstGeom>
          <a:solidFill>
            <a:srgbClr val="23F92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7024517" y="4937240"/>
            <a:ext cx="1152128" cy="1008112"/>
          </a:xfrm>
          <a:prstGeom prst="smileyFace">
            <a:avLst>
              <a:gd name="adj" fmla="val -4653"/>
            </a:avLst>
          </a:prstGeom>
          <a:solidFill>
            <a:srgbClr val="FF6D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Picture 2" descr="C:\Users\neumannova\Desktop\4obdobi\Snowman.pn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10" y="2161704"/>
            <a:ext cx="1776162" cy="2131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13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Nadpis 1"/>
          <p:cNvSpPr txBox="1">
            <a:spLocks/>
          </p:cNvSpPr>
          <p:nvPr/>
        </p:nvSpPr>
        <p:spPr>
          <a:xfrm>
            <a:off x="6156176" y="4869160"/>
            <a:ext cx="3017643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prosinec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38" name="Nadpis 1"/>
          <p:cNvSpPr txBox="1">
            <a:spLocks/>
          </p:cNvSpPr>
          <p:nvPr/>
        </p:nvSpPr>
        <p:spPr>
          <a:xfrm>
            <a:off x="6156176" y="4365104"/>
            <a:ext cx="2913072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listopad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78212" y="5392988"/>
            <a:ext cx="3252317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červenec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116357" y="3789491"/>
            <a:ext cx="2488091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březen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084168" y="3233199"/>
            <a:ext cx="2404926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květen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6084168" y="2643451"/>
            <a:ext cx="1817921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říjen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51520" y="2440660"/>
            <a:ext cx="2366236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září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3573016"/>
            <a:ext cx="2322116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srpen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29818" y="5301208"/>
            <a:ext cx="2469974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červen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30309" y="4725144"/>
            <a:ext cx="2369483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duben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39552" y="4149080"/>
            <a:ext cx="2093702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únor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39552" y="3016724"/>
            <a:ext cx="2093702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leden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6137057" y="4851950"/>
            <a:ext cx="3017643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0070C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prosinec</a:t>
            </a:r>
            <a:endParaRPr lang="cs-CZ" b="1" dirty="0">
              <a:solidFill>
                <a:srgbClr val="0070C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6124690" y="4349354"/>
            <a:ext cx="2913072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6161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listopad</a:t>
            </a:r>
            <a:endParaRPr lang="cs-CZ" b="1" dirty="0">
              <a:solidFill>
                <a:srgbClr val="FF6161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6072211" y="2636912"/>
            <a:ext cx="1817921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6D6D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říjen</a:t>
            </a:r>
            <a:endParaRPr lang="cs-CZ" b="1" dirty="0">
              <a:solidFill>
                <a:srgbClr val="FF6D6D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6104400" y="3789040"/>
            <a:ext cx="2488091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23F923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březen</a:t>
            </a:r>
            <a:endParaRPr lang="cs-CZ" b="1" dirty="0">
              <a:solidFill>
                <a:srgbClr val="23F923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6072211" y="3212976"/>
            <a:ext cx="2404926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23F923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květen</a:t>
            </a:r>
            <a:endParaRPr lang="cs-CZ" b="1" dirty="0">
              <a:solidFill>
                <a:srgbClr val="23F923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6144219" y="5392988"/>
            <a:ext cx="3252317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C00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červenec</a:t>
            </a:r>
            <a:endParaRPr lang="cs-CZ" b="1" dirty="0">
              <a:solidFill>
                <a:srgbClr val="FFC00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251520" y="2440660"/>
            <a:ext cx="2366236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b="1" dirty="0" smtClean="0">
                <a:solidFill>
                  <a:srgbClr val="FF6D6D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září</a:t>
            </a:r>
            <a:endParaRPr lang="cs-CZ" b="1" dirty="0">
              <a:solidFill>
                <a:srgbClr val="FF6D6D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251520" y="5301208"/>
            <a:ext cx="2469974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b="1" dirty="0" smtClean="0">
                <a:solidFill>
                  <a:srgbClr val="FFC00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červen</a:t>
            </a:r>
            <a:endParaRPr lang="cs-CZ" b="1" dirty="0">
              <a:solidFill>
                <a:srgbClr val="FFC00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539552" y="2996952"/>
            <a:ext cx="2093702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b="1" dirty="0" smtClean="0">
                <a:solidFill>
                  <a:srgbClr val="0070C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leden</a:t>
            </a:r>
            <a:endParaRPr lang="cs-CZ" b="1" dirty="0">
              <a:solidFill>
                <a:srgbClr val="0070C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323528" y="4725144"/>
            <a:ext cx="2369483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b="1" dirty="0" smtClean="0">
                <a:solidFill>
                  <a:srgbClr val="23F923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duben</a:t>
            </a:r>
            <a:endParaRPr lang="cs-CZ" b="1" dirty="0">
              <a:solidFill>
                <a:srgbClr val="23F923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323528" y="3573016"/>
            <a:ext cx="2322116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b="1" dirty="0" smtClean="0">
                <a:solidFill>
                  <a:srgbClr val="FFC00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srpen</a:t>
            </a:r>
            <a:endParaRPr lang="cs-CZ" b="1" dirty="0">
              <a:solidFill>
                <a:srgbClr val="FFC00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37" name="Nadpis 1"/>
          <p:cNvSpPr txBox="1">
            <a:spLocks/>
          </p:cNvSpPr>
          <p:nvPr/>
        </p:nvSpPr>
        <p:spPr>
          <a:xfrm>
            <a:off x="534082" y="4168852"/>
            <a:ext cx="2093702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b="1" dirty="0" smtClean="0">
                <a:solidFill>
                  <a:srgbClr val="0070C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únor</a:t>
            </a:r>
            <a:endParaRPr lang="cs-CZ" b="1" dirty="0">
              <a:solidFill>
                <a:srgbClr val="0070C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1115616" y="352428"/>
            <a:ext cx="4019308" cy="1584176"/>
            <a:chOff x="672628" y="1484784"/>
            <a:chExt cx="2963268" cy="1584176"/>
          </a:xfrm>
          <a:solidFill>
            <a:schemeClr val="bg1"/>
          </a:solidFill>
        </p:grpSpPr>
        <p:sp>
          <p:nvSpPr>
            <p:cNvPr id="28" name="Obláček 27"/>
            <p:cNvSpPr/>
            <p:nvPr/>
          </p:nvSpPr>
          <p:spPr>
            <a:xfrm>
              <a:off x="672628" y="1484784"/>
              <a:ext cx="2963268" cy="1584176"/>
            </a:xfrm>
            <a:prstGeom prst="cloudCallout">
              <a:avLst>
                <a:gd name="adj1" fmla="val 66933"/>
                <a:gd name="adj2" fmla="val 16274"/>
              </a:avLst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814408" y="1920314"/>
              <a:ext cx="248365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bg2">
                      <a:lumMod val="2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Přiřaď měsíce k ročním obdobím.</a:t>
              </a:r>
            </a:p>
          </p:txBody>
        </p:sp>
      </p:grpSp>
      <p:sp>
        <p:nvSpPr>
          <p:cNvPr id="15" name="Nadpis 1"/>
          <p:cNvSpPr txBox="1">
            <a:spLocks/>
          </p:cNvSpPr>
          <p:nvPr/>
        </p:nvSpPr>
        <p:spPr>
          <a:xfrm>
            <a:off x="3545626" y="5248972"/>
            <a:ext cx="2310147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ZIMA</a:t>
            </a:r>
            <a:endParaRPr lang="cs-CZ" sz="6000" b="1" dirty="0">
              <a:solidFill>
                <a:schemeClr val="accent1">
                  <a:lumMod val="75000"/>
                </a:schemeClr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482646" y="2388424"/>
            <a:ext cx="2093702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rgbClr val="23F923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JARO</a:t>
            </a:r>
            <a:endParaRPr lang="cs-CZ" sz="6000" b="1" dirty="0">
              <a:solidFill>
                <a:srgbClr val="23F923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2974439" y="4352012"/>
            <a:ext cx="2893705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rgbClr val="FF3B3B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PODZIM</a:t>
            </a:r>
            <a:endParaRPr lang="cs-CZ" sz="6000" b="1" dirty="0">
              <a:solidFill>
                <a:srgbClr val="FF3B3B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3514470" y="3396536"/>
            <a:ext cx="2047380" cy="9163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6000" b="1" dirty="0" smtClean="0">
                <a:solidFill>
                  <a:srgbClr val="FFC000"/>
                </a:solidFill>
                <a:effectLst>
                  <a:glow rad="127000">
                    <a:schemeClr val="bg1"/>
                  </a:glow>
                  <a:outerShdw blurRad="38100" dist="38100" dir="2700000" algn="tl">
                    <a:schemeClr val="bg1">
                      <a:alpha val="43000"/>
                    </a:schemeClr>
                  </a:outerShdw>
                </a:effectLst>
              </a:rPr>
              <a:t>LÉTO</a:t>
            </a:r>
            <a:endParaRPr lang="cs-CZ" sz="6000" b="1" dirty="0">
              <a:solidFill>
                <a:srgbClr val="FFC000"/>
              </a:solidFill>
              <a:effectLst>
                <a:glow rad="127000">
                  <a:schemeClr val="bg1"/>
                </a:glow>
                <a:outerShdw blurRad="38100" dist="38100" dir="2700000" algn="tl">
                  <a:schemeClr val="bg1">
                    <a:alpha val="43000"/>
                  </a:schemeClr>
                </a:outerShdw>
              </a:effectLst>
            </a:endParaRPr>
          </a:p>
        </p:txBody>
      </p:sp>
      <p:pic>
        <p:nvPicPr>
          <p:cNvPr id="3074" name="Picture 2" descr="C:\Users\neumannova\Desktop\4obdobi\Ghost_002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557" y="498594"/>
            <a:ext cx="1753481" cy="1824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911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38" grpId="0"/>
      <p:bldP spid="6" grpId="0"/>
      <p:bldP spid="7" grpId="0"/>
      <p:bldP spid="9" grpId="0"/>
      <p:bldP spid="18" grpId="0"/>
      <p:bldP spid="4" grpId="0"/>
      <p:bldP spid="5" grpId="0"/>
      <p:bldP spid="8" grpId="0"/>
      <p:bldP spid="10" grpId="0"/>
      <p:bldP spid="11" grpId="0"/>
      <p:bldP spid="12" grpId="0"/>
      <p:bldP spid="23" grpId="0"/>
      <p:bldP spid="25" grpId="0"/>
      <p:bldP spid="31" grpId="0"/>
      <p:bldP spid="32" grpId="0"/>
      <p:bldP spid="34" grpId="0"/>
      <p:bldP spid="35" grpId="0"/>
      <p:bldP spid="29" grpId="0"/>
      <p:bldP spid="24" grpId="0"/>
      <p:bldP spid="30" grpId="0"/>
      <p:bldP spid="33" grpId="0"/>
      <p:bldP spid="36" grpId="0"/>
      <p:bldP spid="37" grpId="0"/>
      <p:bldP spid="15" grpId="0"/>
      <p:bldP spid="20" grpId="0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1167135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683568" y="1814401"/>
            <a:ext cx="7992888" cy="2262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  <a:hlinkClick r:id="rId3"/>
              </a:rPr>
              <a:t>http://openclipart.org/image/800px/svg_to_png/63199/Chick_Spring_2010-flat.png</a:t>
            </a:r>
            <a:endParaRPr kumimoji="0" 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  <a:hlinkClick r:id="rId4"/>
              </a:rPr>
              <a:t>http://openclipart.org/detail/101005/snowman-by-algotruneman</a:t>
            </a:r>
            <a:endParaRPr kumimoji="0" 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  <a:hlinkClick r:id="rId5"/>
              </a:rPr>
              <a:t>http://openclipart.org/image/800px/svg_to_png/87517/Ghost_002.png</a:t>
            </a:r>
            <a:endParaRPr kumimoji="0" 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00" dirty="0" smtClean="0">
                <a:latin typeface="Arial" pitchFamily="34" charset="0"/>
                <a:cs typeface="Arial" pitchFamily="34" charset="0"/>
                <a:hlinkClick r:id="rId6"/>
              </a:rPr>
              <a:t>http</a:t>
            </a:r>
            <a:r>
              <a:rPr lang="en-US" sz="1600" dirty="0">
                <a:latin typeface="Arial" pitchFamily="34" charset="0"/>
                <a:cs typeface="Arial" pitchFamily="34" charset="0"/>
                <a:hlinkClick r:id="rId6"/>
              </a:rPr>
              <a:t>://</a:t>
            </a:r>
            <a:r>
              <a:rPr lang="en-US" sz="1600" dirty="0" smtClean="0">
                <a:latin typeface="Arial" pitchFamily="34" charset="0"/>
                <a:cs typeface="Arial" pitchFamily="34" charset="0"/>
                <a:hlinkClick r:id="rId6"/>
              </a:rPr>
              <a:t>openclipart.org/detail/1920/sole-by-massimo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600" dirty="0">
                <a:latin typeface="Arial" pitchFamily="34" charset="0"/>
                <a:cs typeface="Arial" pitchFamily="34" charset="0"/>
                <a:hlinkClick r:id="rId7"/>
              </a:rPr>
              <a:t>http://office.microsoft.com/cs-cz/images/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Text:  Mgr. Ivana Hlavová</a:t>
            </a:r>
            <a:endParaRPr kumimoji="0" 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1E6E6-4D39-469B-B075-D24F883FC8E9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618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753</TotalTime>
  <Words>211</Words>
  <Application>Microsoft Office PowerPoint</Application>
  <PresentationFormat>Předvádění na obrazovce (4:3)</PresentationFormat>
  <Paragraphs>105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Čtyři roční období Člověk a příroda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Čtyři roční období</dc:title>
  <dc:creator>neumannova</dc:creator>
  <cp:lastModifiedBy>neumannova</cp:lastModifiedBy>
  <cp:revision>88</cp:revision>
  <dcterms:created xsi:type="dcterms:W3CDTF">2012-03-17T15:58:17Z</dcterms:created>
  <dcterms:modified xsi:type="dcterms:W3CDTF">2012-03-24T11:09:03Z</dcterms:modified>
</cp:coreProperties>
</file>