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7" r:id="rId4"/>
    <p:sldId id="258" r:id="rId5"/>
    <p:sldId id="259" r:id="rId6"/>
    <p:sldId id="260" r:id="rId7"/>
    <p:sldId id="261" r:id="rId8"/>
    <p:sldId id="262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howGuides="1">
      <p:cViewPr varScale="1">
        <p:scale>
          <a:sx n="85" d="100"/>
          <a:sy n="85" d="100"/>
        </p:scale>
        <p:origin x="-72" y="-3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C1F8C-0F1E-4FF6-89E9-B8679B6ED490}" type="datetimeFigureOut">
              <a:rPr lang="cs-CZ" smtClean="0"/>
              <a:t>23.1.2014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FE6A2-EE8F-4436-A5EF-29032A413A6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83327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C1F8C-0F1E-4FF6-89E9-B8679B6ED490}" type="datetimeFigureOut">
              <a:rPr lang="cs-CZ" smtClean="0"/>
              <a:t>23.1.2014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FE6A2-EE8F-4436-A5EF-29032A413A6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15183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C1F8C-0F1E-4FF6-89E9-B8679B6ED490}" type="datetimeFigureOut">
              <a:rPr lang="cs-CZ" smtClean="0"/>
              <a:t>23.1.2014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FE6A2-EE8F-4436-A5EF-29032A413A6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8309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C1F8C-0F1E-4FF6-89E9-B8679B6ED490}" type="datetimeFigureOut">
              <a:rPr lang="cs-CZ" smtClean="0"/>
              <a:t>23.1.2014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FE6A2-EE8F-4436-A5EF-29032A413A6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76620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C1F8C-0F1E-4FF6-89E9-B8679B6ED490}" type="datetimeFigureOut">
              <a:rPr lang="cs-CZ" smtClean="0"/>
              <a:t>23.1.2014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FE6A2-EE8F-4436-A5EF-29032A413A6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07654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C1F8C-0F1E-4FF6-89E9-B8679B6ED490}" type="datetimeFigureOut">
              <a:rPr lang="cs-CZ" smtClean="0"/>
              <a:t>23.1.2014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FE6A2-EE8F-4436-A5EF-29032A413A6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50023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C1F8C-0F1E-4FF6-89E9-B8679B6ED490}" type="datetimeFigureOut">
              <a:rPr lang="cs-CZ" smtClean="0"/>
              <a:t>23.1.2014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FE6A2-EE8F-4436-A5EF-29032A413A6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21013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C1F8C-0F1E-4FF6-89E9-B8679B6ED490}" type="datetimeFigureOut">
              <a:rPr lang="cs-CZ" smtClean="0"/>
              <a:t>23.1.2014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FE6A2-EE8F-4436-A5EF-29032A413A6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36475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C1F8C-0F1E-4FF6-89E9-B8679B6ED490}" type="datetimeFigureOut">
              <a:rPr lang="cs-CZ" smtClean="0"/>
              <a:t>23.1.2014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FE6A2-EE8F-4436-A5EF-29032A413A6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37470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C1F8C-0F1E-4FF6-89E9-B8679B6ED490}" type="datetimeFigureOut">
              <a:rPr lang="cs-CZ" smtClean="0"/>
              <a:t>23.1.2014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FE6A2-EE8F-4436-A5EF-29032A413A6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15807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C1F8C-0F1E-4FF6-89E9-B8679B6ED490}" type="datetimeFigureOut">
              <a:rPr lang="cs-CZ" smtClean="0"/>
              <a:t>23.1.2014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FE6A2-EE8F-4436-A5EF-29032A413A6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41701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DC1F8C-0F1E-4FF6-89E9-B8679B6ED490}" type="datetimeFigureOut">
              <a:rPr lang="cs-CZ" smtClean="0"/>
              <a:t>23.1.2014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0FE6A2-EE8F-4436-A5EF-29032A413A6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35150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79512" y="1988840"/>
            <a:ext cx="8856984" cy="4772178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 školy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: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ZŠ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Bor, okres Tachov, příspěvková organizace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Mgr. Irena Šeneková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Vytvořeno dne: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22.1.2014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VY_32_INOVACE_7A_AJ7_09_some, any, a, an 	            - practice	  			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Číslo </a:t>
            </a: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projektu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   CZ.1.07/1.4.00/21.3534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Angličtina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  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some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any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, a,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-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practice</a:t>
            </a:r>
            <a:endParaRPr lang="cs-CZ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Ročník</a:t>
            </a: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7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ročník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Klíčová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slova:        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countable nouns,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uncountable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nouns</a:t>
            </a:r>
            <a:endParaRPr lang="cs-CZ" sz="2400" cap="all" dirty="0">
              <a:ln w="0"/>
              <a:solidFill>
                <a:schemeClr val="tx2">
                  <a:lumMod val="50000"/>
                </a:schemeClr>
              </a:soli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0147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1"/>
          <p:cNvSpPr txBox="1">
            <a:spLocks noChangeArrowheads="1"/>
          </p:cNvSpPr>
          <p:nvPr/>
        </p:nvSpPr>
        <p:spPr bwMode="auto">
          <a:xfrm>
            <a:off x="827584" y="1411713"/>
            <a:ext cx="7416824" cy="1397306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s-CZ" sz="32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>
              <a:defRPr/>
            </a:pPr>
            <a:endParaRPr lang="cs-CZ" sz="24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 smtClean="0"/>
              <a:t>Žáci si procvičí kdy a jak správně používat some, any , a, an</a:t>
            </a:r>
          </a:p>
        </p:txBody>
      </p:sp>
    </p:spTree>
    <p:extLst>
      <p:ext uri="{BB962C8B-B14F-4D97-AF65-F5344CB8AC3E}">
        <p14:creationId xmlns:p14="http://schemas.microsoft.com/office/powerpoint/2010/main" val="2799555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rak 1"/>
          <p:cNvSpPr/>
          <p:nvPr/>
        </p:nvSpPr>
        <p:spPr>
          <a:xfrm>
            <a:off x="0" y="1772417"/>
            <a:ext cx="4464496" cy="5112568"/>
          </a:xfrm>
          <a:prstGeom prst="cloud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Mrak 3"/>
          <p:cNvSpPr/>
          <p:nvPr/>
        </p:nvSpPr>
        <p:spPr>
          <a:xfrm>
            <a:off x="4683859" y="1772417"/>
            <a:ext cx="4464496" cy="5112568"/>
          </a:xfrm>
          <a:prstGeom prst="cloud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503" y="0"/>
            <a:ext cx="903649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Write </a:t>
            </a:r>
            <a:r>
              <a:rPr lang="cs-CZ" sz="2000" b="1" dirty="0" smtClean="0">
                <a:solidFill>
                  <a:schemeClr val="accent5">
                    <a:lumMod val="75000"/>
                  </a:schemeClr>
                </a:solidFill>
              </a:rPr>
              <a:t>countable</a:t>
            </a:r>
            <a:r>
              <a:rPr lang="cs-CZ" sz="2000" b="1" dirty="0" smtClean="0"/>
              <a:t> nouns into the </a:t>
            </a:r>
            <a:r>
              <a:rPr lang="cs-CZ" sz="2000" b="1" dirty="0" smtClean="0">
                <a:solidFill>
                  <a:schemeClr val="accent5">
                    <a:lumMod val="75000"/>
                  </a:schemeClr>
                </a:solidFill>
              </a:rPr>
              <a:t>blue</a:t>
            </a:r>
            <a:r>
              <a:rPr lang="cs-CZ" sz="2000" b="1" dirty="0" smtClean="0"/>
              <a:t> cloud and </a:t>
            </a:r>
            <a:r>
              <a:rPr lang="cs-CZ" sz="2000" b="1" dirty="0" smtClean="0">
                <a:solidFill>
                  <a:srgbClr val="00B050"/>
                </a:solidFill>
              </a:rPr>
              <a:t>uncountable</a:t>
            </a:r>
            <a:r>
              <a:rPr lang="cs-CZ" sz="2000" b="1" dirty="0" smtClean="0"/>
              <a:t> nouns into the </a:t>
            </a:r>
            <a:r>
              <a:rPr lang="cs-CZ" sz="2000" b="1" dirty="0" smtClean="0">
                <a:solidFill>
                  <a:srgbClr val="00B050"/>
                </a:solidFill>
              </a:rPr>
              <a:t>green</a:t>
            </a:r>
            <a:r>
              <a:rPr lang="cs-CZ" sz="2000" b="1" dirty="0" smtClean="0"/>
              <a:t> cloude.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7503" y="707886"/>
            <a:ext cx="108012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ketchup</a:t>
            </a:r>
            <a:endParaRPr lang="cs-CZ" sz="2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331640" y="707886"/>
            <a:ext cx="6840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eggs</a:t>
            </a:r>
            <a:endParaRPr lang="cs-CZ" sz="2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123728" y="707886"/>
            <a:ext cx="10436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money</a:t>
            </a:r>
            <a:endParaRPr lang="cs-CZ" sz="2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275856" y="707886"/>
            <a:ext cx="792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time</a:t>
            </a:r>
            <a:endParaRPr lang="cs-CZ" sz="2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139952" y="755412"/>
            <a:ext cx="971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butter</a:t>
            </a:r>
            <a:endParaRPr lang="cs-CZ" sz="2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076056" y="755412"/>
            <a:ext cx="936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cheese</a:t>
            </a:r>
            <a:endParaRPr lang="cs-CZ" sz="20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084168" y="707886"/>
            <a:ext cx="154432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sandwiches</a:t>
            </a:r>
            <a:endParaRPr lang="cs-CZ" sz="20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628493" y="755412"/>
            <a:ext cx="133599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chips</a:t>
            </a:r>
            <a:endParaRPr lang="cs-CZ" sz="20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07503" y="1268760"/>
            <a:ext cx="79208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flour</a:t>
            </a:r>
            <a:endParaRPr lang="cs-CZ" sz="20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043608" y="1268760"/>
            <a:ext cx="9721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lemons</a:t>
            </a:r>
            <a:endParaRPr lang="cs-CZ" sz="20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232248" y="1268760"/>
            <a:ext cx="935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sugar</a:t>
            </a:r>
            <a:endParaRPr lang="cs-CZ" sz="20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275856" y="1268760"/>
            <a:ext cx="14080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biscuits</a:t>
            </a:r>
            <a:endParaRPr lang="cs-CZ" sz="2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464496" y="1268760"/>
            <a:ext cx="13316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homework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12160" y="1268760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carrots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236296" y="1268760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tomato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7503" y="1772417"/>
            <a:ext cx="108012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problem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139952" y="1972472"/>
            <a:ext cx="14041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pears</a:t>
            </a:r>
            <a:endParaRPr lang="cs-CZ" sz="2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06688" y="5849509"/>
            <a:ext cx="10973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banana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988533" y="6437367"/>
            <a:ext cx="97595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meat</a:t>
            </a:r>
            <a:endParaRPr lang="cs-CZ" sz="2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365884" y="2492896"/>
            <a:ext cx="93610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tea</a:t>
            </a:r>
            <a:endParaRPr lang="cs-CZ" sz="20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07503" y="6437367"/>
            <a:ext cx="108012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apple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98648" y="6237312"/>
            <a:ext cx="113169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/>
              <a:t>orange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237749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 0.03168 L 0.57084 0.5244 " pathEditMode="relative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4.79769E-6 L -0.11823 0.46128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920" y="230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531 0.14706 L 0.50208 0.36717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830" y="110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3.87283E-6 L 0.35834 0.28324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917" y="141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7.51445E-7 L 0.41146 0.24486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573" y="12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4.79769E-6 L 0.33854 0.38798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927" y="193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007 0.03168 L -0.45452 0.24139 " pathEditMode="relative" ptsTypes="AA">
                                      <p:cBhvr>
                                        <p:cTn id="3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573 0.03515 L -0.54896 0.29734 " pathEditMode="relative" ptsTypes="AA">
                                      <p:cBhvr>
                                        <p:cTn id="3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81 0.03376 L 0.58664 0.28555 " pathEditMode="relative" ptsTypes="AA">
                                      <p:cBhvr>
                                        <p:cTn id="3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7.39884E-6 L 0.06302 0.2622 " pathEditMode="relative" ptsTypes="AA">
                                      <p:cBhvr>
                                        <p:cTn id="4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5.78035E-8 L 0.504 0.37757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191" y="188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74 0.03376 L -0.14791 0.36948 " pathEditMode="relative" ptsTypes="AA">
                                      <p:cBhvr>
                                        <p:cTn id="5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291 -0.06058 L 0.19114 0.5163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903" y="288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82 0.10729 L -0.4132 0.56879 " pathEditMode="relative" ptsTypes="AA">
                                      <p:cBhvr>
                                        <p:cTn id="5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2.83237E-6 L -0.68507 0.55815 " pathEditMode="relative" rAng="0" ptsTypes="AA">
                                      <p:cBhvr>
                                        <p:cTn id="6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253" y="279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2.36994E-6 L 0.04323 0.12832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53" y="64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91 0.03607 L -0.13975 0.22474 " pathEditMode="relative" ptsTypes="AA">
                                      <p:cBhvr>
                                        <p:cTn id="7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1.27168E-6 L 0.12882 0.50589 " pathEditMode="relative" rAng="0" ptsTypes="AA">
                                      <p:cBhvr>
                                        <p:cTn id="7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441" y="252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9.19075E-6 L 0.04722 -0.10475 " pathEditMode="relative" ptsTypes="AA">
                                      <p:cBhvr>
                                        <p:cTn id="7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6763E-6 L -0.2283 -0.03144 " pathEditMode="relative" ptsTypes="AA">
                                      <p:cBhvr>
                                        <p:cTn id="8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05556E-6 -3.77053E-6 L -0.30711 -0.30442 " pathEditMode="relative" ptsTypes="AA">
                                      <p:cBhvr>
                                        <p:cTn id="8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74 -0.03723 L -0.07257 -0.18405 " pathEditMode="relative" ptsTypes="AA">
                                      <p:cBhvr>
                                        <p:cTn id="9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7" grpId="0"/>
      <p:bldP spid="3" grpId="0"/>
      <p:bldP spid="8" grpId="0"/>
      <p:bldP spid="9" grpId="0"/>
      <p:bldP spid="10" grpId="0"/>
      <p:bldP spid="11" grpId="0"/>
      <p:bldP spid="13" grpId="0"/>
      <p:bldP spid="14" grpId="0"/>
      <p:bldP spid="15" grpId="0"/>
      <p:bldP spid="2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16632"/>
            <a:ext cx="79928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Describe the picture. Use  </a:t>
            </a:r>
            <a:r>
              <a:rPr lang="cs-CZ" sz="2000" b="1" i="1" dirty="0" smtClean="0">
                <a:solidFill>
                  <a:srgbClr val="002060"/>
                </a:solidFill>
              </a:rPr>
              <a:t>There‘s</a:t>
            </a:r>
            <a:r>
              <a:rPr lang="cs-CZ" sz="2000" b="1" dirty="0" smtClean="0">
                <a:solidFill>
                  <a:srgbClr val="002060"/>
                </a:solidFill>
              </a:rPr>
              <a:t> / </a:t>
            </a:r>
            <a:r>
              <a:rPr lang="cs-CZ" sz="2000" b="1" i="1" dirty="0" smtClean="0">
                <a:solidFill>
                  <a:srgbClr val="002060"/>
                </a:solidFill>
              </a:rPr>
              <a:t>There are  </a:t>
            </a:r>
            <a:r>
              <a:rPr lang="cs-CZ" sz="2000" dirty="0" smtClean="0"/>
              <a:t>and  </a:t>
            </a:r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a</a:t>
            </a:r>
            <a:r>
              <a:rPr lang="cs-CZ" sz="2000" b="1" dirty="0" smtClean="0"/>
              <a:t>/</a:t>
            </a:r>
            <a:r>
              <a:rPr lang="cs-CZ" sz="2000" b="1" i="1" dirty="0" smtClean="0"/>
              <a:t> </a:t>
            </a:r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an</a:t>
            </a:r>
            <a:r>
              <a:rPr lang="cs-CZ" sz="2000" b="1" i="1" dirty="0" smtClean="0"/>
              <a:t>  </a:t>
            </a:r>
            <a:r>
              <a:rPr lang="cs-CZ" sz="2000" i="1" dirty="0" smtClean="0"/>
              <a:t>or  </a:t>
            </a:r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some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932040" y="1339021"/>
            <a:ext cx="424847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There‘s an apple on the table.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There‘s some bread on the table.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…………………………………………………</a:t>
            </a: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…………………………………………………</a:t>
            </a: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....................................................</a:t>
            </a: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…………………………………………………</a:t>
            </a: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…………………………………………………</a:t>
            </a: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…………………………………………………</a:t>
            </a: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…………………………………………………</a:t>
            </a: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…………………………………………………</a:t>
            </a:r>
            <a:endParaRPr lang="cs-CZ" sz="2000" dirty="0"/>
          </a:p>
        </p:txBody>
      </p:sp>
      <p:sp>
        <p:nvSpPr>
          <p:cNvPr id="6" name="Zaoblený obdélník 5">
            <a:hlinkClick r:id="rId2" action="ppaction://hlinksldjump"/>
          </p:cNvPr>
          <p:cNvSpPr/>
          <p:nvPr/>
        </p:nvSpPr>
        <p:spPr>
          <a:xfrm>
            <a:off x="7020272" y="6021288"/>
            <a:ext cx="165618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KEY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028" r="11473" b="68912"/>
          <a:stretch/>
        </p:blipFill>
        <p:spPr>
          <a:xfrm rot="10800000">
            <a:off x="32405" y="1268760"/>
            <a:ext cx="4956358" cy="4752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4925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028" r="11473" b="68912"/>
          <a:stretch/>
        </p:blipFill>
        <p:spPr>
          <a:xfrm rot="10800000">
            <a:off x="49065" y="1618402"/>
            <a:ext cx="3645076" cy="3495171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779912" y="1628800"/>
            <a:ext cx="540060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/>
              <a:t>There‘s </a:t>
            </a:r>
            <a:r>
              <a:rPr lang="cs-CZ" sz="2400" b="1" dirty="0"/>
              <a:t>an</a:t>
            </a:r>
            <a:r>
              <a:rPr lang="cs-CZ" sz="2400" dirty="0"/>
              <a:t> apple on the table.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/>
              <a:t>There‘s </a:t>
            </a:r>
            <a:r>
              <a:rPr lang="cs-CZ" sz="2400" b="1" dirty="0"/>
              <a:t>some</a:t>
            </a:r>
            <a:r>
              <a:rPr lang="cs-CZ" sz="2400" dirty="0"/>
              <a:t> bread on the table</a:t>
            </a:r>
            <a:r>
              <a:rPr lang="cs-CZ" sz="24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There</a:t>
            </a:r>
            <a:r>
              <a:rPr lang="cs-CZ" sz="2400" dirty="0"/>
              <a:t> </a:t>
            </a:r>
            <a:r>
              <a:rPr lang="cs-CZ" sz="2400" dirty="0" smtClean="0"/>
              <a:t>are </a:t>
            </a:r>
            <a:r>
              <a:rPr lang="cs-CZ" sz="2400" b="1" dirty="0" smtClean="0"/>
              <a:t>some</a:t>
            </a:r>
            <a:r>
              <a:rPr lang="cs-CZ" sz="2400" dirty="0" smtClean="0"/>
              <a:t> bananas on the table.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There‘s </a:t>
            </a:r>
            <a:r>
              <a:rPr lang="cs-CZ" sz="2400" b="1" dirty="0" smtClean="0"/>
              <a:t>some</a:t>
            </a:r>
            <a:r>
              <a:rPr lang="cs-CZ" sz="2400" dirty="0" smtClean="0"/>
              <a:t> cheese on the table.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There</a:t>
            </a:r>
            <a:r>
              <a:rPr lang="cs-CZ" sz="2400" dirty="0"/>
              <a:t> </a:t>
            </a:r>
            <a:r>
              <a:rPr lang="cs-CZ" sz="2400" dirty="0" smtClean="0"/>
              <a:t>are </a:t>
            </a:r>
            <a:r>
              <a:rPr lang="cs-CZ" sz="2400" b="1" dirty="0" smtClean="0"/>
              <a:t>some</a:t>
            </a:r>
            <a:r>
              <a:rPr lang="cs-CZ" sz="2400" dirty="0" smtClean="0"/>
              <a:t> potatoes on the table.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There‘s </a:t>
            </a:r>
            <a:r>
              <a:rPr lang="cs-CZ" sz="2400" b="1" dirty="0" smtClean="0"/>
              <a:t>an</a:t>
            </a:r>
            <a:r>
              <a:rPr lang="cs-CZ" sz="2400" dirty="0" smtClean="0"/>
              <a:t> orange on the table.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There</a:t>
            </a:r>
            <a:r>
              <a:rPr lang="cs-CZ" sz="2400" dirty="0"/>
              <a:t> </a:t>
            </a:r>
            <a:r>
              <a:rPr lang="cs-CZ" sz="2400" dirty="0" smtClean="0"/>
              <a:t>are </a:t>
            </a:r>
            <a:r>
              <a:rPr lang="cs-CZ" sz="2400" b="1" dirty="0" smtClean="0"/>
              <a:t>some</a:t>
            </a:r>
            <a:r>
              <a:rPr lang="cs-CZ" sz="2400" dirty="0" smtClean="0"/>
              <a:t> carrots on the table.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There‘s </a:t>
            </a:r>
            <a:r>
              <a:rPr lang="cs-CZ" sz="2400" b="1" dirty="0" smtClean="0"/>
              <a:t>some</a:t>
            </a:r>
            <a:r>
              <a:rPr lang="cs-CZ" sz="2400" dirty="0" smtClean="0"/>
              <a:t> meat on the table.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There‘s </a:t>
            </a:r>
            <a:r>
              <a:rPr lang="cs-CZ" sz="2400" b="1" dirty="0" smtClean="0"/>
              <a:t>a</a:t>
            </a:r>
            <a:r>
              <a:rPr lang="cs-CZ" sz="2400" dirty="0" smtClean="0"/>
              <a:t> sandwiche on the table.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There‘s </a:t>
            </a:r>
            <a:r>
              <a:rPr lang="cs-CZ" sz="2400" b="1" dirty="0" smtClean="0"/>
              <a:t>some</a:t>
            </a:r>
            <a:r>
              <a:rPr lang="cs-CZ" sz="2400" dirty="0" smtClean="0"/>
              <a:t> sugar on the table.</a:t>
            </a:r>
            <a:endParaRPr lang="cs-CZ" sz="2400" dirty="0"/>
          </a:p>
          <a:p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60648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KEY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89899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476672"/>
            <a:ext cx="8964488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1.</a:t>
            </a:r>
            <a:r>
              <a:rPr lang="en-US" sz="2000" dirty="0" smtClean="0"/>
              <a:t>Have </a:t>
            </a:r>
            <a:r>
              <a:rPr lang="en-US" sz="2000" dirty="0"/>
              <a:t>you got ________ computer?</a:t>
            </a:r>
          </a:p>
          <a:p>
            <a:r>
              <a:rPr lang="cs-CZ" sz="2000" dirty="0" smtClean="0"/>
              <a:t>    </a:t>
            </a:r>
            <a:r>
              <a:rPr lang="en-US" sz="2000" dirty="0" smtClean="0"/>
              <a:t>--- </a:t>
            </a:r>
            <a:endParaRPr lang="cs-CZ" sz="2000" dirty="0" smtClean="0"/>
          </a:p>
          <a:p>
            <a:r>
              <a:rPr lang="cs-CZ" sz="2000" dirty="0" smtClean="0"/>
              <a:t>   </a:t>
            </a:r>
            <a:r>
              <a:rPr lang="en-US" sz="2000" dirty="0" smtClean="0"/>
              <a:t>a 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</a:t>
            </a:r>
            <a:r>
              <a:rPr lang="en-US" sz="2000" dirty="0" smtClean="0"/>
              <a:t>any </a:t>
            </a:r>
            <a:endParaRPr lang="cs-CZ" sz="2000" dirty="0" smtClean="0"/>
          </a:p>
          <a:p>
            <a:r>
              <a:rPr lang="cs-CZ" sz="2000" dirty="0" smtClean="0"/>
              <a:t>   </a:t>
            </a:r>
            <a:r>
              <a:rPr lang="en-US" sz="2000" dirty="0" smtClean="0"/>
              <a:t>some </a:t>
            </a:r>
            <a:endParaRPr lang="en-US" sz="2000" dirty="0"/>
          </a:p>
          <a:p>
            <a:r>
              <a:rPr lang="cs-CZ" sz="2000" dirty="0" smtClean="0"/>
              <a:t>2. </a:t>
            </a:r>
            <a:r>
              <a:rPr lang="en-US" sz="2000" dirty="0" smtClean="0"/>
              <a:t>I've </a:t>
            </a:r>
            <a:r>
              <a:rPr lang="en-US" sz="2000" dirty="0"/>
              <a:t>got ________ two brothers.</a:t>
            </a:r>
          </a:p>
          <a:p>
            <a:r>
              <a:rPr lang="cs-CZ" sz="2000" dirty="0" smtClean="0"/>
              <a:t>      </a:t>
            </a:r>
            <a:r>
              <a:rPr lang="en-US" sz="2000" dirty="0" smtClean="0"/>
              <a:t>--- </a:t>
            </a:r>
            <a:r>
              <a:rPr lang="cs-CZ" sz="2000" dirty="0" smtClean="0"/>
              <a:t>     </a:t>
            </a:r>
          </a:p>
          <a:p>
            <a:r>
              <a:rPr lang="cs-CZ" sz="2000" dirty="0" smtClean="0"/>
              <a:t>     </a:t>
            </a:r>
            <a:r>
              <a:rPr lang="en-US" sz="2000" dirty="0" smtClean="0"/>
              <a:t>a </a:t>
            </a:r>
            <a:r>
              <a:rPr lang="cs-CZ" sz="2000" dirty="0" smtClean="0"/>
              <a:t>      </a:t>
            </a:r>
          </a:p>
          <a:p>
            <a:r>
              <a:rPr lang="cs-CZ" sz="2000" dirty="0" smtClean="0"/>
              <a:t>     </a:t>
            </a:r>
            <a:r>
              <a:rPr lang="en-US" sz="2000" dirty="0" smtClean="0"/>
              <a:t>any</a:t>
            </a:r>
            <a:r>
              <a:rPr lang="cs-CZ" sz="2000" dirty="0" smtClean="0"/>
              <a:t>     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</a:t>
            </a:r>
            <a:r>
              <a:rPr lang="en-US" sz="2000" dirty="0" smtClean="0"/>
              <a:t> </a:t>
            </a:r>
            <a:r>
              <a:rPr lang="en-US" sz="2000" dirty="0"/>
              <a:t>some </a:t>
            </a:r>
          </a:p>
          <a:p>
            <a:r>
              <a:rPr lang="cs-CZ" sz="2000" dirty="0" smtClean="0"/>
              <a:t>3. </a:t>
            </a:r>
            <a:r>
              <a:rPr lang="en-US" sz="2000" dirty="0" smtClean="0"/>
              <a:t>There </a:t>
            </a:r>
            <a:r>
              <a:rPr lang="en-US" sz="2000" dirty="0"/>
              <a:t>are ________ children in the classroom.</a:t>
            </a:r>
          </a:p>
          <a:p>
            <a:r>
              <a:rPr lang="cs-CZ" sz="2000" dirty="0" smtClean="0"/>
              <a:t>    </a:t>
            </a:r>
            <a:r>
              <a:rPr lang="en-US" sz="2000" dirty="0" smtClean="0"/>
              <a:t>a</a:t>
            </a:r>
            <a:endParaRPr lang="cs-CZ" sz="2000" dirty="0" smtClean="0"/>
          </a:p>
          <a:p>
            <a:r>
              <a:rPr lang="en-US" sz="2000" dirty="0" smtClean="0"/>
              <a:t> </a:t>
            </a:r>
            <a:r>
              <a:rPr lang="cs-CZ" sz="2000" dirty="0" smtClean="0"/>
              <a:t>   </a:t>
            </a:r>
            <a:r>
              <a:rPr lang="en-US" sz="2000" dirty="0" smtClean="0"/>
              <a:t>an </a:t>
            </a:r>
            <a:endParaRPr lang="cs-CZ" sz="2000" dirty="0" smtClean="0"/>
          </a:p>
          <a:p>
            <a:r>
              <a:rPr lang="cs-CZ" sz="2000" dirty="0" smtClean="0"/>
              <a:t>    </a:t>
            </a:r>
            <a:r>
              <a:rPr lang="en-US" sz="2000" dirty="0" smtClean="0"/>
              <a:t>any</a:t>
            </a:r>
            <a:endParaRPr lang="cs-CZ" sz="2000" dirty="0" smtClean="0"/>
          </a:p>
          <a:p>
            <a:r>
              <a:rPr lang="en-US" sz="2000" dirty="0" smtClean="0"/>
              <a:t> </a:t>
            </a:r>
            <a:r>
              <a:rPr lang="cs-CZ" sz="2000" dirty="0" smtClean="0"/>
              <a:t>   </a:t>
            </a:r>
            <a:r>
              <a:rPr lang="en-US" sz="2000" dirty="0" smtClean="0"/>
              <a:t>some </a:t>
            </a:r>
            <a:endParaRPr lang="en-US" sz="2000" dirty="0"/>
          </a:p>
          <a:p>
            <a:r>
              <a:rPr lang="cs-CZ" sz="2000" dirty="0" smtClean="0"/>
              <a:t>4. </a:t>
            </a:r>
            <a:r>
              <a:rPr lang="en-US" sz="2000" dirty="0" smtClean="0"/>
              <a:t>I</a:t>
            </a:r>
            <a:r>
              <a:rPr lang="en-US" sz="2000" dirty="0"/>
              <a:t> want ________ new bicycle.</a:t>
            </a:r>
          </a:p>
          <a:p>
            <a:r>
              <a:rPr lang="cs-CZ" sz="2000" dirty="0" smtClean="0"/>
              <a:t>    </a:t>
            </a:r>
            <a:r>
              <a:rPr lang="en-US" sz="2000" dirty="0" smtClean="0"/>
              <a:t>--- </a:t>
            </a:r>
            <a:endParaRPr lang="cs-CZ" sz="2000" dirty="0" smtClean="0"/>
          </a:p>
          <a:p>
            <a:r>
              <a:rPr lang="cs-CZ" sz="2000" dirty="0" smtClean="0"/>
              <a:t>    </a:t>
            </a:r>
            <a:r>
              <a:rPr lang="en-US" sz="2000" dirty="0" smtClean="0"/>
              <a:t>a </a:t>
            </a:r>
            <a:endParaRPr lang="cs-CZ" sz="2000" dirty="0" smtClean="0"/>
          </a:p>
          <a:p>
            <a:r>
              <a:rPr lang="cs-CZ" sz="2000" dirty="0" smtClean="0"/>
              <a:t>    </a:t>
            </a:r>
            <a:r>
              <a:rPr lang="en-US" sz="2000" dirty="0" smtClean="0"/>
              <a:t>any </a:t>
            </a:r>
            <a:endParaRPr lang="cs-CZ" sz="2000" dirty="0" smtClean="0"/>
          </a:p>
          <a:p>
            <a:r>
              <a:rPr lang="cs-CZ" sz="2000" dirty="0" smtClean="0"/>
              <a:t>    </a:t>
            </a:r>
            <a:r>
              <a:rPr lang="en-US" sz="2000" dirty="0" smtClean="0"/>
              <a:t>some </a:t>
            </a:r>
            <a:endParaRPr lang="en-US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0"/>
            <a:ext cx="87849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/>
              <a:t>Kdy se před podstatné jméno píše SOME, kdy ANY a kdy určitý či neurčitý člen?</a:t>
            </a:r>
            <a:r>
              <a:rPr lang="cs-CZ" dirty="0"/>
              <a:t> 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0315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1.6763E-6 L 0.18107 -0.10497 " pathEditMode="relative" ptsTypes="AA">
                                      <p:cBhvr>
                                        <p:cTn id="6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2.65896E-6 L 0.12586 -0.05248 " pathEditMode="relative" ptsTypes="AA">
                                      <p:cBhvr>
                                        <p:cTn id="10" dur="2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7.51445E-7 L 0.14167 -0.19931 " pathEditMode="relative" ptsTypes="AA">
                                      <p:cBhvr>
                                        <p:cTn id="14" dur="20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4444E-6 -1.6185E-6 L 0.13386 -0.10497 " pathEditMode="relative" ptsTypes="AA"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3719"/>
            <a:ext cx="5904656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5</a:t>
            </a:r>
            <a:r>
              <a:rPr lang="cs-CZ" sz="2000" dirty="0" smtClean="0"/>
              <a:t>. </a:t>
            </a:r>
            <a:r>
              <a:rPr lang="en-US" sz="2000" dirty="0" smtClean="0"/>
              <a:t>There </a:t>
            </a:r>
            <a:r>
              <a:rPr lang="en-US" sz="2000" dirty="0"/>
              <a:t>aren't ________ chairs in the kitchen</a:t>
            </a:r>
            <a:r>
              <a:rPr lang="en-US" sz="2000" dirty="0" smtClean="0"/>
              <a:t>.</a:t>
            </a:r>
          </a:p>
          <a:p>
            <a:r>
              <a:rPr lang="cs-CZ" sz="2000" dirty="0" smtClean="0"/>
              <a:t>    </a:t>
            </a:r>
            <a:r>
              <a:rPr lang="en-US" sz="2000" dirty="0" smtClean="0"/>
              <a:t>a </a:t>
            </a:r>
            <a:endParaRPr lang="cs-CZ" sz="2000" dirty="0" smtClean="0"/>
          </a:p>
          <a:p>
            <a:r>
              <a:rPr lang="cs-CZ" sz="2000" dirty="0" smtClean="0"/>
              <a:t>    </a:t>
            </a:r>
            <a:r>
              <a:rPr lang="en-US" sz="2000" dirty="0" smtClean="0"/>
              <a:t>any </a:t>
            </a:r>
            <a:r>
              <a:rPr lang="cs-CZ" sz="2000" dirty="0" smtClean="0"/>
              <a:t>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</a:t>
            </a:r>
            <a:r>
              <a:rPr lang="en-US" sz="2000" dirty="0" smtClean="0"/>
              <a:t>some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</a:t>
            </a:r>
            <a:r>
              <a:rPr lang="en-US" sz="2000" dirty="0" smtClean="0"/>
              <a:t> the</a:t>
            </a:r>
            <a:endParaRPr lang="cs-CZ" sz="2000" dirty="0" smtClean="0"/>
          </a:p>
          <a:p>
            <a:r>
              <a:rPr lang="cs-CZ" sz="2000" dirty="0" smtClean="0"/>
              <a:t>6. </a:t>
            </a:r>
            <a:r>
              <a:rPr lang="en-US" sz="2000" dirty="0"/>
              <a:t>There are ________ bananas on </a:t>
            </a:r>
            <a:r>
              <a:rPr lang="en-US" sz="2000" dirty="0" smtClean="0"/>
              <a:t>the</a:t>
            </a:r>
            <a:r>
              <a:rPr lang="cs-CZ" sz="2000" dirty="0" smtClean="0"/>
              <a:t> table.</a:t>
            </a:r>
            <a:r>
              <a:rPr lang="en-US" sz="2000" dirty="0" smtClean="0"/>
              <a:t> </a:t>
            </a:r>
            <a:r>
              <a:rPr lang="cs-CZ" sz="2000" dirty="0" smtClean="0"/>
              <a:t>   </a:t>
            </a:r>
            <a:r>
              <a:rPr lang="cs-CZ" sz="2000" dirty="0"/>
              <a:t>	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    </a:t>
            </a:r>
            <a:r>
              <a:rPr lang="en-US" sz="2000" dirty="0" smtClean="0"/>
              <a:t>a </a:t>
            </a:r>
            <a:endParaRPr lang="cs-CZ" sz="2000" dirty="0"/>
          </a:p>
          <a:p>
            <a:r>
              <a:rPr lang="cs-CZ" sz="2000" dirty="0"/>
              <a:t>       </a:t>
            </a:r>
            <a:r>
              <a:rPr lang="en-US" sz="2000" dirty="0"/>
              <a:t>any </a:t>
            </a:r>
            <a:endParaRPr lang="cs-CZ" sz="2000" dirty="0"/>
          </a:p>
          <a:p>
            <a:r>
              <a:rPr lang="cs-CZ" sz="2000" dirty="0"/>
              <a:t>       </a:t>
            </a:r>
            <a:r>
              <a:rPr lang="en-US" sz="2000" dirty="0"/>
              <a:t>some</a:t>
            </a:r>
            <a:endParaRPr lang="cs-CZ" sz="2000" dirty="0"/>
          </a:p>
          <a:p>
            <a:r>
              <a:rPr lang="en-US" sz="2000" dirty="0"/>
              <a:t> </a:t>
            </a:r>
            <a:r>
              <a:rPr lang="cs-CZ" sz="2000" dirty="0"/>
              <a:t>      </a:t>
            </a:r>
            <a:r>
              <a:rPr lang="en-US" sz="2000" dirty="0"/>
              <a:t>the </a:t>
            </a:r>
          </a:p>
          <a:p>
            <a:r>
              <a:rPr lang="en-US" sz="2000" dirty="0" smtClean="0"/>
              <a:t> </a:t>
            </a:r>
            <a:endParaRPr lang="en-US" sz="2000" dirty="0"/>
          </a:p>
          <a:p>
            <a:r>
              <a:rPr lang="cs-CZ" sz="2000" dirty="0"/>
              <a:t>7</a:t>
            </a:r>
            <a:r>
              <a:rPr lang="cs-CZ" sz="2000" dirty="0" smtClean="0"/>
              <a:t>. </a:t>
            </a:r>
            <a:r>
              <a:rPr lang="en-US" sz="2000" dirty="0" smtClean="0"/>
              <a:t>We </a:t>
            </a:r>
            <a:r>
              <a:rPr lang="en-US" sz="2000" dirty="0"/>
              <a:t>haven't got ________ house.</a:t>
            </a:r>
          </a:p>
          <a:p>
            <a:r>
              <a:rPr lang="cs-CZ" sz="2000" dirty="0" smtClean="0"/>
              <a:t>     </a:t>
            </a:r>
            <a:r>
              <a:rPr lang="en-US" sz="2000" dirty="0" smtClean="0"/>
              <a:t>--- 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  </a:t>
            </a:r>
            <a:r>
              <a:rPr lang="en-US" sz="2000" dirty="0" smtClean="0"/>
              <a:t>a 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  </a:t>
            </a:r>
            <a:r>
              <a:rPr lang="en-US" sz="2000" dirty="0" smtClean="0"/>
              <a:t>any 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  </a:t>
            </a:r>
            <a:r>
              <a:rPr lang="en-US" sz="2000" dirty="0" smtClean="0"/>
              <a:t>some </a:t>
            </a:r>
            <a:endParaRPr lang="en-US" sz="2000" dirty="0"/>
          </a:p>
          <a:p>
            <a:r>
              <a:rPr lang="cs-CZ" sz="2000" dirty="0"/>
              <a:t>8</a:t>
            </a:r>
            <a:r>
              <a:rPr lang="cs-CZ" sz="2000" dirty="0" smtClean="0"/>
              <a:t>. </a:t>
            </a:r>
            <a:r>
              <a:rPr lang="en-US" sz="2000" dirty="0" smtClean="0"/>
              <a:t>There's </a:t>
            </a:r>
            <a:r>
              <a:rPr lang="en-US" sz="2000" dirty="0"/>
              <a:t>________ door on the left.</a:t>
            </a:r>
          </a:p>
          <a:p>
            <a:r>
              <a:rPr lang="cs-CZ" sz="2000" dirty="0" smtClean="0"/>
              <a:t>     </a:t>
            </a:r>
            <a:r>
              <a:rPr lang="en-US" sz="2000" dirty="0" smtClean="0"/>
              <a:t>---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 </a:t>
            </a:r>
            <a:r>
              <a:rPr lang="en-US" sz="2000" dirty="0" smtClean="0"/>
              <a:t> </a:t>
            </a:r>
            <a:r>
              <a:rPr lang="en-US" sz="2000" dirty="0"/>
              <a:t>a 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  </a:t>
            </a:r>
            <a:r>
              <a:rPr lang="en-US" sz="2000" dirty="0" smtClean="0"/>
              <a:t>any </a:t>
            </a:r>
            <a:endParaRPr lang="cs-CZ" sz="2000" dirty="0"/>
          </a:p>
          <a:p>
            <a:r>
              <a:rPr lang="cs-CZ" sz="2000" dirty="0" smtClean="0"/>
              <a:t>     </a:t>
            </a:r>
            <a:r>
              <a:rPr lang="en-US" sz="2000" dirty="0" smtClean="0"/>
              <a:t>some 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524225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7.10983E-6 L 0.19687 -0.10475 " pathEditMode="relative" ptsTypes="AA">
                                      <p:cBhvr>
                                        <p:cTn id="6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66667E-6 2.31214E-6 L 0.13386 -0.14682 " pathEditMode="relative" ptsTypes="AA">
                                      <p:cBhvr>
                                        <p:cTn id="10" dur="2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8.09249E-7 L 0.2283 -0.10497 " pathEditMode="relative" ptsTypes="AA">
                                      <p:cBhvr>
                                        <p:cTn id="14" dur="20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5.20231E-7 L 0.13385 -0.09433 " pathEditMode="relative" ptsTypes="AA"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2656"/>
            <a:ext cx="8352928" cy="77867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9. </a:t>
            </a:r>
            <a:r>
              <a:rPr lang="en-US" sz="2000" dirty="0"/>
              <a:t>I like ________ my dog very much.</a:t>
            </a:r>
          </a:p>
          <a:p>
            <a:r>
              <a:rPr lang="cs-CZ" sz="2000" dirty="0"/>
              <a:t>     </a:t>
            </a:r>
            <a:r>
              <a:rPr lang="en-US" sz="2000" dirty="0"/>
              <a:t>--- </a:t>
            </a:r>
            <a:endParaRPr lang="cs-CZ" sz="2000" dirty="0"/>
          </a:p>
          <a:p>
            <a:r>
              <a:rPr lang="cs-CZ" sz="2000" dirty="0"/>
              <a:t>     </a:t>
            </a:r>
            <a:r>
              <a:rPr lang="en-US" sz="2000" dirty="0"/>
              <a:t>a </a:t>
            </a:r>
            <a:endParaRPr lang="cs-CZ" sz="2000" dirty="0"/>
          </a:p>
          <a:p>
            <a:r>
              <a:rPr lang="cs-CZ" sz="2000" dirty="0"/>
              <a:t>    </a:t>
            </a:r>
            <a:r>
              <a:rPr lang="en-US" sz="2000" dirty="0"/>
              <a:t>some </a:t>
            </a:r>
            <a:endParaRPr lang="cs-CZ" sz="2000" dirty="0"/>
          </a:p>
          <a:p>
            <a:r>
              <a:rPr lang="cs-CZ" sz="2000" dirty="0"/>
              <a:t>    </a:t>
            </a:r>
            <a:r>
              <a:rPr lang="en-US" sz="2000" dirty="0"/>
              <a:t>the </a:t>
            </a:r>
          </a:p>
          <a:p>
            <a:endParaRPr lang="cs-CZ" sz="2000" dirty="0"/>
          </a:p>
          <a:p>
            <a:r>
              <a:rPr lang="cs-CZ" sz="2000" dirty="0" smtClean="0"/>
              <a:t>10. </a:t>
            </a:r>
            <a:r>
              <a:rPr lang="en-US" sz="2000" dirty="0"/>
              <a:t>I got ________ camera for Christmas.</a:t>
            </a:r>
          </a:p>
          <a:p>
            <a:r>
              <a:rPr lang="cs-CZ" sz="2000" dirty="0"/>
              <a:t>     </a:t>
            </a:r>
            <a:r>
              <a:rPr lang="en-US" sz="2000" dirty="0"/>
              <a:t>---</a:t>
            </a:r>
            <a:endParaRPr lang="cs-CZ" sz="2000" dirty="0"/>
          </a:p>
          <a:p>
            <a:r>
              <a:rPr lang="en-US" sz="2000" dirty="0"/>
              <a:t> </a:t>
            </a:r>
            <a:r>
              <a:rPr lang="cs-CZ" sz="2000" dirty="0"/>
              <a:t>    </a:t>
            </a:r>
            <a:r>
              <a:rPr lang="en-US" sz="2000" dirty="0"/>
              <a:t>a </a:t>
            </a:r>
            <a:endParaRPr lang="cs-CZ" sz="2000" dirty="0"/>
          </a:p>
          <a:p>
            <a:r>
              <a:rPr lang="cs-CZ" sz="2000" dirty="0"/>
              <a:t>     </a:t>
            </a:r>
            <a:r>
              <a:rPr lang="en-US" sz="2000" dirty="0"/>
              <a:t>any </a:t>
            </a:r>
            <a:endParaRPr lang="cs-CZ" sz="2000" dirty="0"/>
          </a:p>
          <a:p>
            <a:r>
              <a:rPr lang="cs-CZ" sz="2000" dirty="0"/>
              <a:t>     </a:t>
            </a:r>
            <a:r>
              <a:rPr lang="en-US" sz="2000" dirty="0"/>
              <a:t>some </a:t>
            </a:r>
            <a:endParaRPr lang="cs-CZ" sz="2000" dirty="0" smtClean="0"/>
          </a:p>
          <a:p>
            <a:r>
              <a:rPr lang="cs-CZ" sz="2000" dirty="0" smtClean="0"/>
              <a:t>11. </a:t>
            </a:r>
            <a:r>
              <a:rPr lang="en-US" sz="2000" dirty="0" smtClean="0"/>
              <a:t>We </a:t>
            </a:r>
            <a:r>
              <a:rPr lang="en-US" sz="2000" dirty="0"/>
              <a:t>found ________ old pictures.</a:t>
            </a:r>
          </a:p>
          <a:p>
            <a:r>
              <a:rPr lang="cs-CZ" sz="2000" dirty="0" smtClean="0"/>
              <a:t>      </a:t>
            </a:r>
            <a:r>
              <a:rPr lang="en-US" sz="2000" dirty="0" smtClean="0"/>
              <a:t>an </a:t>
            </a:r>
            <a:endParaRPr lang="cs-CZ" sz="2000" dirty="0" smtClean="0"/>
          </a:p>
          <a:p>
            <a:r>
              <a:rPr lang="cs-CZ" sz="2000" dirty="0" smtClean="0"/>
              <a:t>      </a:t>
            </a:r>
            <a:r>
              <a:rPr lang="en-US" sz="2000" dirty="0" smtClean="0"/>
              <a:t>any</a:t>
            </a:r>
            <a:endParaRPr lang="cs-CZ" sz="2000" dirty="0" smtClean="0"/>
          </a:p>
          <a:p>
            <a:r>
              <a:rPr lang="en-US" sz="2000" dirty="0" smtClean="0"/>
              <a:t> </a:t>
            </a:r>
            <a:r>
              <a:rPr lang="cs-CZ" sz="2000" dirty="0" smtClean="0"/>
              <a:t>     </a:t>
            </a:r>
            <a:r>
              <a:rPr lang="en-US" sz="2000" dirty="0" smtClean="0"/>
              <a:t>some </a:t>
            </a:r>
            <a:endParaRPr lang="cs-CZ" sz="2000" dirty="0" smtClean="0"/>
          </a:p>
          <a:p>
            <a:r>
              <a:rPr lang="cs-CZ" sz="2000" dirty="0" smtClean="0"/>
              <a:t>      something</a:t>
            </a:r>
          </a:p>
          <a:p>
            <a:r>
              <a:rPr lang="cs-CZ" sz="2000" dirty="0" smtClean="0"/>
              <a:t>12. </a:t>
            </a:r>
            <a:r>
              <a:rPr lang="en-US" sz="2000" dirty="0" smtClean="0"/>
              <a:t>We </a:t>
            </a:r>
            <a:r>
              <a:rPr lang="en-US" sz="2000" dirty="0"/>
              <a:t>didn´t have ________ flowers in our house.</a:t>
            </a:r>
          </a:p>
          <a:p>
            <a:r>
              <a:rPr lang="cs-CZ" sz="2000" dirty="0" smtClean="0"/>
              <a:t>       </a:t>
            </a:r>
            <a:r>
              <a:rPr lang="en-US" sz="2000" dirty="0" smtClean="0"/>
              <a:t>any </a:t>
            </a:r>
            <a:endParaRPr lang="cs-CZ" sz="2000" dirty="0" smtClean="0"/>
          </a:p>
          <a:p>
            <a:r>
              <a:rPr lang="cs-CZ" sz="2000" dirty="0" smtClean="0"/>
              <a:t>       </a:t>
            </a:r>
            <a:r>
              <a:rPr lang="en-US" sz="2000" dirty="0" smtClean="0"/>
              <a:t>no </a:t>
            </a:r>
            <a:endParaRPr lang="cs-CZ" sz="2000" dirty="0" smtClean="0"/>
          </a:p>
          <a:p>
            <a:r>
              <a:rPr lang="cs-CZ" sz="2000" dirty="0" smtClean="0"/>
              <a:t>       </a:t>
            </a:r>
            <a:r>
              <a:rPr lang="en-US" sz="2000" dirty="0" smtClean="0"/>
              <a:t>some</a:t>
            </a:r>
            <a:endParaRPr lang="cs-CZ" sz="2000" dirty="0" smtClean="0"/>
          </a:p>
          <a:p>
            <a:r>
              <a:rPr lang="en-US" sz="2000" dirty="0" smtClean="0"/>
              <a:t> </a:t>
            </a:r>
            <a:r>
              <a:rPr lang="cs-CZ" sz="2000" dirty="0" smtClean="0"/>
              <a:t>      </a:t>
            </a:r>
            <a:r>
              <a:rPr lang="en-US" sz="2000" dirty="0" smtClean="0"/>
              <a:t>the </a:t>
            </a:r>
            <a:endParaRPr lang="en-US" sz="2000" dirty="0"/>
          </a:p>
          <a:p>
            <a:endParaRPr lang="cs-CZ" sz="2000" dirty="0" smtClean="0"/>
          </a:p>
          <a:p>
            <a:endParaRPr lang="en-US" sz="2000" dirty="0"/>
          </a:p>
          <a:p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979788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4.62428E-7 L 0.08663 -0.06289 " pathEditMode="relative" ptsTypes="AA">
                                      <p:cBhvr>
                                        <p:cTn id="6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4.73988E-6 L 0.10243 -0.10474 " pathEditMode="relative" ptsTypes="AA">
                                      <p:cBhvr>
                                        <p:cTn id="10" dur="2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059 0.01017 L 0.14705 -0.14728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882" y="-78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1.27168E-6 L 0.21753 -0.06012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868" y="-30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3358733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VÍTOVÁ, Michaela. </a:t>
            </a:r>
            <a:r>
              <a:rPr lang="cs-CZ" i="1" dirty="0"/>
              <a:t>some, any, no</a:t>
            </a:r>
            <a:r>
              <a:rPr lang="cs-CZ" dirty="0"/>
              <a:t> [online]. [cit. 22.1.2014]. Dostupný na WWW: http://www.helpforenglish.cz/article/2006062602-some-any-no#vfrm-opt_431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2278613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VÍT, Marek. </a:t>
            </a:r>
            <a:r>
              <a:rPr lang="cs-CZ" i="1" dirty="0"/>
              <a:t>Použití some, any, a, an</a:t>
            </a:r>
            <a:r>
              <a:rPr lang="cs-CZ" dirty="0"/>
              <a:t> [online]. [cit. 22.1.2014]. Dostupný na WWW: http://www.helpforenglish.cz/article/2007010804-pouziti-some-any-a-an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55576" y="1270501"/>
            <a:ext cx="74168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VOTRUBOVÁ, Dana; MAREŠOVÁ, Kateřina; ŠEVČÍKOVÁ, Vladěna. </a:t>
            </a:r>
            <a:r>
              <a:rPr lang="cs-CZ" i="1" dirty="0"/>
              <a:t>Dokážeš to!</a:t>
            </a:r>
            <a:r>
              <a:rPr lang="cs-CZ" dirty="0"/>
              <a:t>. Praha: Klett nakladatelstvís.r.o., 2010, ISBN 978-80-7397-034-5.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755576" y="4377878"/>
            <a:ext cx="74168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MURPHY, Raymond. </a:t>
            </a:r>
            <a:r>
              <a:rPr lang="en-US" i="1" dirty="0"/>
              <a:t>English Grammar in Use</a:t>
            </a:r>
            <a:r>
              <a:rPr lang="en-US" dirty="0"/>
              <a:t>. Singapore: Cambridge University Press, 2004, ISBN 978 0521 755481. </a:t>
            </a:r>
            <a:endParaRPr lang="cs-CZ" dirty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334397"/>
            <a:ext cx="32403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accent1"/>
                </a:solidFill>
                <a:cs typeface="Arial" charset="0"/>
              </a:rPr>
              <a:t>Použité zdroje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43808" y="5373216"/>
            <a:ext cx="58326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VOTRUBOVÁ, Dana; MAREŠOVÁ, Kateřina; ŠEVČÍKOVÁ, Vladěna. </a:t>
            </a:r>
            <a:r>
              <a:rPr lang="cs-CZ" i="1" dirty="0"/>
              <a:t>Dokážeš to!</a:t>
            </a:r>
            <a:r>
              <a:rPr lang="cs-CZ" dirty="0"/>
              <a:t>. Praha: </a:t>
            </a:r>
            <a:r>
              <a:rPr lang="cs-CZ" dirty="0"/>
              <a:t>Klett</a:t>
            </a:r>
            <a:r>
              <a:rPr lang="cs-CZ" dirty="0"/>
              <a:t> </a:t>
            </a:r>
            <a:r>
              <a:rPr lang="cs-CZ" dirty="0"/>
              <a:t>nakladatelstvís.r.o</a:t>
            </a:r>
            <a:r>
              <a:rPr lang="cs-CZ" dirty="0"/>
              <a:t>., 2010, ISBN 978-80-7397-034-5. </a:t>
            </a:r>
          </a:p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028" r="11473" b="68912"/>
          <a:stretch/>
        </p:blipFill>
        <p:spPr>
          <a:xfrm rot="10800000">
            <a:off x="1095523" y="5373216"/>
            <a:ext cx="1245449" cy="11942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50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244</TotalTime>
  <Words>419</Words>
  <Application>Microsoft Office PowerPoint</Application>
  <PresentationFormat>Předvádění na obrazovce (4:3)</PresentationFormat>
  <Paragraphs>129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Šeneková Irena</cp:lastModifiedBy>
  <cp:revision>50</cp:revision>
  <dcterms:created xsi:type="dcterms:W3CDTF">2014-01-22T17:51:18Z</dcterms:created>
  <dcterms:modified xsi:type="dcterms:W3CDTF">2014-01-23T14:36:23Z</dcterms:modified>
</cp:coreProperties>
</file>